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0"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9" r:id="rId24"/>
    <p:sldId id="278" r:id="rId25"/>
    <p:sldId id="280" r:id="rId26"/>
    <p:sldId id="281" r:id="rId27"/>
    <p:sldId id="282" r:id="rId28"/>
    <p:sldId id="283" r:id="rId29"/>
    <p:sldId id="284" r:id="rId30"/>
    <p:sldId id="289" r:id="rId31"/>
    <p:sldId id="285" r:id="rId32"/>
    <p:sldId id="286" r:id="rId33"/>
  </p:sldIdLst>
  <p:sldSz cx="12192000" cy="6858000"/>
  <p:notesSz cx="6858000" cy="91440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8" d="100"/>
          <a:sy n="68" d="100"/>
        </p:scale>
        <p:origin x="616"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2CF224-5819-4611-9D88-2A4063711586}"/>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PE"/>
          </a:p>
        </p:txBody>
      </p:sp>
      <p:sp>
        <p:nvSpPr>
          <p:cNvPr id="3" name="Subtítulo 2">
            <a:extLst>
              <a:ext uri="{FF2B5EF4-FFF2-40B4-BE49-F238E27FC236}">
                <a16:creationId xmlns:a16="http://schemas.microsoft.com/office/drawing/2014/main" id="{FD356B94-9B2F-480A-A808-57B08D9BDE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PE"/>
          </a:p>
        </p:txBody>
      </p:sp>
      <p:sp>
        <p:nvSpPr>
          <p:cNvPr id="4" name="Marcador de fecha 3">
            <a:extLst>
              <a:ext uri="{FF2B5EF4-FFF2-40B4-BE49-F238E27FC236}">
                <a16:creationId xmlns:a16="http://schemas.microsoft.com/office/drawing/2014/main" id="{6224411F-9E7C-4687-B973-6E24D5B2CD49}"/>
              </a:ext>
            </a:extLst>
          </p:cNvPr>
          <p:cNvSpPr>
            <a:spLocks noGrp="1"/>
          </p:cNvSpPr>
          <p:nvPr>
            <p:ph type="dt" sz="half" idx="10"/>
          </p:nvPr>
        </p:nvSpPr>
        <p:spPr/>
        <p:txBody>
          <a:bodyPr/>
          <a:lstStyle/>
          <a:p>
            <a:fld id="{1B8FEAF3-F1E9-4E3E-9E3E-890E6BBBD302}" type="datetimeFigureOut">
              <a:rPr lang="es-PE" smtClean="0"/>
              <a:t>24/01/2023</a:t>
            </a:fld>
            <a:endParaRPr lang="es-PE"/>
          </a:p>
        </p:txBody>
      </p:sp>
      <p:sp>
        <p:nvSpPr>
          <p:cNvPr id="5" name="Marcador de pie de página 4">
            <a:extLst>
              <a:ext uri="{FF2B5EF4-FFF2-40B4-BE49-F238E27FC236}">
                <a16:creationId xmlns:a16="http://schemas.microsoft.com/office/drawing/2014/main" id="{852725C6-4030-4820-B785-75F4B9A6A6E3}"/>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1EBBDB68-CFF4-4B01-AFC6-25640189E26C}"/>
              </a:ext>
            </a:extLst>
          </p:cNvPr>
          <p:cNvSpPr>
            <a:spLocks noGrp="1"/>
          </p:cNvSpPr>
          <p:nvPr>
            <p:ph type="sldNum" sz="quarter" idx="12"/>
          </p:nvPr>
        </p:nvSpPr>
        <p:spPr/>
        <p:txBody>
          <a:bodyPr/>
          <a:lstStyle/>
          <a:p>
            <a:fld id="{3A59D338-125F-47E2-800A-5EE8F833ED44}" type="slidenum">
              <a:rPr lang="es-PE" smtClean="0"/>
              <a:t>‹Nº›</a:t>
            </a:fld>
            <a:endParaRPr lang="es-PE"/>
          </a:p>
        </p:txBody>
      </p:sp>
    </p:spTree>
    <p:extLst>
      <p:ext uri="{BB962C8B-B14F-4D97-AF65-F5344CB8AC3E}">
        <p14:creationId xmlns:p14="http://schemas.microsoft.com/office/powerpoint/2010/main" val="613316123"/>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BBA4E8-8026-4B56-89C0-C748B0989468}"/>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A2B2965C-7A98-4732-AE9E-23899055F9E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C42E6F33-BCB2-4240-A9D4-BBE12ED08735}"/>
              </a:ext>
            </a:extLst>
          </p:cNvPr>
          <p:cNvSpPr>
            <a:spLocks noGrp="1"/>
          </p:cNvSpPr>
          <p:nvPr>
            <p:ph type="dt" sz="half" idx="10"/>
          </p:nvPr>
        </p:nvSpPr>
        <p:spPr/>
        <p:txBody>
          <a:bodyPr/>
          <a:lstStyle/>
          <a:p>
            <a:fld id="{1B8FEAF3-F1E9-4E3E-9E3E-890E6BBBD302}" type="datetimeFigureOut">
              <a:rPr lang="es-PE" smtClean="0"/>
              <a:t>24/01/2023</a:t>
            </a:fld>
            <a:endParaRPr lang="es-PE"/>
          </a:p>
        </p:txBody>
      </p:sp>
      <p:sp>
        <p:nvSpPr>
          <p:cNvPr id="5" name="Marcador de pie de página 4">
            <a:extLst>
              <a:ext uri="{FF2B5EF4-FFF2-40B4-BE49-F238E27FC236}">
                <a16:creationId xmlns:a16="http://schemas.microsoft.com/office/drawing/2014/main" id="{02CE4BEA-E1C9-4EF7-B735-4B06AEFF83CD}"/>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2BC7115E-EAD1-4CF7-B79A-34F75A5AB856}"/>
              </a:ext>
            </a:extLst>
          </p:cNvPr>
          <p:cNvSpPr>
            <a:spLocks noGrp="1"/>
          </p:cNvSpPr>
          <p:nvPr>
            <p:ph type="sldNum" sz="quarter" idx="12"/>
          </p:nvPr>
        </p:nvSpPr>
        <p:spPr/>
        <p:txBody>
          <a:bodyPr/>
          <a:lstStyle/>
          <a:p>
            <a:fld id="{3A59D338-125F-47E2-800A-5EE8F833ED44}" type="slidenum">
              <a:rPr lang="es-PE" smtClean="0"/>
              <a:t>‹Nº›</a:t>
            </a:fld>
            <a:endParaRPr lang="es-PE"/>
          </a:p>
        </p:txBody>
      </p:sp>
    </p:spTree>
    <p:extLst>
      <p:ext uri="{BB962C8B-B14F-4D97-AF65-F5344CB8AC3E}">
        <p14:creationId xmlns:p14="http://schemas.microsoft.com/office/powerpoint/2010/main" val="161143033"/>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470CD52-FEB1-4BD8-93E1-B0F507BD080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35B82624-F141-4284-A0EB-CF7B3592F2A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55BAA538-9992-4407-9326-AAC019CE2716}"/>
              </a:ext>
            </a:extLst>
          </p:cNvPr>
          <p:cNvSpPr>
            <a:spLocks noGrp="1"/>
          </p:cNvSpPr>
          <p:nvPr>
            <p:ph type="dt" sz="half" idx="10"/>
          </p:nvPr>
        </p:nvSpPr>
        <p:spPr/>
        <p:txBody>
          <a:bodyPr/>
          <a:lstStyle/>
          <a:p>
            <a:fld id="{1B8FEAF3-F1E9-4E3E-9E3E-890E6BBBD302}" type="datetimeFigureOut">
              <a:rPr lang="es-PE" smtClean="0"/>
              <a:t>24/01/2023</a:t>
            </a:fld>
            <a:endParaRPr lang="es-PE"/>
          </a:p>
        </p:txBody>
      </p:sp>
      <p:sp>
        <p:nvSpPr>
          <p:cNvPr id="5" name="Marcador de pie de página 4">
            <a:extLst>
              <a:ext uri="{FF2B5EF4-FFF2-40B4-BE49-F238E27FC236}">
                <a16:creationId xmlns:a16="http://schemas.microsoft.com/office/drawing/2014/main" id="{98058084-E348-4A85-B742-66F7CCBE87EC}"/>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90EA139A-BA96-4D4D-B6D2-0E14E88A46DE}"/>
              </a:ext>
            </a:extLst>
          </p:cNvPr>
          <p:cNvSpPr>
            <a:spLocks noGrp="1"/>
          </p:cNvSpPr>
          <p:nvPr>
            <p:ph type="sldNum" sz="quarter" idx="12"/>
          </p:nvPr>
        </p:nvSpPr>
        <p:spPr/>
        <p:txBody>
          <a:bodyPr/>
          <a:lstStyle/>
          <a:p>
            <a:fld id="{3A59D338-125F-47E2-800A-5EE8F833ED44}" type="slidenum">
              <a:rPr lang="es-PE" smtClean="0"/>
              <a:t>‹Nº›</a:t>
            </a:fld>
            <a:endParaRPr lang="es-PE"/>
          </a:p>
        </p:txBody>
      </p:sp>
    </p:spTree>
    <p:extLst>
      <p:ext uri="{BB962C8B-B14F-4D97-AF65-F5344CB8AC3E}">
        <p14:creationId xmlns:p14="http://schemas.microsoft.com/office/powerpoint/2010/main" val="3810607477"/>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FB31CF-B831-4995-B1D1-16099560B1FF}"/>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FD5BF026-701E-4B74-B907-71691CB1362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4B81E44D-F77B-456B-88A9-4A9E78A9FC26}"/>
              </a:ext>
            </a:extLst>
          </p:cNvPr>
          <p:cNvSpPr>
            <a:spLocks noGrp="1"/>
          </p:cNvSpPr>
          <p:nvPr>
            <p:ph type="dt" sz="half" idx="10"/>
          </p:nvPr>
        </p:nvSpPr>
        <p:spPr/>
        <p:txBody>
          <a:bodyPr/>
          <a:lstStyle/>
          <a:p>
            <a:fld id="{1B8FEAF3-F1E9-4E3E-9E3E-890E6BBBD302}" type="datetimeFigureOut">
              <a:rPr lang="es-PE" smtClean="0"/>
              <a:t>24/01/2023</a:t>
            </a:fld>
            <a:endParaRPr lang="es-PE"/>
          </a:p>
        </p:txBody>
      </p:sp>
      <p:sp>
        <p:nvSpPr>
          <p:cNvPr id="5" name="Marcador de pie de página 4">
            <a:extLst>
              <a:ext uri="{FF2B5EF4-FFF2-40B4-BE49-F238E27FC236}">
                <a16:creationId xmlns:a16="http://schemas.microsoft.com/office/drawing/2014/main" id="{156E1108-3FE4-4114-AEB1-1465E82844F4}"/>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A0423D44-6289-4608-8EE7-FBFBCE11FBB5}"/>
              </a:ext>
            </a:extLst>
          </p:cNvPr>
          <p:cNvSpPr>
            <a:spLocks noGrp="1"/>
          </p:cNvSpPr>
          <p:nvPr>
            <p:ph type="sldNum" sz="quarter" idx="12"/>
          </p:nvPr>
        </p:nvSpPr>
        <p:spPr/>
        <p:txBody>
          <a:bodyPr/>
          <a:lstStyle/>
          <a:p>
            <a:fld id="{3A59D338-125F-47E2-800A-5EE8F833ED44}" type="slidenum">
              <a:rPr lang="es-PE" smtClean="0"/>
              <a:t>‹Nº›</a:t>
            </a:fld>
            <a:endParaRPr lang="es-PE"/>
          </a:p>
        </p:txBody>
      </p:sp>
    </p:spTree>
    <p:extLst>
      <p:ext uri="{BB962C8B-B14F-4D97-AF65-F5344CB8AC3E}">
        <p14:creationId xmlns:p14="http://schemas.microsoft.com/office/powerpoint/2010/main" val="537122141"/>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A8B899-7581-462D-9A9B-021E7205D0C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7E4FDC0E-2017-4AEF-893A-0DE8045064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827EDBA6-75CE-441C-90F4-046BBE0BF8E4}"/>
              </a:ext>
            </a:extLst>
          </p:cNvPr>
          <p:cNvSpPr>
            <a:spLocks noGrp="1"/>
          </p:cNvSpPr>
          <p:nvPr>
            <p:ph type="dt" sz="half" idx="10"/>
          </p:nvPr>
        </p:nvSpPr>
        <p:spPr/>
        <p:txBody>
          <a:bodyPr/>
          <a:lstStyle/>
          <a:p>
            <a:fld id="{1B8FEAF3-F1E9-4E3E-9E3E-890E6BBBD302}" type="datetimeFigureOut">
              <a:rPr lang="es-PE" smtClean="0"/>
              <a:t>24/01/2023</a:t>
            </a:fld>
            <a:endParaRPr lang="es-PE"/>
          </a:p>
        </p:txBody>
      </p:sp>
      <p:sp>
        <p:nvSpPr>
          <p:cNvPr id="5" name="Marcador de pie de página 4">
            <a:extLst>
              <a:ext uri="{FF2B5EF4-FFF2-40B4-BE49-F238E27FC236}">
                <a16:creationId xmlns:a16="http://schemas.microsoft.com/office/drawing/2014/main" id="{346A46C5-9613-4EC2-A40B-0290E58F0E5A}"/>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2EC1633A-DF98-44EF-9FAD-61A7029AF497}"/>
              </a:ext>
            </a:extLst>
          </p:cNvPr>
          <p:cNvSpPr>
            <a:spLocks noGrp="1"/>
          </p:cNvSpPr>
          <p:nvPr>
            <p:ph type="sldNum" sz="quarter" idx="12"/>
          </p:nvPr>
        </p:nvSpPr>
        <p:spPr/>
        <p:txBody>
          <a:bodyPr/>
          <a:lstStyle/>
          <a:p>
            <a:fld id="{3A59D338-125F-47E2-800A-5EE8F833ED44}" type="slidenum">
              <a:rPr lang="es-PE" smtClean="0"/>
              <a:t>‹Nº›</a:t>
            </a:fld>
            <a:endParaRPr lang="es-PE"/>
          </a:p>
        </p:txBody>
      </p:sp>
    </p:spTree>
    <p:extLst>
      <p:ext uri="{BB962C8B-B14F-4D97-AF65-F5344CB8AC3E}">
        <p14:creationId xmlns:p14="http://schemas.microsoft.com/office/powerpoint/2010/main" val="3929679967"/>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9E9DD8-C3A7-44DE-943E-AEA1BEBFFF07}"/>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2926D42F-37F8-474C-AEAF-3B8C6AD1184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contenido 3">
            <a:extLst>
              <a:ext uri="{FF2B5EF4-FFF2-40B4-BE49-F238E27FC236}">
                <a16:creationId xmlns:a16="http://schemas.microsoft.com/office/drawing/2014/main" id="{95A8535F-D01B-4229-A25C-43E8FE6A079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fecha 4">
            <a:extLst>
              <a:ext uri="{FF2B5EF4-FFF2-40B4-BE49-F238E27FC236}">
                <a16:creationId xmlns:a16="http://schemas.microsoft.com/office/drawing/2014/main" id="{4EEC6A53-21DF-4123-A99C-AE763B6EBD93}"/>
              </a:ext>
            </a:extLst>
          </p:cNvPr>
          <p:cNvSpPr>
            <a:spLocks noGrp="1"/>
          </p:cNvSpPr>
          <p:nvPr>
            <p:ph type="dt" sz="half" idx="10"/>
          </p:nvPr>
        </p:nvSpPr>
        <p:spPr/>
        <p:txBody>
          <a:bodyPr/>
          <a:lstStyle/>
          <a:p>
            <a:fld id="{1B8FEAF3-F1E9-4E3E-9E3E-890E6BBBD302}" type="datetimeFigureOut">
              <a:rPr lang="es-PE" smtClean="0"/>
              <a:t>24/01/2023</a:t>
            </a:fld>
            <a:endParaRPr lang="es-PE"/>
          </a:p>
        </p:txBody>
      </p:sp>
      <p:sp>
        <p:nvSpPr>
          <p:cNvPr id="6" name="Marcador de pie de página 5">
            <a:extLst>
              <a:ext uri="{FF2B5EF4-FFF2-40B4-BE49-F238E27FC236}">
                <a16:creationId xmlns:a16="http://schemas.microsoft.com/office/drawing/2014/main" id="{11E35F83-1849-4042-98A3-0FEA09D20C66}"/>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18BAF99C-3B59-405A-8D82-DC7B0FDBC662}"/>
              </a:ext>
            </a:extLst>
          </p:cNvPr>
          <p:cNvSpPr>
            <a:spLocks noGrp="1"/>
          </p:cNvSpPr>
          <p:nvPr>
            <p:ph type="sldNum" sz="quarter" idx="12"/>
          </p:nvPr>
        </p:nvSpPr>
        <p:spPr/>
        <p:txBody>
          <a:bodyPr/>
          <a:lstStyle/>
          <a:p>
            <a:fld id="{3A59D338-125F-47E2-800A-5EE8F833ED44}" type="slidenum">
              <a:rPr lang="es-PE" smtClean="0"/>
              <a:t>‹Nº›</a:t>
            </a:fld>
            <a:endParaRPr lang="es-PE"/>
          </a:p>
        </p:txBody>
      </p:sp>
    </p:spTree>
    <p:extLst>
      <p:ext uri="{BB962C8B-B14F-4D97-AF65-F5344CB8AC3E}">
        <p14:creationId xmlns:p14="http://schemas.microsoft.com/office/powerpoint/2010/main" val="2965290221"/>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486B49-66E6-4191-A373-1899957D32F9}"/>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AD3695F9-A79E-4F0E-9EF2-44F0C2E59F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9A2173FE-A2DC-45F0-B503-531EF192AFF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texto 4">
            <a:extLst>
              <a:ext uri="{FF2B5EF4-FFF2-40B4-BE49-F238E27FC236}">
                <a16:creationId xmlns:a16="http://schemas.microsoft.com/office/drawing/2014/main" id="{0CADABE5-D869-43CF-AC11-E7EE9724A7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1BD36B6-2984-4BC8-A46B-B2D9A9E4A8D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7" name="Marcador de fecha 6">
            <a:extLst>
              <a:ext uri="{FF2B5EF4-FFF2-40B4-BE49-F238E27FC236}">
                <a16:creationId xmlns:a16="http://schemas.microsoft.com/office/drawing/2014/main" id="{09E358C0-48D1-40DE-8F5A-3D41F2DAD402}"/>
              </a:ext>
            </a:extLst>
          </p:cNvPr>
          <p:cNvSpPr>
            <a:spLocks noGrp="1"/>
          </p:cNvSpPr>
          <p:nvPr>
            <p:ph type="dt" sz="half" idx="10"/>
          </p:nvPr>
        </p:nvSpPr>
        <p:spPr/>
        <p:txBody>
          <a:bodyPr/>
          <a:lstStyle/>
          <a:p>
            <a:fld id="{1B8FEAF3-F1E9-4E3E-9E3E-890E6BBBD302}" type="datetimeFigureOut">
              <a:rPr lang="es-PE" smtClean="0"/>
              <a:t>24/01/2023</a:t>
            </a:fld>
            <a:endParaRPr lang="es-PE"/>
          </a:p>
        </p:txBody>
      </p:sp>
      <p:sp>
        <p:nvSpPr>
          <p:cNvPr id="8" name="Marcador de pie de página 7">
            <a:extLst>
              <a:ext uri="{FF2B5EF4-FFF2-40B4-BE49-F238E27FC236}">
                <a16:creationId xmlns:a16="http://schemas.microsoft.com/office/drawing/2014/main" id="{76FE10CB-F115-4D50-B931-52C544AFF34B}"/>
              </a:ext>
            </a:extLst>
          </p:cNvPr>
          <p:cNvSpPr>
            <a:spLocks noGrp="1"/>
          </p:cNvSpPr>
          <p:nvPr>
            <p:ph type="ftr" sz="quarter" idx="11"/>
          </p:nvPr>
        </p:nvSpPr>
        <p:spPr/>
        <p:txBody>
          <a:bodyPr/>
          <a:lstStyle/>
          <a:p>
            <a:endParaRPr lang="es-PE"/>
          </a:p>
        </p:txBody>
      </p:sp>
      <p:sp>
        <p:nvSpPr>
          <p:cNvPr id="9" name="Marcador de número de diapositiva 8">
            <a:extLst>
              <a:ext uri="{FF2B5EF4-FFF2-40B4-BE49-F238E27FC236}">
                <a16:creationId xmlns:a16="http://schemas.microsoft.com/office/drawing/2014/main" id="{0BEDF5E6-EE4C-47F4-9577-5AAB9DA7367E}"/>
              </a:ext>
            </a:extLst>
          </p:cNvPr>
          <p:cNvSpPr>
            <a:spLocks noGrp="1"/>
          </p:cNvSpPr>
          <p:nvPr>
            <p:ph type="sldNum" sz="quarter" idx="12"/>
          </p:nvPr>
        </p:nvSpPr>
        <p:spPr/>
        <p:txBody>
          <a:bodyPr/>
          <a:lstStyle/>
          <a:p>
            <a:fld id="{3A59D338-125F-47E2-800A-5EE8F833ED44}" type="slidenum">
              <a:rPr lang="es-PE" smtClean="0"/>
              <a:t>‹Nº›</a:t>
            </a:fld>
            <a:endParaRPr lang="es-PE"/>
          </a:p>
        </p:txBody>
      </p:sp>
    </p:spTree>
    <p:extLst>
      <p:ext uri="{BB962C8B-B14F-4D97-AF65-F5344CB8AC3E}">
        <p14:creationId xmlns:p14="http://schemas.microsoft.com/office/powerpoint/2010/main" val="680330653"/>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02D0FA-99C9-46F3-A003-6DC4AA523E03}"/>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fecha 2">
            <a:extLst>
              <a:ext uri="{FF2B5EF4-FFF2-40B4-BE49-F238E27FC236}">
                <a16:creationId xmlns:a16="http://schemas.microsoft.com/office/drawing/2014/main" id="{F5952B48-C715-4D6E-8577-D2CA3894AD25}"/>
              </a:ext>
            </a:extLst>
          </p:cNvPr>
          <p:cNvSpPr>
            <a:spLocks noGrp="1"/>
          </p:cNvSpPr>
          <p:nvPr>
            <p:ph type="dt" sz="half" idx="10"/>
          </p:nvPr>
        </p:nvSpPr>
        <p:spPr/>
        <p:txBody>
          <a:bodyPr/>
          <a:lstStyle/>
          <a:p>
            <a:fld id="{1B8FEAF3-F1E9-4E3E-9E3E-890E6BBBD302}" type="datetimeFigureOut">
              <a:rPr lang="es-PE" smtClean="0"/>
              <a:t>24/01/2023</a:t>
            </a:fld>
            <a:endParaRPr lang="es-PE"/>
          </a:p>
        </p:txBody>
      </p:sp>
      <p:sp>
        <p:nvSpPr>
          <p:cNvPr id="4" name="Marcador de pie de página 3">
            <a:extLst>
              <a:ext uri="{FF2B5EF4-FFF2-40B4-BE49-F238E27FC236}">
                <a16:creationId xmlns:a16="http://schemas.microsoft.com/office/drawing/2014/main" id="{93D70861-B28D-4F6E-8547-62269632F67B}"/>
              </a:ext>
            </a:extLst>
          </p:cNvPr>
          <p:cNvSpPr>
            <a:spLocks noGrp="1"/>
          </p:cNvSpPr>
          <p:nvPr>
            <p:ph type="ftr" sz="quarter" idx="11"/>
          </p:nvPr>
        </p:nvSpPr>
        <p:spPr/>
        <p:txBody>
          <a:bodyPr/>
          <a:lstStyle/>
          <a:p>
            <a:endParaRPr lang="es-PE"/>
          </a:p>
        </p:txBody>
      </p:sp>
      <p:sp>
        <p:nvSpPr>
          <p:cNvPr id="5" name="Marcador de número de diapositiva 4">
            <a:extLst>
              <a:ext uri="{FF2B5EF4-FFF2-40B4-BE49-F238E27FC236}">
                <a16:creationId xmlns:a16="http://schemas.microsoft.com/office/drawing/2014/main" id="{825D64E7-5CE0-4F62-BDE9-FA316F4117CC}"/>
              </a:ext>
            </a:extLst>
          </p:cNvPr>
          <p:cNvSpPr>
            <a:spLocks noGrp="1"/>
          </p:cNvSpPr>
          <p:nvPr>
            <p:ph type="sldNum" sz="quarter" idx="12"/>
          </p:nvPr>
        </p:nvSpPr>
        <p:spPr/>
        <p:txBody>
          <a:bodyPr/>
          <a:lstStyle/>
          <a:p>
            <a:fld id="{3A59D338-125F-47E2-800A-5EE8F833ED44}" type="slidenum">
              <a:rPr lang="es-PE" smtClean="0"/>
              <a:t>‹Nº›</a:t>
            </a:fld>
            <a:endParaRPr lang="es-PE"/>
          </a:p>
        </p:txBody>
      </p:sp>
    </p:spTree>
    <p:extLst>
      <p:ext uri="{BB962C8B-B14F-4D97-AF65-F5344CB8AC3E}">
        <p14:creationId xmlns:p14="http://schemas.microsoft.com/office/powerpoint/2010/main" val="1549249885"/>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AFADBB5-5E37-4FCF-91A4-CB8FB07158C3}"/>
              </a:ext>
            </a:extLst>
          </p:cNvPr>
          <p:cNvSpPr>
            <a:spLocks noGrp="1"/>
          </p:cNvSpPr>
          <p:nvPr>
            <p:ph type="dt" sz="half" idx="10"/>
          </p:nvPr>
        </p:nvSpPr>
        <p:spPr/>
        <p:txBody>
          <a:bodyPr/>
          <a:lstStyle/>
          <a:p>
            <a:fld id="{1B8FEAF3-F1E9-4E3E-9E3E-890E6BBBD302}" type="datetimeFigureOut">
              <a:rPr lang="es-PE" smtClean="0"/>
              <a:t>24/01/2023</a:t>
            </a:fld>
            <a:endParaRPr lang="es-PE"/>
          </a:p>
        </p:txBody>
      </p:sp>
      <p:sp>
        <p:nvSpPr>
          <p:cNvPr id="3" name="Marcador de pie de página 2">
            <a:extLst>
              <a:ext uri="{FF2B5EF4-FFF2-40B4-BE49-F238E27FC236}">
                <a16:creationId xmlns:a16="http://schemas.microsoft.com/office/drawing/2014/main" id="{45545708-40D8-4F00-9DA2-C6AE24BB2436}"/>
              </a:ext>
            </a:extLst>
          </p:cNvPr>
          <p:cNvSpPr>
            <a:spLocks noGrp="1"/>
          </p:cNvSpPr>
          <p:nvPr>
            <p:ph type="ftr" sz="quarter" idx="11"/>
          </p:nvPr>
        </p:nvSpPr>
        <p:spPr/>
        <p:txBody>
          <a:bodyPr/>
          <a:lstStyle/>
          <a:p>
            <a:endParaRPr lang="es-PE"/>
          </a:p>
        </p:txBody>
      </p:sp>
      <p:sp>
        <p:nvSpPr>
          <p:cNvPr id="4" name="Marcador de número de diapositiva 3">
            <a:extLst>
              <a:ext uri="{FF2B5EF4-FFF2-40B4-BE49-F238E27FC236}">
                <a16:creationId xmlns:a16="http://schemas.microsoft.com/office/drawing/2014/main" id="{670A5BE7-866D-4735-B5EF-DEF4D929CE67}"/>
              </a:ext>
            </a:extLst>
          </p:cNvPr>
          <p:cNvSpPr>
            <a:spLocks noGrp="1"/>
          </p:cNvSpPr>
          <p:nvPr>
            <p:ph type="sldNum" sz="quarter" idx="12"/>
          </p:nvPr>
        </p:nvSpPr>
        <p:spPr/>
        <p:txBody>
          <a:bodyPr/>
          <a:lstStyle/>
          <a:p>
            <a:fld id="{3A59D338-125F-47E2-800A-5EE8F833ED44}" type="slidenum">
              <a:rPr lang="es-PE" smtClean="0"/>
              <a:t>‹Nº›</a:t>
            </a:fld>
            <a:endParaRPr lang="es-PE"/>
          </a:p>
        </p:txBody>
      </p:sp>
    </p:spTree>
    <p:extLst>
      <p:ext uri="{BB962C8B-B14F-4D97-AF65-F5344CB8AC3E}">
        <p14:creationId xmlns:p14="http://schemas.microsoft.com/office/powerpoint/2010/main" val="1407357978"/>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937C1D-72B9-41DB-B478-8EE403B74CA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18E2BC37-5D38-46EA-A886-7E3CBDC54E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texto 3">
            <a:extLst>
              <a:ext uri="{FF2B5EF4-FFF2-40B4-BE49-F238E27FC236}">
                <a16:creationId xmlns:a16="http://schemas.microsoft.com/office/drawing/2014/main" id="{686AD25A-DA01-4A74-A3A8-2C809646CB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F30F42A-C2EC-4667-8B9F-22456E591BA6}"/>
              </a:ext>
            </a:extLst>
          </p:cNvPr>
          <p:cNvSpPr>
            <a:spLocks noGrp="1"/>
          </p:cNvSpPr>
          <p:nvPr>
            <p:ph type="dt" sz="half" idx="10"/>
          </p:nvPr>
        </p:nvSpPr>
        <p:spPr/>
        <p:txBody>
          <a:bodyPr/>
          <a:lstStyle/>
          <a:p>
            <a:fld id="{1B8FEAF3-F1E9-4E3E-9E3E-890E6BBBD302}" type="datetimeFigureOut">
              <a:rPr lang="es-PE" smtClean="0"/>
              <a:t>24/01/2023</a:t>
            </a:fld>
            <a:endParaRPr lang="es-PE"/>
          </a:p>
        </p:txBody>
      </p:sp>
      <p:sp>
        <p:nvSpPr>
          <p:cNvPr id="6" name="Marcador de pie de página 5">
            <a:extLst>
              <a:ext uri="{FF2B5EF4-FFF2-40B4-BE49-F238E27FC236}">
                <a16:creationId xmlns:a16="http://schemas.microsoft.com/office/drawing/2014/main" id="{9CF96B6B-743D-41A1-8E6B-AD7FC45045A8}"/>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E32B02D6-0DD6-4B3A-990D-427F955A5553}"/>
              </a:ext>
            </a:extLst>
          </p:cNvPr>
          <p:cNvSpPr>
            <a:spLocks noGrp="1"/>
          </p:cNvSpPr>
          <p:nvPr>
            <p:ph type="sldNum" sz="quarter" idx="12"/>
          </p:nvPr>
        </p:nvSpPr>
        <p:spPr/>
        <p:txBody>
          <a:bodyPr/>
          <a:lstStyle/>
          <a:p>
            <a:fld id="{3A59D338-125F-47E2-800A-5EE8F833ED44}" type="slidenum">
              <a:rPr lang="es-PE" smtClean="0"/>
              <a:t>‹Nº›</a:t>
            </a:fld>
            <a:endParaRPr lang="es-PE"/>
          </a:p>
        </p:txBody>
      </p:sp>
    </p:spTree>
    <p:extLst>
      <p:ext uri="{BB962C8B-B14F-4D97-AF65-F5344CB8AC3E}">
        <p14:creationId xmlns:p14="http://schemas.microsoft.com/office/powerpoint/2010/main" val="1422349440"/>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A9EFBA-7440-461D-B050-72195EF1900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posición de imagen 2">
            <a:extLst>
              <a:ext uri="{FF2B5EF4-FFF2-40B4-BE49-F238E27FC236}">
                <a16:creationId xmlns:a16="http://schemas.microsoft.com/office/drawing/2014/main" id="{8747F5DC-EA13-449C-90A1-64FC2604E1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Marcador de texto 3">
            <a:extLst>
              <a:ext uri="{FF2B5EF4-FFF2-40B4-BE49-F238E27FC236}">
                <a16:creationId xmlns:a16="http://schemas.microsoft.com/office/drawing/2014/main" id="{0C363D9F-666A-4579-9543-B1D93E76D6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8DF1CF9-8D75-49C1-B17E-29ED60CFC011}"/>
              </a:ext>
            </a:extLst>
          </p:cNvPr>
          <p:cNvSpPr>
            <a:spLocks noGrp="1"/>
          </p:cNvSpPr>
          <p:nvPr>
            <p:ph type="dt" sz="half" idx="10"/>
          </p:nvPr>
        </p:nvSpPr>
        <p:spPr/>
        <p:txBody>
          <a:bodyPr/>
          <a:lstStyle/>
          <a:p>
            <a:fld id="{1B8FEAF3-F1E9-4E3E-9E3E-890E6BBBD302}" type="datetimeFigureOut">
              <a:rPr lang="es-PE" smtClean="0"/>
              <a:t>24/01/2023</a:t>
            </a:fld>
            <a:endParaRPr lang="es-PE"/>
          </a:p>
        </p:txBody>
      </p:sp>
      <p:sp>
        <p:nvSpPr>
          <p:cNvPr id="6" name="Marcador de pie de página 5">
            <a:extLst>
              <a:ext uri="{FF2B5EF4-FFF2-40B4-BE49-F238E27FC236}">
                <a16:creationId xmlns:a16="http://schemas.microsoft.com/office/drawing/2014/main" id="{7F7BE986-17BF-445C-8710-380AD03673E2}"/>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4900304A-C746-4468-B6E4-4D7FC5B0BF72}"/>
              </a:ext>
            </a:extLst>
          </p:cNvPr>
          <p:cNvSpPr>
            <a:spLocks noGrp="1"/>
          </p:cNvSpPr>
          <p:nvPr>
            <p:ph type="sldNum" sz="quarter" idx="12"/>
          </p:nvPr>
        </p:nvSpPr>
        <p:spPr/>
        <p:txBody>
          <a:bodyPr/>
          <a:lstStyle/>
          <a:p>
            <a:fld id="{3A59D338-125F-47E2-800A-5EE8F833ED44}" type="slidenum">
              <a:rPr lang="es-PE" smtClean="0"/>
              <a:t>‹Nº›</a:t>
            </a:fld>
            <a:endParaRPr lang="es-PE"/>
          </a:p>
        </p:txBody>
      </p:sp>
    </p:spTree>
    <p:extLst>
      <p:ext uri="{BB962C8B-B14F-4D97-AF65-F5344CB8AC3E}">
        <p14:creationId xmlns:p14="http://schemas.microsoft.com/office/powerpoint/2010/main" val="1872992995"/>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3FA36ED-18C7-4C84-9F96-47D81DD6AB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F32C1013-B704-4B4D-A35A-53886D5C56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1BA2E084-E8BA-4A9A-8BE0-D7A218EBDC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8FEAF3-F1E9-4E3E-9E3E-890E6BBBD302}" type="datetimeFigureOut">
              <a:rPr lang="es-PE" smtClean="0"/>
              <a:t>24/01/2023</a:t>
            </a:fld>
            <a:endParaRPr lang="es-PE"/>
          </a:p>
        </p:txBody>
      </p:sp>
      <p:sp>
        <p:nvSpPr>
          <p:cNvPr id="5" name="Marcador de pie de página 4">
            <a:extLst>
              <a:ext uri="{FF2B5EF4-FFF2-40B4-BE49-F238E27FC236}">
                <a16:creationId xmlns:a16="http://schemas.microsoft.com/office/drawing/2014/main" id="{E753534B-BB41-4E2A-A6C4-6DF0B79B0F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Marcador de número de diapositiva 5">
            <a:extLst>
              <a:ext uri="{FF2B5EF4-FFF2-40B4-BE49-F238E27FC236}">
                <a16:creationId xmlns:a16="http://schemas.microsoft.com/office/drawing/2014/main" id="{3FBC5659-CF30-4B10-8D74-5ADE12CF84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59D338-125F-47E2-800A-5EE8F833ED44}" type="slidenum">
              <a:rPr lang="es-PE" smtClean="0"/>
              <a:t>‹Nº›</a:t>
            </a:fld>
            <a:endParaRPr lang="es-PE"/>
          </a:p>
        </p:txBody>
      </p:sp>
    </p:spTree>
    <p:extLst>
      <p:ext uri="{BB962C8B-B14F-4D97-AF65-F5344CB8AC3E}">
        <p14:creationId xmlns:p14="http://schemas.microsoft.com/office/powerpoint/2010/main" val="41844527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6.png"/><Relationship Id="rId7" Type="http://schemas.openxmlformats.org/officeDocument/2006/relationships/slide" Target="slide8.xml"/><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slide" Target="slide3.xml"/><Relationship Id="rId10" Type="http://schemas.openxmlformats.org/officeDocument/2006/relationships/slide" Target="slide16.xml"/><Relationship Id="rId4" Type="http://schemas.microsoft.com/office/2007/relationships/hdphoto" Target="../media/hdphoto1.wdp"/><Relationship Id="rId9" Type="http://schemas.openxmlformats.org/officeDocument/2006/relationships/slide" Target="slide1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presentacion%20fcv.pptx#-1,9,Diapositiva 9"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presentacion%20fcv.pptx#-1,10,Diapositiva 10"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slide" Target="slide6.xml"/><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slide" Target="slide3.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image" Target="../media/image6.png"/><Relationship Id="rId7" Type="http://schemas.openxmlformats.org/officeDocument/2006/relationships/slide" Target="slide8.xm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slide" Target="slide30.xml"/><Relationship Id="rId5" Type="http://schemas.openxmlformats.org/officeDocument/2006/relationships/slide" Target="slide2.xml"/><Relationship Id="rId4" Type="http://schemas.microsoft.com/office/2007/relationships/hdphoto" Target="../media/hdphoto1.wdp"/><Relationship Id="rId9" Type="http://schemas.openxmlformats.org/officeDocument/2006/relationships/slide" Target="slide25.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Volley Go: Challenge Cup | Coliseo Eduardo Dibos será la Gran Sede">
            <a:extLst>
              <a:ext uri="{FF2B5EF4-FFF2-40B4-BE49-F238E27FC236}">
                <a16:creationId xmlns:a16="http://schemas.microsoft.com/office/drawing/2014/main" id="{10CEA4CB-63B2-4D7D-9588-6E9161A83F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324"/>
          <a:stretch/>
        </p:blipFill>
        <p:spPr bwMode="auto">
          <a:xfrm>
            <a:off x="0" y="-17937"/>
            <a:ext cx="12217205" cy="6875937"/>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1">
            <a:extLst>
              <a:ext uri="{FF2B5EF4-FFF2-40B4-BE49-F238E27FC236}">
                <a16:creationId xmlns:a16="http://schemas.microsoft.com/office/drawing/2014/main" id="{3A229BD5-0CC2-4425-8669-AD1168E4CCC6}"/>
              </a:ext>
            </a:extLst>
          </p:cNvPr>
          <p:cNvSpPr txBox="1"/>
          <p:nvPr/>
        </p:nvSpPr>
        <p:spPr>
          <a:xfrm>
            <a:off x="462660" y="484777"/>
            <a:ext cx="7699421" cy="2308324"/>
          </a:xfrm>
          <a:prstGeom prst="rect">
            <a:avLst/>
          </a:prstGeom>
          <a:noFill/>
          <a:effectLst>
            <a:outerShdw blurRad="190500" dist="63500" dir="5400000" algn="ctr" rotWithShape="0">
              <a:srgbClr val="000000">
                <a:alpha val="75000"/>
              </a:srgbClr>
            </a:outerShdw>
          </a:effectLst>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dirty="0">
                <a:solidFill>
                  <a:schemeClr val="bg1"/>
                </a:solidFill>
                <a:effectLst>
                  <a:glow rad="139700">
                    <a:schemeClr val="accent2">
                      <a:satMod val="175000"/>
                      <a:alpha val="40000"/>
                    </a:schemeClr>
                  </a:glow>
                  <a:outerShdw blurRad="38100" dist="38100" dir="2700000" algn="tl">
                    <a:srgbClr val="000000">
                      <a:alpha val="43137"/>
                    </a:srgbClr>
                  </a:outerShdw>
                </a:effectLst>
                <a:latin typeface="Verdana Pro Black"/>
                <a:ea typeface="Arial Black" charset="0"/>
                <a:cs typeface="Arial Black" panose="020B0604020202020204" pitchFamily="34" charset="0"/>
              </a:rPr>
              <a:t>CURSO BÁSICO DE REGLAS DE JUEGO Y ARBITRAJE</a:t>
            </a:r>
          </a:p>
        </p:txBody>
      </p:sp>
      <p:sp>
        <p:nvSpPr>
          <p:cNvPr id="7" name="Rectángulo 6">
            <a:extLst>
              <a:ext uri="{FF2B5EF4-FFF2-40B4-BE49-F238E27FC236}">
                <a16:creationId xmlns:a16="http://schemas.microsoft.com/office/drawing/2014/main" id="{633344CB-E8C5-46D4-B146-DEB4A6A22428}"/>
              </a:ext>
            </a:extLst>
          </p:cNvPr>
          <p:cNvSpPr/>
          <p:nvPr/>
        </p:nvSpPr>
        <p:spPr>
          <a:xfrm>
            <a:off x="8397712" y="1"/>
            <a:ext cx="3819493" cy="6857999"/>
          </a:xfrm>
          <a:prstGeom prst="rect">
            <a:avLst/>
          </a:prstGeom>
          <a:solidFill>
            <a:srgbClr val="FF000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pic>
        <p:nvPicPr>
          <p:cNvPr id="9" name="Imagen 8">
            <a:extLst>
              <a:ext uri="{FF2B5EF4-FFF2-40B4-BE49-F238E27FC236}">
                <a16:creationId xmlns:a16="http://schemas.microsoft.com/office/drawing/2014/main" id="{A83F4FE5-1BB0-4F11-8E06-851D62E248A1}"/>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9148798" y="2969528"/>
            <a:ext cx="2361914" cy="1913042"/>
          </a:xfrm>
          <a:prstGeom prst="rect">
            <a:avLst/>
          </a:prstGeom>
        </p:spPr>
      </p:pic>
      <p:sp>
        <p:nvSpPr>
          <p:cNvPr id="10" name="CuadroTexto 9">
            <a:extLst>
              <a:ext uri="{FF2B5EF4-FFF2-40B4-BE49-F238E27FC236}">
                <a16:creationId xmlns:a16="http://schemas.microsoft.com/office/drawing/2014/main" id="{22E1A51B-8068-4B98-A68A-5D00B2A1A26D}"/>
              </a:ext>
            </a:extLst>
          </p:cNvPr>
          <p:cNvSpPr txBox="1"/>
          <p:nvPr/>
        </p:nvSpPr>
        <p:spPr>
          <a:xfrm>
            <a:off x="8517925" y="5008722"/>
            <a:ext cx="3623662" cy="646331"/>
          </a:xfrm>
          <a:prstGeom prst="rect">
            <a:avLst/>
          </a:prstGeom>
          <a:noFill/>
        </p:spPr>
        <p:txBody>
          <a:bodyPr wrap="square">
            <a:spAutoFit/>
          </a:bodyPr>
          <a:lstStyle/>
          <a:p>
            <a:pPr algn="ctr"/>
            <a:r>
              <a:rPr lang="en-US" sz="1800" b="1" dirty="0">
                <a:solidFill>
                  <a:schemeClr val="bg1"/>
                </a:solidFill>
                <a:effectLst>
                  <a:outerShdw blurRad="38100" dist="38100" dir="2700000" algn="tl">
                    <a:srgbClr val="000000">
                      <a:alpha val="43137"/>
                    </a:srgbClr>
                  </a:outerShdw>
                </a:effectLst>
                <a:latin typeface="Verdana Pro Black"/>
                <a:ea typeface="Arial Black" charset="0"/>
                <a:cs typeface="Arial Black" panose="020B0604020202020204" pitchFamily="34" charset="0"/>
              </a:rPr>
              <a:t>COLEGIO PERUANO DE ARBITROS DE VOLEIBOL</a:t>
            </a:r>
          </a:p>
        </p:txBody>
      </p:sp>
      <p:sp>
        <p:nvSpPr>
          <p:cNvPr id="11" name="CuadroTexto 10">
            <a:extLst>
              <a:ext uri="{FF2B5EF4-FFF2-40B4-BE49-F238E27FC236}">
                <a16:creationId xmlns:a16="http://schemas.microsoft.com/office/drawing/2014/main" id="{CC1AF251-AFC4-47DF-82BC-3403C3CA33F7}"/>
              </a:ext>
            </a:extLst>
          </p:cNvPr>
          <p:cNvSpPr txBox="1"/>
          <p:nvPr/>
        </p:nvSpPr>
        <p:spPr>
          <a:xfrm>
            <a:off x="8259997" y="5679026"/>
            <a:ext cx="4094922" cy="1107996"/>
          </a:xfrm>
          <a:prstGeom prst="rect">
            <a:avLst/>
          </a:prstGeom>
          <a:noFill/>
          <a:effectLst>
            <a:outerShdw blurRad="190500" dist="63500" dir="5400000" algn="ctr" rotWithShape="0">
              <a:srgbClr val="000000">
                <a:alpha val="75000"/>
              </a:srgbClr>
            </a:outerShdw>
          </a:effectLst>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600" b="1" dirty="0">
                <a:solidFill>
                  <a:schemeClr val="bg1"/>
                </a:solidFill>
                <a:effectLst>
                  <a:outerShdw blurRad="38100" dist="38100" dir="2700000" algn="tl">
                    <a:srgbClr val="000000">
                      <a:alpha val="43137"/>
                    </a:srgbClr>
                  </a:outerShdw>
                </a:effectLst>
                <a:latin typeface="Verdana Pro Black"/>
                <a:ea typeface="Arial Black" charset="0"/>
                <a:cs typeface="Arial Black" panose="020B0604020202020204" pitchFamily="34" charset="0"/>
              </a:rPr>
              <a:t>COPAV</a:t>
            </a:r>
          </a:p>
        </p:txBody>
      </p:sp>
      <p:sp>
        <p:nvSpPr>
          <p:cNvPr id="12" name="CuadroTexto 11">
            <a:extLst>
              <a:ext uri="{FF2B5EF4-FFF2-40B4-BE49-F238E27FC236}">
                <a16:creationId xmlns:a16="http://schemas.microsoft.com/office/drawing/2014/main" id="{8EA97D37-470F-468E-95B5-58794D56922B}"/>
              </a:ext>
            </a:extLst>
          </p:cNvPr>
          <p:cNvSpPr txBox="1"/>
          <p:nvPr/>
        </p:nvSpPr>
        <p:spPr>
          <a:xfrm>
            <a:off x="1477719" y="6372942"/>
            <a:ext cx="6006397" cy="369332"/>
          </a:xfrm>
          <a:prstGeom prst="rect">
            <a:avLst/>
          </a:prstGeom>
          <a:noFill/>
        </p:spPr>
        <p:txBody>
          <a:bodyPr wrap="square">
            <a:spAutoFit/>
          </a:bodyPr>
          <a:lstStyle/>
          <a:p>
            <a:pPr algn="ctr"/>
            <a:r>
              <a:rPr lang="en-US" sz="1800" b="1" dirty="0">
                <a:solidFill>
                  <a:schemeClr val="bg1">
                    <a:alpha val="32000"/>
                  </a:schemeClr>
                </a:solidFill>
                <a:effectLst>
                  <a:outerShdw blurRad="38100" dist="38100" dir="2700000" algn="tl">
                    <a:srgbClr val="000000">
                      <a:alpha val="43137"/>
                    </a:srgbClr>
                  </a:outerShdw>
                </a:effectLst>
                <a:latin typeface="Verdana Pro Black"/>
                <a:ea typeface="Arial Black" charset="0"/>
                <a:cs typeface="Arial Black" panose="020B0604020202020204" pitchFamily="34" charset="0"/>
              </a:rPr>
              <a:t>COMISIÓN TÉCNICA COPAV 2021 - VVBB</a:t>
            </a:r>
          </a:p>
        </p:txBody>
      </p:sp>
      <p:sp>
        <p:nvSpPr>
          <p:cNvPr id="13" name="CuadroTexto 12">
            <a:extLst>
              <a:ext uri="{FF2B5EF4-FFF2-40B4-BE49-F238E27FC236}">
                <a16:creationId xmlns:a16="http://schemas.microsoft.com/office/drawing/2014/main" id="{C130195E-C4EF-451C-89B7-12FBF3D40AB3}"/>
              </a:ext>
            </a:extLst>
          </p:cNvPr>
          <p:cNvSpPr txBox="1"/>
          <p:nvPr/>
        </p:nvSpPr>
        <p:spPr>
          <a:xfrm>
            <a:off x="8322093" y="1983757"/>
            <a:ext cx="3819494" cy="646331"/>
          </a:xfrm>
          <a:prstGeom prst="rect">
            <a:avLst/>
          </a:prstGeom>
          <a:noFill/>
        </p:spPr>
        <p:txBody>
          <a:bodyPr wrap="square">
            <a:spAutoFit/>
          </a:bodyPr>
          <a:lstStyle/>
          <a:p>
            <a:pPr algn="ctr"/>
            <a:r>
              <a:rPr lang="en-US" b="1" dirty="0">
                <a:solidFill>
                  <a:schemeClr val="bg1"/>
                </a:solidFill>
                <a:effectLst>
                  <a:outerShdw blurRad="38100" dist="38100" dir="2700000" algn="tl">
                    <a:srgbClr val="000000">
                      <a:alpha val="43137"/>
                    </a:srgbClr>
                  </a:outerShdw>
                </a:effectLst>
                <a:latin typeface="Verdana Pro Black"/>
                <a:ea typeface="Arial Black" charset="0"/>
                <a:cs typeface="Arial Black" panose="020B0604020202020204" pitchFamily="34" charset="0"/>
              </a:rPr>
              <a:t>FEDERACIÓN PERUANA</a:t>
            </a:r>
          </a:p>
          <a:p>
            <a:pPr algn="ctr"/>
            <a:r>
              <a:rPr lang="en-US" sz="1800" b="1" dirty="0">
                <a:solidFill>
                  <a:schemeClr val="bg1"/>
                </a:solidFill>
                <a:effectLst>
                  <a:outerShdw blurRad="38100" dist="38100" dir="2700000" algn="tl">
                    <a:srgbClr val="000000">
                      <a:alpha val="43137"/>
                    </a:srgbClr>
                  </a:outerShdw>
                </a:effectLst>
                <a:latin typeface="Verdana Pro Black"/>
                <a:ea typeface="Arial Black" charset="0"/>
                <a:cs typeface="Arial Black" panose="020B0604020202020204" pitchFamily="34" charset="0"/>
              </a:rPr>
              <a:t> DE VOLEIBOL</a:t>
            </a:r>
          </a:p>
        </p:txBody>
      </p:sp>
      <p:pic>
        <p:nvPicPr>
          <p:cNvPr id="15" name="Picture 2" descr="Federación Peruana de Voleibol">
            <a:extLst>
              <a:ext uri="{FF2B5EF4-FFF2-40B4-BE49-F238E27FC236}">
                <a16:creationId xmlns:a16="http://schemas.microsoft.com/office/drawing/2014/main" id="{2A28CF3B-68B8-49F0-BA29-E97027C6748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 b="99000" l="1681" r="97899">
                        <a14:foregroundMark x1="2941" y1="6000" x2="26471" y2="5000"/>
                        <a14:foregroundMark x1="26471" y1="5000" x2="47899" y2="6000"/>
                        <a14:foregroundMark x1="47899" y1="6000" x2="68908" y2="5667"/>
                        <a14:foregroundMark x1="68908" y1="5667" x2="89916" y2="8667"/>
                        <a14:foregroundMark x1="89916" y1="8667" x2="94958" y2="61667"/>
                        <a14:foregroundMark x1="94958" y1="61667" x2="85714" y2="76667"/>
                        <a14:foregroundMark x1="85714" y1="76667" x2="66807" y2="87667"/>
                        <a14:foregroundMark x1="66807" y1="87667" x2="45378" y2="91667"/>
                        <a14:foregroundMark x1="45378" y1="91667" x2="8824" y2="71667"/>
                        <a14:foregroundMark x1="8824" y1="71667" x2="1261" y2="56000"/>
                        <a14:foregroundMark x1="1261" y1="56000" x2="11345" y2="20000"/>
                        <a14:foregroundMark x1="11345" y1="20000" x2="7563" y2="13000"/>
                        <a14:foregroundMark x1="1681" y1="5000" x2="2941" y2="67333"/>
                        <a14:foregroundMark x1="15966" y1="6000" x2="33613" y2="7667"/>
                        <a14:foregroundMark x1="20168" y1="3667" x2="30252" y2="5000"/>
                        <a14:foregroundMark x1="31513" y1="5000" x2="34454" y2="4667"/>
                        <a14:foregroundMark x1="16387" y1="15667" x2="16387" y2="15667"/>
                        <a14:foregroundMark x1="16807" y1="12667" x2="27731" y2="16667"/>
                        <a14:foregroundMark x1="26471" y1="12333" x2="18067" y2="11333"/>
                        <a14:foregroundMark x1="16807" y1="23333" x2="15966" y2="21000"/>
                        <a14:foregroundMark x1="36975" y1="11667" x2="33193" y2="29333"/>
                        <a14:foregroundMark x1="33193" y1="29333" x2="39916" y2="68333"/>
                        <a14:foregroundMark x1="56303" y1="19333" x2="56303" y2="71000"/>
                        <a14:foregroundMark x1="56303" y1="71000" x2="56303" y2="71000"/>
                        <a14:foregroundMark x1="48319" y1="14333" x2="56303" y2="15667"/>
                        <a14:foregroundMark x1="45378" y1="12333" x2="47059" y2="22333"/>
                        <a14:foregroundMark x1="74790" y1="11667" x2="80252" y2="25000"/>
                        <a14:foregroundMark x1="85294" y1="12333" x2="79832" y2="25667"/>
                        <a14:foregroundMark x1="44538" y1="56667" x2="49580" y2="79000"/>
                        <a14:foregroundMark x1="47059" y1="52333" x2="54622" y2="72667"/>
                        <a14:foregroundMark x1="50420" y1="49000" x2="52101" y2="52333"/>
                        <a14:foregroundMark x1="31933" y1="40333" x2="34454" y2="54000"/>
                        <a14:foregroundMark x1="32773" y1="12333" x2="31092" y2="24333"/>
                        <a14:foregroundMark x1="66807" y1="11667" x2="67647" y2="64000"/>
                        <a14:foregroundMark x1="67647" y1="64000" x2="65126" y2="68667"/>
                        <a14:foregroundMark x1="60504" y1="58333" x2="60504" y2="58333"/>
                        <a14:foregroundMark x1="66387" y1="54333" x2="61345" y2="60667"/>
                        <a14:foregroundMark x1="32773" y1="57000" x2="33613" y2="74333"/>
                        <a14:foregroundMark x1="33613" y1="74333" x2="34454" y2="75333"/>
                        <a14:foregroundMark x1="36134" y1="61667" x2="41176" y2="75667"/>
                        <a14:foregroundMark x1="63445" y1="12333" x2="66807" y2="51667"/>
                        <a14:foregroundMark x1="44538" y1="26333" x2="46218" y2="28333"/>
                        <a14:foregroundMark x1="1261" y1="69000" x2="15546" y2="82000"/>
                        <a14:foregroundMark x1="15546" y1="82000" x2="50420" y2="99000"/>
                        <a14:foregroundMark x1="97479" y1="7000" x2="98739" y2="18333"/>
                        <a14:foregroundMark x1="98319" y1="18000" x2="98319" y2="70333"/>
                        <a14:foregroundMark x1="98039" y1="71333" x2="98115" y2="71693"/>
                        <a14:foregroundMark x1="97479" y1="68667" x2="98039" y2="71333"/>
                        <a14:foregroundMark x1="95798" y1="73667" x2="78151" y2="85000"/>
                        <a14:foregroundMark x1="78151" y1="85000" x2="68067" y2="87667"/>
                        <a14:foregroundMark x1="50000" y1="98000" x2="55462" y2="96667"/>
                        <a14:foregroundMark x1="57143" y1="96333" x2="75630" y2="88667"/>
                        <a14:foregroundMark x1="55042" y1="85000" x2="55042" y2="85000"/>
                        <a14:foregroundMark x1="60084" y1="80333" x2="45378" y2="80333"/>
                        <a14:foregroundMark x1="43277" y1="79667" x2="39496" y2="79333"/>
                        <a14:foregroundMark x1="68908" y1="63000" x2="64706" y2="71333"/>
                        <a14:foregroundMark x1="33613" y1="75667" x2="33613" y2="81667"/>
                        <a14:foregroundMark x1="66387" y1="74333" x2="66807" y2="85667"/>
                        <a14:foregroundMark x1="13445" y1="33667" x2="25210" y2="34000"/>
                        <a14:foregroundMark x1="37815" y1="31667" x2="46639" y2="31667"/>
                        <a14:foregroundMark x1="71849" y1="32333" x2="87395" y2="35333"/>
                        <a14:foregroundMark x1="11345" y1="33667" x2="31513" y2="32667"/>
                        <a14:foregroundMark x1="46639" y1="36333" x2="47059" y2="46333"/>
                        <a14:foregroundMark x1="32773" y1="55667" x2="28571" y2="69667"/>
                        <a14:foregroundMark x1="31933" y1="54333" x2="28571" y2="59667"/>
                        <a14:foregroundMark x1="57983" y1="75000" x2="63866" y2="73000"/>
                        <a14:foregroundMark x1="3361" y1="5667" x2="9244" y2="7667"/>
                        <a14:foregroundMark x1="2941" y1="4333" x2="25210" y2="3000"/>
                        <a14:foregroundMark x1="25210" y1="3000" x2="75630" y2="5667"/>
                        <a14:foregroundMark x1="98319" y1="5667" x2="95378" y2="6333"/>
                        <a14:foregroundMark x1="95378" y1="6333" x2="95378" y2="6333"/>
                        <a14:foregroundMark x1="95378" y1="6333" x2="88655" y2="4667"/>
                        <a14:foregroundMark x1="95378" y1="4667" x2="36555" y2="1000"/>
                        <a14:foregroundMark x1="44538" y1="14333" x2="50000" y2="27000"/>
                        <a14:foregroundMark x1="45378" y1="13667" x2="47899" y2="22333"/>
                        <a14:foregroundMark x1="44958" y1="11333" x2="43277" y2="16667"/>
                        <a14:foregroundMark x1="40336" y1="19333" x2="41597" y2="27333"/>
                        <a14:foregroundMark x1="52101" y1="11667" x2="57143" y2="16333"/>
                        <a14:foregroundMark x1="60504" y1="35333" x2="64706" y2="51667"/>
                        <a14:foregroundMark x1="64706" y1="51667" x2="64706" y2="51667"/>
                        <a14:backgroundMark x1="12407" y1="83786" x2="12954" y2="84098"/>
                        <a14:backgroundMark x1="68908" y1="99333" x2="92437" y2="98000"/>
                        <a14:backgroundMark x1="92437" y1="98000" x2="99160" y2="89000"/>
                        <a14:backgroundMark x1="96639" y1="87000" x2="96639" y2="87000"/>
                        <a14:backgroundMark x1="99160" y1="71333" x2="99160" y2="71333"/>
                        <a14:backgroundMark x1="98319" y1="73667" x2="98319" y2="73667"/>
                        <a14:backgroundMark x1="97899" y1="73667" x2="97899" y2="73667"/>
                        <a14:backgroundMark x1="97899" y1="73667" x2="97899" y2="73667"/>
                        <a14:backgroundMark x1="97059" y1="73667" x2="98739" y2="72333"/>
                      </a14:backgroundRemoval>
                    </a14:imgEffect>
                  </a14:imgLayer>
                </a14:imgProps>
              </a:ext>
              <a:ext uri="{28A0092B-C50C-407E-A947-70E740481C1C}">
                <a14:useLocalDpi xmlns:a14="http://schemas.microsoft.com/office/drawing/2010/main" val="0"/>
              </a:ext>
            </a:extLst>
          </a:blip>
          <a:srcRect/>
          <a:stretch>
            <a:fillRect/>
          </a:stretch>
        </p:blipFill>
        <p:spPr bwMode="auto">
          <a:xfrm>
            <a:off x="9585499" y="242457"/>
            <a:ext cx="1325122" cy="1670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38662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41" presetClass="entr" presetSubtype="0" fill="hold" grpId="0" nodeType="clickEffect">
                                  <p:stCondLst>
                                    <p:cond delay="0"/>
                                  </p:stCondLst>
                                  <p:iterate type="lt">
                                    <p:tmPct val="8571"/>
                                  </p:iterate>
                                  <p:childTnLst>
                                    <p:set>
                                      <p:cBhvr>
                                        <p:cTn id="35" dur="1" fill="hold">
                                          <p:stCondLst>
                                            <p:cond delay="0"/>
                                          </p:stCondLst>
                                        </p:cTn>
                                        <p:tgtEl>
                                          <p:spTgt spid="6"/>
                                        </p:tgtEl>
                                        <p:attrNameLst>
                                          <p:attrName>style.visibility</p:attrName>
                                        </p:attrNameLst>
                                      </p:cBhvr>
                                      <p:to>
                                        <p:strVal val="visible"/>
                                      </p:to>
                                    </p:set>
                                    <p:anim calcmode="lin" valueType="num">
                                      <p:cBhvr>
                                        <p:cTn id="36"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6"/>
                                        </p:tgtEl>
                                        <p:attrNameLst>
                                          <p:attrName>ppt_y</p:attrName>
                                        </p:attrNameLst>
                                      </p:cBhvr>
                                      <p:tavLst>
                                        <p:tav tm="0">
                                          <p:val>
                                            <p:strVal val="#ppt_y"/>
                                          </p:val>
                                        </p:tav>
                                        <p:tav tm="100000">
                                          <p:val>
                                            <p:strVal val="#ppt_y"/>
                                          </p:val>
                                        </p:tav>
                                      </p:tavLst>
                                    </p:anim>
                                    <p:anim calcmode="lin" valueType="num">
                                      <p:cBhvr>
                                        <p:cTn id="38"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Rectángulo">
            <a:extLst>
              <a:ext uri="{FF2B5EF4-FFF2-40B4-BE49-F238E27FC236}">
                <a16:creationId xmlns:a16="http://schemas.microsoft.com/office/drawing/2014/main" id="{EA16F080-8D7B-4991-A791-FFDD5DF2EAB2}"/>
              </a:ext>
            </a:extLst>
          </p:cNvPr>
          <p:cNvSpPr/>
          <p:nvPr/>
        </p:nvSpPr>
        <p:spPr>
          <a:xfrm>
            <a:off x="559836" y="372711"/>
            <a:ext cx="3153747" cy="5262979"/>
          </a:xfrm>
          <a:prstGeom prst="rect">
            <a:avLst/>
          </a:prstGeom>
        </p:spPr>
        <p:txBody>
          <a:bodyPr wrap="square">
            <a:spAutoFit/>
          </a:bodyPr>
          <a:lstStyle/>
          <a:p>
            <a:pPr algn="just"/>
            <a:r>
              <a:rPr lang="es-CO" sz="2400" b="1" dirty="0"/>
              <a:t>1.3.3 Línea central </a:t>
            </a:r>
          </a:p>
          <a:p>
            <a:pPr algn="just"/>
            <a:r>
              <a:rPr lang="es-CO" sz="2400" dirty="0"/>
              <a:t>El eje de la línea central divide la cancha de juego en dos campos iguales de 9 x 9m. cada uno. Sin embargo, se considera que el ancho total de la línea pertenece a ambos campos por igual. Esta línea se extiende debajo de la red de la línea lateral a línea lateral. </a:t>
            </a:r>
          </a:p>
        </p:txBody>
      </p:sp>
      <p:pic>
        <p:nvPicPr>
          <p:cNvPr id="6" name="Imagen 5">
            <a:extLst>
              <a:ext uri="{FF2B5EF4-FFF2-40B4-BE49-F238E27FC236}">
                <a16:creationId xmlns:a16="http://schemas.microsoft.com/office/drawing/2014/main" id="{4F4F0164-8837-47FF-801C-5E61EE9B94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8865" y="278087"/>
            <a:ext cx="8026286" cy="5357603"/>
          </a:xfrm>
          <a:prstGeom prst="rect">
            <a:avLst/>
          </a:prstGeom>
        </p:spPr>
      </p:pic>
    </p:spTree>
    <p:extLst>
      <p:ext uri="{BB962C8B-B14F-4D97-AF65-F5344CB8AC3E}">
        <p14:creationId xmlns:p14="http://schemas.microsoft.com/office/powerpoint/2010/main" val="21553234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4 Rectángulo">
            <a:extLst>
              <a:ext uri="{FF2B5EF4-FFF2-40B4-BE49-F238E27FC236}">
                <a16:creationId xmlns:a16="http://schemas.microsoft.com/office/drawing/2014/main" id="{CC3FF370-0D0E-44AC-982B-6CA26FDCA368}"/>
              </a:ext>
            </a:extLst>
          </p:cNvPr>
          <p:cNvSpPr/>
          <p:nvPr/>
        </p:nvSpPr>
        <p:spPr>
          <a:xfrm>
            <a:off x="701618" y="1708579"/>
            <a:ext cx="3553142" cy="2308324"/>
          </a:xfrm>
          <a:prstGeom prst="rect">
            <a:avLst/>
          </a:prstGeom>
        </p:spPr>
        <p:txBody>
          <a:bodyPr wrap="square">
            <a:spAutoFit/>
          </a:bodyPr>
          <a:lstStyle/>
          <a:p>
            <a:r>
              <a:rPr lang="es-CO" sz="2400" b="1" dirty="0"/>
              <a:t>1.3.4</a:t>
            </a:r>
            <a:r>
              <a:rPr lang="es-CO" sz="2400" dirty="0"/>
              <a:t> </a:t>
            </a:r>
            <a:r>
              <a:rPr lang="es-CO" sz="2400" b="1" dirty="0"/>
              <a:t>Línea de ataque </a:t>
            </a:r>
          </a:p>
          <a:p>
            <a:r>
              <a:rPr lang="es-CO" sz="2400" dirty="0"/>
              <a:t>En cada campo, una línea de ataque, cuyo borde exterior se traza a 3 m del eje de la línea central, marca la zona de frente. </a:t>
            </a:r>
          </a:p>
        </p:txBody>
      </p:sp>
      <p:pic>
        <p:nvPicPr>
          <p:cNvPr id="19" name="Imagen 18">
            <a:extLst>
              <a:ext uri="{FF2B5EF4-FFF2-40B4-BE49-F238E27FC236}">
                <a16:creationId xmlns:a16="http://schemas.microsoft.com/office/drawing/2014/main" id="{435A3CB4-DD1E-430E-858E-DAE7D6B8C2D5}"/>
              </a:ext>
            </a:extLst>
          </p:cNvPr>
          <p:cNvPicPr>
            <a:picLocks noChangeAspect="1"/>
          </p:cNvPicPr>
          <p:nvPr/>
        </p:nvPicPr>
        <p:blipFill rotWithShape="1">
          <a:blip r:embed="rId2">
            <a:extLst>
              <a:ext uri="{28A0092B-C50C-407E-A947-70E740481C1C}">
                <a14:useLocalDpi xmlns:a14="http://schemas.microsoft.com/office/drawing/2010/main" val="0"/>
              </a:ext>
            </a:extLst>
          </a:blip>
          <a:srcRect l="4177" r="8211"/>
          <a:stretch/>
        </p:blipFill>
        <p:spPr>
          <a:xfrm>
            <a:off x="4702628" y="309783"/>
            <a:ext cx="7196461" cy="5213939"/>
          </a:xfrm>
          <a:prstGeom prst="rect">
            <a:avLst/>
          </a:prstGeom>
        </p:spPr>
      </p:pic>
    </p:spTree>
    <p:extLst>
      <p:ext uri="{BB962C8B-B14F-4D97-AF65-F5344CB8AC3E}">
        <p14:creationId xmlns:p14="http://schemas.microsoft.com/office/powerpoint/2010/main" val="13638411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up)">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Rectángulo">
            <a:extLst>
              <a:ext uri="{FF2B5EF4-FFF2-40B4-BE49-F238E27FC236}">
                <a16:creationId xmlns:a16="http://schemas.microsoft.com/office/drawing/2014/main" id="{9B216C52-576E-446B-A98F-B40F95F8A5B9}"/>
              </a:ext>
            </a:extLst>
          </p:cNvPr>
          <p:cNvSpPr/>
          <p:nvPr/>
        </p:nvSpPr>
        <p:spPr>
          <a:xfrm>
            <a:off x="335902" y="605095"/>
            <a:ext cx="3396343" cy="4154984"/>
          </a:xfrm>
          <a:prstGeom prst="rect">
            <a:avLst/>
          </a:prstGeom>
        </p:spPr>
        <p:txBody>
          <a:bodyPr wrap="square">
            <a:spAutoFit/>
          </a:bodyPr>
          <a:lstStyle/>
          <a:p>
            <a:pPr algn="just"/>
            <a:r>
              <a:rPr lang="es-CO" sz="2400" b="1" dirty="0"/>
              <a:t>Para las Competencias Mundiales y Oficiales de la FIVB</a:t>
            </a:r>
            <a:r>
              <a:rPr lang="es-MX" sz="2400" b="1" dirty="0"/>
              <a:t>, las líneas de ataque se prolongan, agregando desde las líneas laterales, cinco líneas cortas de 15 cm de largo por 5 cm de ancho, separadas entre sí por 20 cm, para totalizar una extensión de 1.75 m.</a:t>
            </a:r>
            <a:endParaRPr lang="es-CO" sz="2400" b="1" dirty="0">
              <a:solidFill>
                <a:schemeClr val="tx2">
                  <a:lumMod val="50000"/>
                </a:schemeClr>
              </a:solidFill>
            </a:endParaRPr>
          </a:p>
        </p:txBody>
      </p:sp>
      <p:pic>
        <p:nvPicPr>
          <p:cNvPr id="4" name="Imagen 3">
            <a:extLst>
              <a:ext uri="{FF2B5EF4-FFF2-40B4-BE49-F238E27FC236}">
                <a16:creationId xmlns:a16="http://schemas.microsoft.com/office/drawing/2014/main" id="{B3CD4C33-33FD-49BE-8E4D-7B847CA0D1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0196" y="605096"/>
            <a:ext cx="8136294" cy="4676032"/>
          </a:xfrm>
          <a:prstGeom prst="rect">
            <a:avLst/>
          </a:prstGeom>
        </p:spPr>
      </p:pic>
    </p:spTree>
    <p:extLst>
      <p:ext uri="{BB962C8B-B14F-4D97-AF65-F5344CB8AC3E}">
        <p14:creationId xmlns:p14="http://schemas.microsoft.com/office/powerpoint/2010/main" val="1265219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id="{32EBBF80-BEE8-4705-8B50-45BDA869F2FE}"/>
              </a:ext>
            </a:extLst>
          </p:cNvPr>
          <p:cNvSpPr/>
          <p:nvPr/>
        </p:nvSpPr>
        <p:spPr>
          <a:xfrm>
            <a:off x="746443" y="857015"/>
            <a:ext cx="3787960" cy="4293483"/>
          </a:xfrm>
          <a:prstGeom prst="rect">
            <a:avLst/>
          </a:prstGeom>
        </p:spPr>
        <p:txBody>
          <a:bodyPr wrap="square">
            <a:spAutoFit/>
          </a:bodyPr>
          <a:lstStyle/>
          <a:p>
            <a:pPr algn="just"/>
            <a:r>
              <a:rPr lang="es-CO" sz="2400" b="1" dirty="0">
                <a:solidFill>
                  <a:srgbClr val="002060"/>
                </a:solidFill>
              </a:rPr>
              <a:t>1.4 ZONAS Y ÁREAS </a:t>
            </a:r>
          </a:p>
          <a:p>
            <a:pPr algn="just"/>
            <a:endParaRPr lang="es-CO" sz="900" dirty="0"/>
          </a:p>
          <a:p>
            <a:pPr algn="just"/>
            <a:r>
              <a:rPr lang="es-CO" sz="2400" b="1" dirty="0"/>
              <a:t>1.4.1</a:t>
            </a:r>
            <a:r>
              <a:rPr lang="es-CO" sz="2400" dirty="0"/>
              <a:t> </a:t>
            </a:r>
            <a:r>
              <a:rPr lang="es-CO" sz="2400" b="1" dirty="0"/>
              <a:t>Zona de frente </a:t>
            </a:r>
          </a:p>
          <a:p>
            <a:pPr algn="just"/>
            <a:r>
              <a:rPr lang="es-CO" sz="2400" dirty="0"/>
              <a:t>En cada campo, la zona de frente está limitada por el eje de la línea central y el borde exterior de la línea de ataque. </a:t>
            </a:r>
          </a:p>
          <a:p>
            <a:pPr algn="just"/>
            <a:r>
              <a:rPr lang="es-CO" sz="2400" dirty="0"/>
              <a:t>Se considera que la zona de frente se extiende más allá de las líneas laterales hasta el final de la zona libre. </a:t>
            </a:r>
          </a:p>
        </p:txBody>
      </p:sp>
      <p:pic>
        <p:nvPicPr>
          <p:cNvPr id="3" name="Imagen 2">
            <a:extLst>
              <a:ext uri="{FF2B5EF4-FFF2-40B4-BE49-F238E27FC236}">
                <a16:creationId xmlns:a16="http://schemas.microsoft.com/office/drawing/2014/main" id="{6EC56FD8-857E-45E7-9DDC-0BA64F0DD34A}"/>
              </a:ext>
            </a:extLst>
          </p:cNvPr>
          <p:cNvPicPr>
            <a:picLocks noChangeAspect="1"/>
          </p:cNvPicPr>
          <p:nvPr/>
        </p:nvPicPr>
        <p:blipFill>
          <a:blip r:embed="rId2"/>
          <a:stretch>
            <a:fillRect/>
          </a:stretch>
        </p:blipFill>
        <p:spPr>
          <a:xfrm>
            <a:off x="5049672" y="797577"/>
            <a:ext cx="6810232" cy="4352921"/>
          </a:xfrm>
          <a:prstGeom prst="rect">
            <a:avLst/>
          </a:prstGeom>
        </p:spPr>
      </p:pic>
    </p:spTree>
    <p:extLst>
      <p:ext uri="{BB962C8B-B14F-4D97-AF65-F5344CB8AC3E}">
        <p14:creationId xmlns:p14="http://schemas.microsoft.com/office/powerpoint/2010/main" val="1107520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id="{B4585F1D-AB07-4DB9-972F-9AF90C32394E}"/>
              </a:ext>
            </a:extLst>
          </p:cNvPr>
          <p:cNvSpPr/>
          <p:nvPr/>
        </p:nvSpPr>
        <p:spPr>
          <a:xfrm>
            <a:off x="393102" y="295642"/>
            <a:ext cx="4152394" cy="5632311"/>
          </a:xfrm>
          <a:prstGeom prst="rect">
            <a:avLst/>
          </a:prstGeom>
        </p:spPr>
        <p:txBody>
          <a:bodyPr wrap="square">
            <a:spAutoFit/>
          </a:bodyPr>
          <a:lstStyle/>
          <a:p>
            <a:pPr algn="just"/>
            <a:r>
              <a:rPr lang="es-CO" sz="2400" dirty="0"/>
              <a:t>1.4.2 </a:t>
            </a:r>
            <a:r>
              <a:rPr lang="es-CO" sz="2400" b="1" dirty="0"/>
              <a:t>Zona de saque</a:t>
            </a:r>
          </a:p>
          <a:p>
            <a:pPr algn="just"/>
            <a:r>
              <a:rPr lang="es-CO" sz="2400" dirty="0"/>
              <a:t>La zona de saque es un área de 9 m. de ancho detrás de cada línea final. </a:t>
            </a:r>
          </a:p>
          <a:p>
            <a:pPr algn="just"/>
            <a:r>
              <a:rPr lang="es-CO" sz="2400" dirty="0"/>
              <a:t>Lateralmente está limitada  por dos líneas cortas, cada una de 15 cm. de longitud, trazadas a 20 cm. detrás de la línea final, como una prolongación de las líneas laterales. Ambas líneas cortas están incluidas en el ancho de la zona de servicio.</a:t>
            </a:r>
          </a:p>
          <a:p>
            <a:pPr algn="just"/>
            <a:r>
              <a:rPr lang="es-CO" sz="2400" dirty="0"/>
              <a:t>En profundidad, la zona de servicio se extiende hasta el final de la zona libre.</a:t>
            </a:r>
          </a:p>
        </p:txBody>
      </p:sp>
      <p:pic>
        <p:nvPicPr>
          <p:cNvPr id="3" name="Imagen 2">
            <a:extLst>
              <a:ext uri="{FF2B5EF4-FFF2-40B4-BE49-F238E27FC236}">
                <a16:creationId xmlns:a16="http://schemas.microsoft.com/office/drawing/2014/main" id="{0DAD5A92-26BB-4CCE-A1BD-299B05E5700F}"/>
              </a:ext>
            </a:extLst>
          </p:cNvPr>
          <p:cNvPicPr>
            <a:picLocks noChangeAspect="1"/>
          </p:cNvPicPr>
          <p:nvPr/>
        </p:nvPicPr>
        <p:blipFill>
          <a:blip r:embed="rId2"/>
          <a:stretch>
            <a:fillRect/>
          </a:stretch>
        </p:blipFill>
        <p:spPr>
          <a:xfrm>
            <a:off x="4722125" y="791570"/>
            <a:ext cx="6933063" cy="4612943"/>
          </a:xfrm>
          <a:prstGeom prst="rect">
            <a:avLst/>
          </a:prstGeom>
        </p:spPr>
      </p:pic>
    </p:spTree>
    <p:extLst>
      <p:ext uri="{BB962C8B-B14F-4D97-AF65-F5344CB8AC3E}">
        <p14:creationId xmlns:p14="http://schemas.microsoft.com/office/powerpoint/2010/main" val="19019595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id="{CF09822F-6B35-4DA7-AFB9-4ED8140A6315}"/>
              </a:ext>
            </a:extLst>
          </p:cNvPr>
          <p:cNvSpPr/>
          <p:nvPr/>
        </p:nvSpPr>
        <p:spPr>
          <a:xfrm>
            <a:off x="511037" y="2038225"/>
            <a:ext cx="3463803" cy="2308324"/>
          </a:xfrm>
          <a:prstGeom prst="rect">
            <a:avLst/>
          </a:prstGeom>
        </p:spPr>
        <p:txBody>
          <a:bodyPr wrap="square">
            <a:spAutoFit/>
          </a:bodyPr>
          <a:lstStyle/>
          <a:p>
            <a:pPr algn="just"/>
            <a:r>
              <a:rPr lang="es-CO" sz="2400" b="1" dirty="0"/>
              <a:t>1.4.3 Zona de sustitución </a:t>
            </a:r>
          </a:p>
          <a:p>
            <a:pPr algn="just"/>
            <a:r>
              <a:rPr lang="es-CO" sz="2400" dirty="0"/>
              <a:t>La zona de sustitución está limitada por la prolongación de ambas líneas de ataque hasta la mesa del anotador. </a:t>
            </a:r>
          </a:p>
        </p:txBody>
      </p:sp>
      <p:pic>
        <p:nvPicPr>
          <p:cNvPr id="3" name="Imagen 2">
            <a:extLst>
              <a:ext uri="{FF2B5EF4-FFF2-40B4-BE49-F238E27FC236}">
                <a16:creationId xmlns:a16="http://schemas.microsoft.com/office/drawing/2014/main" id="{6390FDFD-6039-481E-8336-8AC4208383C7}"/>
              </a:ext>
            </a:extLst>
          </p:cNvPr>
          <p:cNvPicPr>
            <a:picLocks noChangeAspect="1"/>
          </p:cNvPicPr>
          <p:nvPr/>
        </p:nvPicPr>
        <p:blipFill>
          <a:blip r:embed="rId2"/>
          <a:stretch>
            <a:fillRect/>
          </a:stretch>
        </p:blipFill>
        <p:spPr>
          <a:xfrm>
            <a:off x="4258101" y="641445"/>
            <a:ext cx="7588155" cy="5227091"/>
          </a:xfrm>
          <a:prstGeom prst="rect">
            <a:avLst/>
          </a:prstGeom>
        </p:spPr>
      </p:pic>
    </p:spTree>
    <p:extLst>
      <p:ext uri="{BB962C8B-B14F-4D97-AF65-F5344CB8AC3E}">
        <p14:creationId xmlns:p14="http://schemas.microsoft.com/office/powerpoint/2010/main" val="12673091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4 Rectángulo">
            <a:extLst>
              <a:ext uri="{FF2B5EF4-FFF2-40B4-BE49-F238E27FC236}">
                <a16:creationId xmlns:a16="http://schemas.microsoft.com/office/drawing/2014/main" id="{9BD3D31B-4803-4205-B487-978BCF5D410C}"/>
              </a:ext>
            </a:extLst>
          </p:cNvPr>
          <p:cNvSpPr/>
          <p:nvPr/>
        </p:nvSpPr>
        <p:spPr>
          <a:xfrm>
            <a:off x="433199" y="1266323"/>
            <a:ext cx="3578963" cy="3416320"/>
          </a:xfrm>
          <a:prstGeom prst="rect">
            <a:avLst/>
          </a:prstGeom>
        </p:spPr>
        <p:txBody>
          <a:bodyPr wrap="square">
            <a:spAutoFit/>
          </a:bodyPr>
          <a:lstStyle/>
          <a:p>
            <a:pPr algn="just"/>
            <a:r>
              <a:rPr lang="es-CO" sz="2400" b="1" dirty="0"/>
              <a:t>1.4.4 Zona de reemplazo del libero </a:t>
            </a:r>
          </a:p>
          <a:p>
            <a:pPr algn="just"/>
            <a:r>
              <a:rPr lang="es-CO" sz="2400" dirty="0"/>
              <a:t>La zona de reemplazo del líbero es parte de la zona libre sobre el lado del banco de los equipos, limitada por la extensión de la línea de ataque hasta la línea final. </a:t>
            </a:r>
          </a:p>
        </p:txBody>
      </p:sp>
      <p:pic>
        <p:nvPicPr>
          <p:cNvPr id="5" name="Imagen 4">
            <a:extLst>
              <a:ext uri="{FF2B5EF4-FFF2-40B4-BE49-F238E27FC236}">
                <a16:creationId xmlns:a16="http://schemas.microsoft.com/office/drawing/2014/main" id="{81A1F8F5-3767-49E3-86FC-7970175DD4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6471" y="443354"/>
            <a:ext cx="7500730" cy="5069549"/>
          </a:xfrm>
          <a:prstGeom prst="rect">
            <a:avLst/>
          </a:prstGeom>
        </p:spPr>
      </p:pic>
    </p:spTree>
    <p:extLst>
      <p:ext uri="{BB962C8B-B14F-4D97-AF65-F5344CB8AC3E}">
        <p14:creationId xmlns:p14="http://schemas.microsoft.com/office/powerpoint/2010/main" val="32268008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6 Rectángulo">
            <a:extLst>
              <a:ext uri="{FF2B5EF4-FFF2-40B4-BE49-F238E27FC236}">
                <a16:creationId xmlns:a16="http://schemas.microsoft.com/office/drawing/2014/main" id="{45E3ECAB-289C-4E18-B933-0CBCAF1202F1}"/>
              </a:ext>
            </a:extLst>
          </p:cNvPr>
          <p:cNvSpPr/>
          <p:nvPr/>
        </p:nvSpPr>
        <p:spPr>
          <a:xfrm>
            <a:off x="313899" y="136479"/>
            <a:ext cx="3808338" cy="5447645"/>
          </a:xfrm>
          <a:prstGeom prst="rect">
            <a:avLst/>
          </a:prstGeom>
        </p:spPr>
        <p:txBody>
          <a:bodyPr wrap="square">
            <a:spAutoFit/>
          </a:bodyPr>
          <a:lstStyle/>
          <a:p>
            <a:pPr algn="just"/>
            <a:endParaRPr lang="es-CO" sz="2400" b="1" dirty="0"/>
          </a:p>
          <a:p>
            <a:pPr algn="just"/>
            <a:r>
              <a:rPr lang="es-CO" sz="2400" b="1" dirty="0"/>
              <a:t>1.4.5</a:t>
            </a:r>
            <a:r>
              <a:rPr lang="es-CO" sz="2400" dirty="0"/>
              <a:t> </a:t>
            </a:r>
            <a:r>
              <a:rPr lang="es-CO" sz="2400" b="1" dirty="0"/>
              <a:t>Área de calentamiento </a:t>
            </a:r>
          </a:p>
          <a:p>
            <a:pPr algn="just"/>
            <a:endParaRPr lang="es-MX" sz="2000" b="1" dirty="0"/>
          </a:p>
          <a:p>
            <a:pPr algn="just"/>
            <a:endParaRPr lang="es-MX" sz="2000" b="1" dirty="0"/>
          </a:p>
          <a:p>
            <a:pPr algn="just"/>
            <a:r>
              <a:rPr lang="es-MX" sz="2000" b="1" dirty="0"/>
              <a:t>Para Competencias Mundiales y Oficiales de la FIVB, las áreas de calentamiento, miden aproximadamente 3 x 3  m, están</a:t>
            </a:r>
          </a:p>
          <a:p>
            <a:pPr algn="just"/>
            <a:r>
              <a:rPr lang="es-MX" sz="2000" b="1" dirty="0"/>
              <a:t>ubicadas en ambas esquinas de los lados de los bancos, fuera de</a:t>
            </a:r>
          </a:p>
          <a:p>
            <a:pPr algn="just"/>
            <a:r>
              <a:rPr lang="es-MX" sz="2000" b="1" dirty="0"/>
              <a:t>la zona libre, donde no obstruyan la vista de los espectadores, o</a:t>
            </a:r>
          </a:p>
          <a:p>
            <a:pPr algn="just"/>
            <a:r>
              <a:rPr lang="es-MX" sz="2000" b="1" dirty="0"/>
              <a:t>alternativamente detrás del banco del equipo, donde la tribuna comienza por encima de 2,5 m de la superficie de la cancha.</a:t>
            </a:r>
            <a:endParaRPr lang="es-CO" sz="2000" b="1" dirty="0"/>
          </a:p>
        </p:txBody>
      </p:sp>
      <p:pic>
        <p:nvPicPr>
          <p:cNvPr id="5" name="Imagen 4">
            <a:extLst>
              <a:ext uri="{FF2B5EF4-FFF2-40B4-BE49-F238E27FC236}">
                <a16:creationId xmlns:a16="http://schemas.microsoft.com/office/drawing/2014/main" id="{4BC642EA-7CA1-49A0-884C-317653C0E0FF}"/>
              </a:ext>
            </a:extLst>
          </p:cNvPr>
          <p:cNvPicPr>
            <a:picLocks noChangeAspect="1"/>
          </p:cNvPicPr>
          <p:nvPr/>
        </p:nvPicPr>
        <p:blipFill rotWithShape="1">
          <a:blip r:embed="rId2">
            <a:extLst>
              <a:ext uri="{28A0092B-C50C-407E-A947-70E740481C1C}">
                <a14:useLocalDpi xmlns:a14="http://schemas.microsoft.com/office/drawing/2010/main" val="0"/>
              </a:ext>
            </a:extLst>
          </a:blip>
          <a:srcRect r="739"/>
          <a:stretch/>
        </p:blipFill>
        <p:spPr>
          <a:xfrm>
            <a:off x="4360776" y="482213"/>
            <a:ext cx="7645694" cy="5090601"/>
          </a:xfrm>
          <a:prstGeom prst="rect">
            <a:avLst/>
          </a:prstGeom>
        </p:spPr>
      </p:pic>
    </p:spTree>
    <p:extLst>
      <p:ext uri="{BB962C8B-B14F-4D97-AF65-F5344CB8AC3E}">
        <p14:creationId xmlns:p14="http://schemas.microsoft.com/office/powerpoint/2010/main" val="22829614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Rectángulo">
            <a:extLst>
              <a:ext uri="{FF2B5EF4-FFF2-40B4-BE49-F238E27FC236}">
                <a16:creationId xmlns:a16="http://schemas.microsoft.com/office/drawing/2014/main" id="{BB58D604-9F89-43CF-A158-05026413D496}"/>
              </a:ext>
            </a:extLst>
          </p:cNvPr>
          <p:cNvSpPr/>
          <p:nvPr/>
        </p:nvSpPr>
        <p:spPr>
          <a:xfrm>
            <a:off x="928055" y="439821"/>
            <a:ext cx="9988759" cy="1938992"/>
          </a:xfrm>
          <a:prstGeom prst="rect">
            <a:avLst/>
          </a:prstGeom>
        </p:spPr>
        <p:txBody>
          <a:bodyPr wrap="square">
            <a:spAutoFit/>
          </a:bodyPr>
          <a:lstStyle/>
          <a:p>
            <a:pPr algn="just"/>
            <a:r>
              <a:rPr lang="es-CO" sz="2400" b="1" dirty="0">
                <a:solidFill>
                  <a:srgbClr val="002060"/>
                </a:solidFill>
              </a:rPr>
              <a:t>1.5 TEMPERATURA </a:t>
            </a:r>
            <a:endParaRPr lang="es-CO" sz="2400" dirty="0">
              <a:solidFill>
                <a:srgbClr val="002060"/>
              </a:solidFill>
            </a:endParaRPr>
          </a:p>
          <a:p>
            <a:pPr algn="just"/>
            <a:r>
              <a:rPr lang="es-CO" sz="2400" dirty="0"/>
              <a:t>La temperatura mínima no debe ser inferior a 10ºC (50ºF). </a:t>
            </a:r>
          </a:p>
          <a:p>
            <a:pPr algn="just"/>
            <a:endParaRPr lang="es-CO" sz="2400" dirty="0"/>
          </a:p>
          <a:p>
            <a:pPr algn="just"/>
            <a:r>
              <a:rPr lang="es-CO" sz="2400" b="1" dirty="0"/>
              <a:t>Para Competencias Mundiales y Oficiales de la FIVB, la temperatura máxima será determinada por el Delegado Técnico de la FIVB del partido.</a:t>
            </a:r>
          </a:p>
        </p:txBody>
      </p:sp>
      <p:sp>
        <p:nvSpPr>
          <p:cNvPr id="3" name="1 Rectángulo">
            <a:extLst>
              <a:ext uri="{FF2B5EF4-FFF2-40B4-BE49-F238E27FC236}">
                <a16:creationId xmlns:a16="http://schemas.microsoft.com/office/drawing/2014/main" id="{D6983F95-E058-438D-B4D4-4F727153F5B4}"/>
              </a:ext>
            </a:extLst>
          </p:cNvPr>
          <p:cNvSpPr/>
          <p:nvPr/>
        </p:nvSpPr>
        <p:spPr>
          <a:xfrm>
            <a:off x="928056" y="3140359"/>
            <a:ext cx="9988758" cy="2308324"/>
          </a:xfrm>
          <a:prstGeom prst="rect">
            <a:avLst/>
          </a:prstGeom>
        </p:spPr>
        <p:txBody>
          <a:bodyPr wrap="square">
            <a:spAutoFit/>
          </a:bodyPr>
          <a:lstStyle/>
          <a:p>
            <a:pPr algn="just"/>
            <a:r>
              <a:rPr lang="es-CO" sz="2400" b="1" dirty="0">
                <a:solidFill>
                  <a:srgbClr val="002060"/>
                </a:solidFill>
              </a:rPr>
              <a:t>1.6 ILUMINACIÓN </a:t>
            </a:r>
          </a:p>
          <a:p>
            <a:pPr algn="just"/>
            <a:r>
              <a:rPr lang="es-CO" sz="2400" dirty="0"/>
              <a:t>La iluminación no debe ser inferior a 300 lux.</a:t>
            </a:r>
          </a:p>
          <a:p>
            <a:pPr algn="just"/>
            <a:endParaRPr lang="es-CO" sz="2400" dirty="0">
              <a:solidFill>
                <a:srgbClr val="002060"/>
              </a:solidFill>
            </a:endParaRPr>
          </a:p>
          <a:p>
            <a:pPr algn="just"/>
            <a:r>
              <a:rPr lang="es-CO" sz="2400" b="1" dirty="0"/>
              <a:t>Para Competencias Mundiales y Oficiales de la FIVB, la iluminación sobre el área de juego no debe ser inferior a 2000 lux medidos a una altura de 1 m sobre la superficie del área de juego. </a:t>
            </a:r>
          </a:p>
        </p:txBody>
      </p:sp>
    </p:spTree>
    <p:extLst>
      <p:ext uri="{BB962C8B-B14F-4D97-AF65-F5344CB8AC3E}">
        <p14:creationId xmlns:p14="http://schemas.microsoft.com/office/powerpoint/2010/main" val="16145541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C:\Users\Public\Pictures\volei nuevo\senoh malla.jpg">
            <a:extLst>
              <a:ext uri="{FF2B5EF4-FFF2-40B4-BE49-F238E27FC236}">
                <a16:creationId xmlns:a16="http://schemas.microsoft.com/office/drawing/2014/main" id="{C925372C-39C9-4018-8AFA-281595BD21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982"/>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a:extLst>
              <a:ext uri="{FF2B5EF4-FFF2-40B4-BE49-F238E27FC236}">
                <a16:creationId xmlns:a16="http://schemas.microsoft.com/office/drawing/2014/main" id="{A955D836-54CD-4EFB-AEA0-B4EC2051C583}"/>
              </a:ext>
            </a:extLst>
          </p:cNvPr>
          <p:cNvSpPr/>
          <p:nvPr/>
        </p:nvSpPr>
        <p:spPr>
          <a:xfrm>
            <a:off x="0" y="1"/>
            <a:ext cx="4449145" cy="6857999"/>
          </a:xfrm>
          <a:prstGeom prst="rect">
            <a:avLst/>
          </a:prstGeom>
          <a:solidFill>
            <a:srgbClr val="00B050">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pic>
        <p:nvPicPr>
          <p:cNvPr id="4" name="Imagen 3">
            <a:extLst>
              <a:ext uri="{FF2B5EF4-FFF2-40B4-BE49-F238E27FC236}">
                <a16:creationId xmlns:a16="http://schemas.microsoft.com/office/drawing/2014/main" id="{9355F483-9BE6-4019-BC76-C788160BFF04}"/>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88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280743" y="218419"/>
            <a:ext cx="1887657" cy="1528916"/>
          </a:xfrm>
          <a:prstGeom prst="rect">
            <a:avLst/>
          </a:prstGeom>
        </p:spPr>
      </p:pic>
      <p:sp>
        <p:nvSpPr>
          <p:cNvPr id="8" name="1 Rectángulo">
            <a:extLst>
              <a:ext uri="{FF2B5EF4-FFF2-40B4-BE49-F238E27FC236}">
                <a16:creationId xmlns:a16="http://schemas.microsoft.com/office/drawing/2014/main" id="{B7A99F61-C251-4BB3-AF5C-79FA6EA4891D}"/>
              </a:ext>
            </a:extLst>
          </p:cNvPr>
          <p:cNvSpPr/>
          <p:nvPr/>
        </p:nvSpPr>
        <p:spPr>
          <a:xfrm>
            <a:off x="235429" y="1075643"/>
            <a:ext cx="3756586" cy="6273384"/>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endParaRPr lang="es-ES"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nSpc>
                <a:spcPct val="150000"/>
              </a:lnSpc>
            </a:pPr>
            <a:r>
              <a:rPr lang="es-CO" sz="2400" b="1" dirty="0">
                <a:latin typeface="Verdana Pro Black" panose="020B0A04030504040204" pitchFamily="34" charset="0"/>
              </a:rPr>
              <a:t>2.1 </a:t>
            </a:r>
            <a:r>
              <a:rPr lang="es-CO" sz="2400" b="1" dirty="0">
                <a:latin typeface="Verdana Pro Black" panose="020B0A04030504040204" pitchFamily="34" charset="0"/>
                <a:hlinkClick r:id="rId5" action="ppaction://hlinksldjump">
                  <a:extLst>
                    <a:ext uri="{A12FA001-AC4F-418D-AE19-62706E023703}">
                      <ahyp:hlinkClr xmlns:ahyp="http://schemas.microsoft.com/office/drawing/2018/hyperlinkcolor" val="tx"/>
                    </a:ext>
                  </a:extLst>
                </a:hlinkClick>
              </a:rPr>
              <a:t>ALTURA DE LA RED </a:t>
            </a:r>
            <a:endParaRPr lang="es-CO" sz="2400" b="1" dirty="0">
              <a:latin typeface="Verdana Pro Black" panose="020B0A04030504040204" pitchFamily="34" charset="0"/>
            </a:endParaRPr>
          </a:p>
          <a:p>
            <a:pPr>
              <a:lnSpc>
                <a:spcPct val="150000"/>
              </a:lnSpc>
            </a:pPr>
            <a:r>
              <a:rPr lang="es-CO" sz="2400" b="1" dirty="0">
                <a:latin typeface="Verdana Pro Black" panose="020B0A04030504040204" pitchFamily="34" charset="0"/>
              </a:rPr>
              <a:t>2.2 </a:t>
            </a:r>
            <a:r>
              <a:rPr lang="es-CO" sz="2400" b="1" dirty="0">
                <a:latin typeface="Verdana Pro Black" panose="020B0A04030504040204" pitchFamily="34" charset="0"/>
                <a:hlinkClick r:id="rId6" action="ppaction://hlinksldjump">
                  <a:extLst>
                    <a:ext uri="{A12FA001-AC4F-418D-AE19-62706E023703}">
                      <ahyp:hlinkClr xmlns:ahyp="http://schemas.microsoft.com/office/drawing/2018/hyperlinkcolor" val="tx"/>
                    </a:ext>
                  </a:extLst>
                </a:hlinkClick>
              </a:rPr>
              <a:t>ESTRUCTURA</a:t>
            </a:r>
            <a:r>
              <a:rPr lang="es-CO" sz="2400" b="1" dirty="0">
                <a:latin typeface="Verdana Pro Black" panose="020B0A04030504040204" pitchFamily="34" charset="0"/>
              </a:rPr>
              <a:t> </a:t>
            </a:r>
          </a:p>
          <a:p>
            <a:pPr>
              <a:lnSpc>
                <a:spcPct val="150000"/>
              </a:lnSpc>
            </a:pPr>
            <a:r>
              <a:rPr lang="es-CO" sz="2400" b="1" dirty="0">
                <a:latin typeface="Verdana Pro Black" panose="020B0A04030504040204" pitchFamily="34" charset="0"/>
              </a:rPr>
              <a:t>2.3 </a:t>
            </a:r>
            <a:r>
              <a:rPr lang="es-CO" sz="2400" b="1" dirty="0">
                <a:latin typeface="Verdana Pro Black" panose="020B0A04030504040204" pitchFamily="34" charset="0"/>
                <a:hlinkClick r:id="rId7" action="ppaction://hlinksldjump">
                  <a:extLst>
                    <a:ext uri="{A12FA001-AC4F-418D-AE19-62706E023703}">
                      <ahyp:hlinkClr xmlns:ahyp="http://schemas.microsoft.com/office/drawing/2018/hyperlinkcolor" val="tx"/>
                    </a:ext>
                  </a:extLst>
                </a:hlinkClick>
              </a:rPr>
              <a:t>BANDAS LATERALES </a:t>
            </a:r>
            <a:endParaRPr lang="es-CO" sz="2400" b="1" dirty="0">
              <a:latin typeface="Verdana Pro Black" panose="020B0A04030504040204" pitchFamily="34" charset="0"/>
            </a:endParaRPr>
          </a:p>
          <a:p>
            <a:pPr>
              <a:lnSpc>
                <a:spcPct val="150000"/>
              </a:lnSpc>
            </a:pPr>
            <a:r>
              <a:rPr lang="es-CO" sz="2400" b="1" dirty="0">
                <a:latin typeface="Verdana Pro Black" panose="020B0A04030504040204" pitchFamily="34" charset="0"/>
              </a:rPr>
              <a:t>2.4 </a:t>
            </a:r>
            <a:r>
              <a:rPr lang="es-CO" sz="2400" b="1" dirty="0">
                <a:latin typeface="Verdana Pro Black" panose="020B0A04030504040204" pitchFamily="34" charset="0"/>
                <a:hlinkClick r:id="rId8" action="ppaction://hlinksldjump">
                  <a:extLst>
                    <a:ext uri="{A12FA001-AC4F-418D-AE19-62706E023703}">
                      <ahyp:hlinkClr xmlns:ahyp="http://schemas.microsoft.com/office/drawing/2018/hyperlinkcolor" val="tx"/>
                    </a:ext>
                  </a:extLst>
                </a:hlinkClick>
              </a:rPr>
              <a:t>ANTENAS</a:t>
            </a:r>
            <a:r>
              <a:rPr lang="es-CO" sz="2400" b="1" dirty="0">
                <a:latin typeface="Verdana Pro Black" panose="020B0A04030504040204" pitchFamily="34" charset="0"/>
              </a:rPr>
              <a:t> </a:t>
            </a:r>
          </a:p>
          <a:p>
            <a:pPr>
              <a:lnSpc>
                <a:spcPct val="150000"/>
              </a:lnSpc>
            </a:pPr>
            <a:r>
              <a:rPr lang="es-CO" sz="2400" b="1" dirty="0">
                <a:latin typeface="Verdana Pro Black" panose="020B0A04030504040204" pitchFamily="34" charset="0"/>
              </a:rPr>
              <a:t>2.5 </a:t>
            </a:r>
            <a:r>
              <a:rPr lang="es-CO" sz="2400" b="1" dirty="0">
                <a:latin typeface="Verdana Pro Black" panose="020B0A04030504040204" pitchFamily="34" charset="0"/>
                <a:hlinkClick r:id="rId9" action="ppaction://hlinksldjump">
                  <a:extLst>
                    <a:ext uri="{A12FA001-AC4F-418D-AE19-62706E023703}">
                      <ahyp:hlinkClr xmlns:ahyp="http://schemas.microsoft.com/office/drawing/2018/hyperlinkcolor" val="tx"/>
                    </a:ext>
                  </a:extLst>
                </a:hlinkClick>
              </a:rPr>
              <a:t>POSTES</a:t>
            </a:r>
            <a:r>
              <a:rPr lang="es-CO" sz="2400" b="1" dirty="0">
                <a:latin typeface="Verdana Pro Black" panose="020B0A04030504040204" pitchFamily="34" charset="0"/>
              </a:rPr>
              <a:t> </a:t>
            </a:r>
          </a:p>
          <a:p>
            <a:pPr>
              <a:lnSpc>
                <a:spcPct val="150000"/>
              </a:lnSpc>
            </a:pPr>
            <a:r>
              <a:rPr lang="es-CO" sz="2400" b="1" dirty="0">
                <a:latin typeface="Verdana Pro Black" panose="020B0A04030504040204" pitchFamily="34" charset="0"/>
              </a:rPr>
              <a:t>2.6 </a:t>
            </a:r>
            <a:r>
              <a:rPr lang="es-CO" sz="2400" b="1" dirty="0">
                <a:latin typeface="Verdana Pro Black" panose="020B0A04030504040204" pitchFamily="34" charset="0"/>
                <a:hlinkClick r:id="rId10" action="ppaction://hlinksldjump">
                  <a:extLst>
                    <a:ext uri="{A12FA001-AC4F-418D-AE19-62706E023703}">
                      <ahyp:hlinkClr xmlns:ahyp="http://schemas.microsoft.com/office/drawing/2018/hyperlinkcolor" val="tx"/>
                    </a:ext>
                  </a:extLst>
                </a:hlinkClick>
              </a:rPr>
              <a:t>EQUIPAMIENTO    </a:t>
            </a:r>
          </a:p>
          <a:p>
            <a:pPr>
              <a:lnSpc>
                <a:spcPct val="150000"/>
              </a:lnSpc>
            </a:pPr>
            <a:r>
              <a:rPr lang="es-CO" sz="2400" b="1" dirty="0">
                <a:latin typeface="Verdana Pro Black" panose="020B0A04030504040204" pitchFamily="34" charset="0"/>
                <a:hlinkClick r:id="rId10" action="ppaction://hlinksldjump">
                  <a:extLst>
                    <a:ext uri="{A12FA001-AC4F-418D-AE19-62706E023703}">
                      <ahyp:hlinkClr xmlns:ahyp="http://schemas.microsoft.com/office/drawing/2018/hyperlinkcolor" val="tx"/>
                    </a:ext>
                  </a:extLst>
                </a:hlinkClick>
              </a:rPr>
              <a:t>ADICIONAL </a:t>
            </a:r>
            <a:endParaRPr lang="es-ES" sz="2400" b="1" spc="50" dirty="0">
              <a:ln w="11430"/>
              <a:effectLst>
                <a:outerShdw blurRad="76200" dist="50800" dir="5400000" algn="tl" rotWithShape="0">
                  <a:srgbClr val="000000">
                    <a:alpha val="65000"/>
                  </a:srgbClr>
                </a:outerShdw>
              </a:effectLst>
              <a:latin typeface="Verdana Pro Black" panose="020B0A04030504040204" pitchFamily="34" charset="0"/>
            </a:endParaRPr>
          </a:p>
          <a:p>
            <a:pPr>
              <a:lnSpc>
                <a:spcPct val="150000"/>
              </a:lnSpc>
            </a:pPr>
            <a:endParaRPr lang="es-CO" sz="2800" b="1" dirty="0"/>
          </a:p>
        </p:txBody>
      </p:sp>
      <p:sp>
        <p:nvSpPr>
          <p:cNvPr id="9" name="Flecha: pentágono 8">
            <a:extLst>
              <a:ext uri="{FF2B5EF4-FFF2-40B4-BE49-F238E27FC236}">
                <a16:creationId xmlns:a16="http://schemas.microsoft.com/office/drawing/2014/main" id="{E56D541C-E3CA-4A23-B0FA-93B9FDA30019}"/>
              </a:ext>
            </a:extLst>
          </p:cNvPr>
          <p:cNvSpPr/>
          <p:nvPr/>
        </p:nvSpPr>
        <p:spPr>
          <a:xfrm flipH="1">
            <a:off x="4227443" y="5364216"/>
            <a:ext cx="7964556" cy="1284099"/>
          </a:xfrm>
          <a:prstGeom prst="homePlate">
            <a:avLst>
              <a:gd name="adj" fmla="val 23168"/>
            </a:avLst>
          </a:prstGeom>
          <a:gradFill flip="none" rotWithShape="1">
            <a:gsLst>
              <a:gs pos="0">
                <a:schemeClr val="accent1">
                  <a:lumMod val="67000"/>
                  <a:alpha val="40000"/>
                </a:schemeClr>
              </a:gs>
              <a:gs pos="48000">
                <a:schemeClr val="accent1">
                  <a:lumMod val="97000"/>
                  <a:lumOff val="3000"/>
                </a:schemeClr>
              </a:gs>
              <a:gs pos="100000">
                <a:schemeClr val="accent1">
                  <a:lumMod val="60000"/>
                  <a:lumOff val="40000"/>
                </a:schemeClr>
              </a:gs>
            </a:gsLst>
            <a:lin ang="48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5" name="CuadroTexto 4">
            <a:extLst>
              <a:ext uri="{FF2B5EF4-FFF2-40B4-BE49-F238E27FC236}">
                <a16:creationId xmlns:a16="http://schemas.microsoft.com/office/drawing/2014/main" id="{016486B7-A1AB-4E30-9FF8-E632BACB90A8}"/>
              </a:ext>
            </a:extLst>
          </p:cNvPr>
          <p:cNvSpPr txBox="1"/>
          <p:nvPr/>
        </p:nvSpPr>
        <p:spPr>
          <a:xfrm>
            <a:off x="4569278" y="5524811"/>
            <a:ext cx="7742857" cy="923330"/>
          </a:xfrm>
          <a:prstGeom prst="rect">
            <a:avLst/>
          </a:prstGeom>
          <a:noFill/>
          <a:effectLst>
            <a:outerShdw blurRad="190500" dist="63500" dir="5400000" algn="ctr" rotWithShape="0">
              <a:srgbClr val="000000">
                <a:alpha val="75000"/>
              </a:srgbClr>
            </a:outerShdw>
          </a:effectLst>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400" b="1" dirty="0">
                <a:ln w="3175">
                  <a:solidFill>
                    <a:schemeClr val="tx1"/>
                  </a:solidFill>
                </a:ln>
                <a:solidFill>
                  <a:schemeClr val="bg1"/>
                </a:solidFill>
                <a:effectLst>
                  <a:outerShdw blurRad="38100" dist="38100" dir="2700000" algn="tl">
                    <a:srgbClr val="000000">
                      <a:alpha val="43137"/>
                    </a:srgbClr>
                  </a:outerShdw>
                </a:effectLst>
                <a:latin typeface="Verdana Pro Black"/>
                <a:ea typeface="Arial Black" charset="0"/>
                <a:cs typeface="Arial Black" panose="020B0604020202020204" pitchFamily="34" charset="0"/>
              </a:rPr>
              <a:t>2. RED Y POSTES</a:t>
            </a:r>
          </a:p>
        </p:txBody>
      </p:sp>
    </p:spTree>
    <p:extLst>
      <p:ext uri="{BB962C8B-B14F-4D97-AF65-F5344CB8AC3E}">
        <p14:creationId xmlns:p14="http://schemas.microsoft.com/office/powerpoint/2010/main" val="33116146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2"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1000"/>
                                        <p:tgtEl>
                                          <p:spTgt spid="8">
                                            <p:txEl>
                                              <p:pRg st="1" end="1"/>
                                            </p:txEl>
                                          </p:spTgt>
                                        </p:tgtEl>
                                      </p:cBhvr>
                                    </p:animEffect>
                                    <p:anim calcmode="lin" valueType="num">
                                      <p:cBhvr>
                                        <p:cTn id="1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anim calcmode="lin" valueType="num">
                                      <p:cBhvr additive="base">
                                        <p:cTn id="2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par>
                          <p:cTn id="25" fill="hold">
                            <p:stCondLst>
                              <p:cond delay="1500"/>
                            </p:stCondLst>
                            <p:childTnLst>
                              <p:par>
                                <p:cTn id="26" presetID="42" presetClass="entr" presetSubtype="0" fill="hold" nodeType="after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Effect transition="in" filter="fade">
                                      <p:cBhvr>
                                        <p:cTn id="28" dur="1000"/>
                                        <p:tgtEl>
                                          <p:spTgt spid="8">
                                            <p:txEl>
                                              <p:pRg st="3" end="3"/>
                                            </p:txEl>
                                          </p:spTgt>
                                        </p:tgtEl>
                                      </p:cBhvr>
                                    </p:animEffect>
                                    <p:anim calcmode="lin" valueType="num">
                                      <p:cBhvr>
                                        <p:cTn id="29"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42" presetClass="entr" presetSubtype="0" fill="hold" nodeType="afterEffect">
                                  <p:stCondLst>
                                    <p:cond delay="0"/>
                                  </p:stCondLst>
                                  <p:childTnLst>
                                    <p:set>
                                      <p:cBhvr>
                                        <p:cTn id="33" dur="1" fill="hold">
                                          <p:stCondLst>
                                            <p:cond delay="0"/>
                                          </p:stCondLst>
                                        </p:cTn>
                                        <p:tgtEl>
                                          <p:spTgt spid="8">
                                            <p:txEl>
                                              <p:pRg st="4" end="4"/>
                                            </p:txEl>
                                          </p:spTgt>
                                        </p:tgtEl>
                                        <p:attrNameLst>
                                          <p:attrName>style.visibility</p:attrName>
                                        </p:attrNameLst>
                                      </p:cBhvr>
                                      <p:to>
                                        <p:strVal val="visible"/>
                                      </p:to>
                                    </p:set>
                                    <p:animEffect transition="in" filter="fade">
                                      <p:cBhvr>
                                        <p:cTn id="34" dur="1000"/>
                                        <p:tgtEl>
                                          <p:spTgt spid="8">
                                            <p:txEl>
                                              <p:pRg st="4" end="4"/>
                                            </p:txEl>
                                          </p:spTgt>
                                        </p:tgtEl>
                                      </p:cBhvr>
                                    </p:animEffect>
                                    <p:anim calcmode="lin" valueType="num">
                                      <p:cBhvr>
                                        <p:cTn id="35"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par>
                          <p:cTn id="37" fill="hold">
                            <p:stCondLst>
                              <p:cond delay="3500"/>
                            </p:stCondLst>
                            <p:childTnLst>
                              <p:par>
                                <p:cTn id="38" presetID="2" presetClass="entr" presetSubtype="4" fill="hold" nodeType="afterEffect">
                                  <p:stCondLst>
                                    <p:cond delay="0"/>
                                  </p:stCondLst>
                                  <p:childTnLst>
                                    <p:set>
                                      <p:cBhvr>
                                        <p:cTn id="39" dur="1" fill="hold">
                                          <p:stCondLst>
                                            <p:cond delay="0"/>
                                          </p:stCondLst>
                                        </p:cTn>
                                        <p:tgtEl>
                                          <p:spTgt spid="8">
                                            <p:txEl>
                                              <p:pRg st="5" end="5"/>
                                            </p:txEl>
                                          </p:spTgt>
                                        </p:tgtEl>
                                        <p:attrNameLst>
                                          <p:attrName>style.visibility</p:attrName>
                                        </p:attrNameLst>
                                      </p:cBhvr>
                                      <p:to>
                                        <p:strVal val="visible"/>
                                      </p:to>
                                    </p:set>
                                    <p:anim calcmode="lin" valueType="num">
                                      <p:cBhvr additive="base">
                                        <p:cTn id="40"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par>
                          <p:cTn id="42" fill="hold">
                            <p:stCondLst>
                              <p:cond delay="4000"/>
                            </p:stCondLst>
                            <p:childTnLst>
                              <p:par>
                                <p:cTn id="43" presetID="2" presetClass="entr" presetSubtype="4" fill="hold" nodeType="afterEffect">
                                  <p:stCondLst>
                                    <p:cond delay="0"/>
                                  </p:stCondLst>
                                  <p:childTnLst>
                                    <p:set>
                                      <p:cBhvr>
                                        <p:cTn id="44" dur="1" fill="hold">
                                          <p:stCondLst>
                                            <p:cond delay="0"/>
                                          </p:stCondLst>
                                        </p:cTn>
                                        <p:tgtEl>
                                          <p:spTgt spid="8">
                                            <p:txEl>
                                              <p:pRg st="6" end="6"/>
                                            </p:txEl>
                                          </p:spTgt>
                                        </p:tgtEl>
                                        <p:attrNameLst>
                                          <p:attrName>style.visibility</p:attrName>
                                        </p:attrNameLst>
                                      </p:cBhvr>
                                      <p:to>
                                        <p:strVal val="visible"/>
                                      </p:to>
                                    </p:set>
                                    <p:anim calcmode="lin" valueType="num">
                                      <p:cBhvr additive="base">
                                        <p:cTn id="45"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par>
                          <p:cTn id="47" fill="hold">
                            <p:stCondLst>
                              <p:cond delay="4500"/>
                            </p:stCondLst>
                            <p:childTnLst>
                              <p:par>
                                <p:cTn id="48" presetID="2" presetClass="entr" presetSubtype="4" fill="hold" nodeType="afterEffect">
                                  <p:stCondLst>
                                    <p:cond delay="0"/>
                                  </p:stCondLst>
                                  <p:childTnLst>
                                    <p:set>
                                      <p:cBhvr>
                                        <p:cTn id="49" dur="1" fill="hold">
                                          <p:stCondLst>
                                            <p:cond delay="0"/>
                                          </p:stCondLst>
                                        </p:cTn>
                                        <p:tgtEl>
                                          <p:spTgt spid="8">
                                            <p:txEl>
                                              <p:pRg st="7" end="7"/>
                                            </p:txEl>
                                          </p:spTgt>
                                        </p:tgtEl>
                                        <p:attrNameLst>
                                          <p:attrName>style.visibility</p:attrName>
                                        </p:attrNameLst>
                                      </p:cBhvr>
                                      <p:to>
                                        <p:strVal val="visible"/>
                                      </p:to>
                                    </p:set>
                                    <p:anim calcmode="lin" valueType="num">
                                      <p:cBhvr additive="base">
                                        <p:cTn id="50"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8">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17B7CC99-FF31-4981-8545-05615E654B64}"/>
              </a:ext>
            </a:extLst>
          </p:cNvPr>
          <p:cNvPicPr>
            <a:picLocks noChangeAspect="1"/>
          </p:cNvPicPr>
          <p:nvPr/>
        </p:nvPicPr>
        <p:blipFill>
          <a:blip r:embed="rId2"/>
          <a:stretch>
            <a:fillRect/>
          </a:stretch>
        </p:blipFill>
        <p:spPr>
          <a:xfrm>
            <a:off x="182880" y="-1"/>
            <a:ext cx="11933816" cy="6642847"/>
          </a:xfrm>
          <a:prstGeom prst="rect">
            <a:avLst/>
          </a:prstGeom>
        </p:spPr>
      </p:pic>
      <p:sp>
        <p:nvSpPr>
          <p:cNvPr id="3" name="Rectángulo 2">
            <a:extLst>
              <a:ext uri="{FF2B5EF4-FFF2-40B4-BE49-F238E27FC236}">
                <a16:creationId xmlns:a16="http://schemas.microsoft.com/office/drawing/2014/main" id="{462EB8D4-4E8D-4B6C-9CE7-84EB824F08C8}"/>
              </a:ext>
            </a:extLst>
          </p:cNvPr>
          <p:cNvSpPr/>
          <p:nvPr/>
        </p:nvSpPr>
        <p:spPr>
          <a:xfrm>
            <a:off x="0" y="0"/>
            <a:ext cx="3819493" cy="6902575"/>
          </a:xfrm>
          <a:prstGeom prst="rect">
            <a:avLst/>
          </a:prstGeom>
          <a:solidFill>
            <a:srgbClr val="0070C0">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4" name="Imagen 3">
            <a:extLst>
              <a:ext uri="{FF2B5EF4-FFF2-40B4-BE49-F238E27FC236}">
                <a16:creationId xmlns:a16="http://schemas.microsoft.com/office/drawing/2014/main" id="{8EA805C1-3F67-4E31-85F6-25831D068918}"/>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88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086075" y="853296"/>
            <a:ext cx="1887657" cy="1528916"/>
          </a:xfrm>
          <a:prstGeom prst="rect">
            <a:avLst/>
          </a:prstGeom>
        </p:spPr>
      </p:pic>
      <p:sp>
        <p:nvSpPr>
          <p:cNvPr id="5" name="CuadroTexto 1">
            <a:extLst>
              <a:ext uri="{FF2B5EF4-FFF2-40B4-BE49-F238E27FC236}">
                <a16:creationId xmlns:a16="http://schemas.microsoft.com/office/drawing/2014/main" id="{2C083267-8D30-4B23-B788-35DC646B15CE}"/>
              </a:ext>
            </a:extLst>
          </p:cNvPr>
          <p:cNvSpPr txBox="1"/>
          <p:nvPr/>
        </p:nvSpPr>
        <p:spPr>
          <a:xfrm>
            <a:off x="129092" y="2864369"/>
            <a:ext cx="4028661" cy="1569660"/>
          </a:xfrm>
          <a:prstGeom prst="rect">
            <a:avLst/>
          </a:prstGeom>
          <a:noFill/>
          <a:effectLst>
            <a:outerShdw blurRad="190500" dist="63500" dir="5400000" algn="ctr" rotWithShape="0">
              <a:srgbClr val="000000">
                <a:alpha val="75000"/>
              </a:srgbClr>
            </a:outerShdw>
          </a:effectLst>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dirty="0">
                <a:ln w="3175">
                  <a:solidFill>
                    <a:schemeClr val="tx1"/>
                  </a:solidFill>
                </a:ln>
                <a:solidFill>
                  <a:schemeClr val="bg1"/>
                </a:solidFill>
                <a:effectLst>
                  <a:outerShdw blurRad="38100" dist="38100" dir="2700000" algn="tl">
                    <a:srgbClr val="000000">
                      <a:alpha val="43137"/>
                    </a:srgbClr>
                  </a:outerShdw>
                </a:effectLst>
                <a:latin typeface="Verdana Pro Black"/>
                <a:ea typeface="Arial Black" charset="0"/>
                <a:cs typeface="Arial Black" panose="020B0604020202020204" pitchFamily="34" charset="0"/>
              </a:rPr>
              <a:t>CAPÍTULO I</a:t>
            </a:r>
          </a:p>
        </p:txBody>
      </p:sp>
      <p:sp>
        <p:nvSpPr>
          <p:cNvPr id="7" name="Flecha: a la derecha con bandas 6">
            <a:extLst>
              <a:ext uri="{FF2B5EF4-FFF2-40B4-BE49-F238E27FC236}">
                <a16:creationId xmlns:a16="http://schemas.microsoft.com/office/drawing/2014/main" id="{F6F06AD0-746A-4DF1-904F-4AF243B3F35B}"/>
              </a:ext>
            </a:extLst>
          </p:cNvPr>
          <p:cNvSpPr/>
          <p:nvPr/>
        </p:nvSpPr>
        <p:spPr>
          <a:xfrm>
            <a:off x="182880" y="4943080"/>
            <a:ext cx="10290611" cy="1569660"/>
          </a:xfrm>
          <a:prstGeom prst="stripedRightArrow">
            <a:avLst>
              <a:gd name="adj1" fmla="val 100000"/>
              <a:gd name="adj2" fmla="val 35647"/>
            </a:avLst>
          </a:prstGeom>
          <a:gradFill>
            <a:gsLst>
              <a:gs pos="0">
                <a:schemeClr val="accent4">
                  <a:satMod val="103000"/>
                  <a:lumMod val="102000"/>
                  <a:tint val="94000"/>
                  <a:alpha val="40000"/>
                </a:schemeClr>
              </a:gs>
              <a:gs pos="52000">
                <a:srgbClr val="FFC000">
                  <a:alpha val="61000"/>
                </a:srgbClr>
              </a:gs>
              <a:gs pos="99000">
                <a:schemeClr val="accent4">
                  <a:lumMod val="99000"/>
                  <a:satMod val="120000"/>
                  <a:shade val="78000"/>
                </a:schemeClr>
              </a:gs>
            </a:gsLst>
          </a:gradFill>
          <a:ln w="9525">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PE" dirty="0"/>
          </a:p>
        </p:txBody>
      </p:sp>
      <p:sp>
        <p:nvSpPr>
          <p:cNvPr id="6" name="CuadroTexto 5">
            <a:extLst>
              <a:ext uri="{FF2B5EF4-FFF2-40B4-BE49-F238E27FC236}">
                <a16:creationId xmlns:a16="http://schemas.microsoft.com/office/drawing/2014/main" id="{FB42C5D5-DB00-4993-83F5-C25213261F46}"/>
              </a:ext>
            </a:extLst>
          </p:cNvPr>
          <p:cNvSpPr txBox="1"/>
          <p:nvPr/>
        </p:nvSpPr>
        <p:spPr>
          <a:xfrm>
            <a:off x="1257929" y="5066190"/>
            <a:ext cx="7862217" cy="1446550"/>
          </a:xfrm>
          <a:prstGeom prst="rect">
            <a:avLst/>
          </a:prstGeom>
          <a:noFill/>
          <a:effectLst>
            <a:outerShdw blurRad="190500" dist="63500" dir="5400000" algn="ctr" rotWithShape="0">
              <a:srgbClr val="000000">
                <a:alpha val="75000"/>
              </a:srgbClr>
            </a:outerShdw>
          </a:effectLst>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400" b="1" dirty="0">
                <a:ln w="3175">
                  <a:solidFill>
                    <a:schemeClr val="tx1"/>
                  </a:solidFill>
                </a:ln>
                <a:solidFill>
                  <a:schemeClr val="bg1"/>
                </a:solidFill>
                <a:effectLst>
                  <a:outerShdw blurRad="38100" dist="38100" dir="2700000" algn="tl">
                    <a:srgbClr val="000000">
                      <a:alpha val="43137"/>
                    </a:srgbClr>
                  </a:outerShdw>
                </a:effectLst>
                <a:latin typeface="Verdana Pro Black"/>
                <a:ea typeface="Arial Black" charset="0"/>
                <a:cs typeface="Arial Black" panose="020B0604020202020204" pitchFamily="34" charset="0"/>
              </a:rPr>
              <a:t>INSTALACIONES Y EQUIPAMIENTO</a:t>
            </a:r>
          </a:p>
        </p:txBody>
      </p:sp>
    </p:spTree>
    <p:extLst>
      <p:ext uri="{BB962C8B-B14F-4D97-AF65-F5344CB8AC3E}">
        <p14:creationId xmlns:p14="http://schemas.microsoft.com/office/powerpoint/2010/main" val="4278373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0-#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id="{76EF7B06-A1C8-4103-8ECC-38025E5E7A7B}"/>
              </a:ext>
            </a:extLst>
          </p:cNvPr>
          <p:cNvSpPr/>
          <p:nvPr/>
        </p:nvSpPr>
        <p:spPr>
          <a:xfrm>
            <a:off x="768963" y="564705"/>
            <a:ext cx="6343600" cy="2308324"/>
          </a:xfrm>
          <a:prstGeom prst="rect">
            <a:avLst/>
          </a:prstGeom>
        </p:spPr>
        <p:txBody>
          <a:bodyPr wrap="square">
            <a:spAutoFit/>
          </a:bodyPr>
          <a:lstStyle/>
          <a:p>
            <a:pPr algn="just"/>
            <a:r>
              <a:rPr lang="es-CO" sz="2400" b="1" dirty="0">
                <a:solidFill>
                  <a:srgbClr val="002060"/>
                </a:solidFill>
              </a:rPr>
              <a:t>2.1 ALTURA DE LA RED </a:t>
            </a:r>
            <a:endParaRPr lang="es-CO" sz="2400" dirty="0">
              <a:solidFill>
                <a:srgbClr val="002060"/>
              </a:solidFill>
            </a:endParaRPr>
          </a:p>
          <a:p>
            <a:pPr algn="just"/>
            <a:endParaRPr lang="es-CO" sz="2400" dirty="0"/>
          </a:p>
          <a:p>
            <a:pPr algn="just"/>
            <a:r>
              <a:rPr lang="es-CO" sz="2400" dirty="0"/>
              <a:t>2.1.1 ubicada verticalmente sobre la línea central, hay una red cuyo borde superior se coloca a una altura de 2,43 m. para los hombres y 2,24 m. para las mujeres. </a:t>
            </a:r>
          </a:p>
        </p:txBody>
      </p:sp>
      <p:sp>
        <p:nvSpPr>
          <p:cNvPr id="3" name="2 Rectángulo">
            <a:extLst>
              <a:ext uri="{FF2B5EF4-FFF2-40B4-BE49-F238E27FC236}">
                <a16:creationId xmlns:a16="http://schemas.microsoft.com/office/drawing/2014/main" id="{5FE11C04-60AD-4BDF-A692-3FDFEDAEEE54}"/>
              </a:ext>
            </a:extLst>
          </p:cNvPr>
          <p:cNvSpPr/>
          <p:nvPr/>
        </p:nvSpPr>
        <p:spPr>
          <a:xfrm>
            <a:off x="768963" y="3513777"/>
            <a:ext cx="6343600" cy="1569660"/>
          </a:xfrm>
          <a:prstGeom prst="rect">
            <a:avLst/>
          </a:prstGeom>
        </p:spPr>
        <p:txBody>
          <a:bodyPr wrap="square">
            <a:spAutoFit/>
          </a:bodyPr>
          <a:lstStyle/>
          <a:p>
            <a:pPr algn="just"/>
            <a:r>
              <a:rPr lang="es-CO" sz="2400" dirty="0"/>
              <a:t>2.1.2 Su altura de la red se mide desde el centro de la cancha. La altura de la red (sobre las dos líneas laterales) debe ser exactamente la misma y no debe exceder </a:t>
            </a:r>
            <a:r>
              <a:rPr lang="es-MX" sz="2400" dirty="0"/>
              <a:t>en más de 2 cm. </a:t>
            </a:r>
            <a:r>
              <a:rPr lang="es-CO" sz="2400" dirty="0"/>
              <a:t>la altura oficial.</a:t>
            </a:r>
            <a:endParaRPr lang="es-CO" sz="2400" dirty="0">
              <a:solidFill>
                <a:schemeClr val="tx2">
                  <a:lumMod val="50000"/>
                </a:schemeClr>
              </a:solidFill>
            </a:endParaRPr>
          </a:p>
        </p:txBody>
      </p:sp>
      <p:pic>
        <p:nvPicPr>
          <p:cNvPr id="4" name="Picture 3">
            <a:extLst>
              <a:ext uri="{FF2B5EF4-FFF2-40B4-BE49-F238E27FC236}">
                <a16:creationId xmlns:a16="http://schemas.microsoft.com/office/drawing/2014/main" id="{9605C7E1-1402-4C53-96D3-3AC261BB3A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1071" y="114131"/>
            <a:ext cx="4288025" cy="514563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39010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id="{944BF6AC-446C-4D6B-8D74-ADD4D21E4F6F}"/>
              </a:ext>
            </a:extLst>
          </p:cNvPr>
          <p:cNvSpPr/>
          <p:nvPr/>
        </p:nvSpPr>
        <p:spPr>
          <a:xfrm>
            <a:off x="405544" y="196754"/>
            <a:ext cx="4875584" cy="5632311"/>
          </a:xfrm>
          <a:prstGeom prst="rect">
            <a:avLst/>
          </a:prstGeom>
        </p:spPr>
        <p:txBody>
          <a:bodyPr wrap="square">
            <a:spAutoFit/>
          </a:bodyPr>
          <a:lstStyle/>
          <a:p>
            <a:pPr algn="just"/>
            <a:r>
              <a:rPr lang="es-CO" sz="2400" b="1" dirty="0">
                <a:solidFill>
                  <a:srgbClr val="002060"/>
                </a:solidFill>
              </a:rPr>
              <a:t>2.2 ESTRUCTURA</a:t>
            </a:r>
          </a:p>
          <a:p>
            <a:pPr algn="just"/>
            <a:r>
              <a:rPr lang="es-CO" sz="2400" b="1" dirty="0"/>
              <a:t> </a:t>
            </a:r>
            <a:endParaRPr lang="es-CO" sz="2400" dirty="0"/>
          </a:p>
          <a:p>
            <a:pPr algn="just"/>
            <a:r>
              <a:rPr lang="es-CO" sz="2400" dirty="0"/>
              <a:t>La red mide 1m de ancho ( </a:t>
            </a:r>
            <a:r>
              <a:rPr lang="es-CO" sz="2400" u="sng" dirty="0"/>
              <a:t>+</a:t>
            </a:r>
            <a:r>
              <a:rPr lang="es-CO" sz="2400" dirty="0"/>
              <a:t> 3 cm.) y 9,50 m. a 10 m. de largo (con 25 a 50 cm. a cada lado de las bandas laterales), y está hecha de malla negra a cuadros de 10 cm. por lado.</a:t>
            </a:r>
          </a:p>
          <a:p>
            <a:pPr algn="just"/>
            <a:r>
              <a:rPr lang="es-CO" sz="2400" dirty="0"/>
              <a:t> </a:t>
            </a:r>
          </a:p>
          <a:p>
            <a:pPr algn="just"/>
            <a:r>
              <a:rPr lang="es-CO" sz="2400" b="1" dirty="0"/>
              <a:t>Para las competencias Mundiales y Oficiales de la FIVB, en conjunto con el Reglamento Especifico de la Competencia, la malla puede ser modificada para facilitar la publicidad en concordancia con los acuerdos de patrocinio.</a:t>
            </a:r>
          </a:p>
        </p:txBody>
      </p:sp>
      <p:pic>
        <p:nvPicPr>
          <p:cNvPr id="3" name="Picture 4">
            <a:hlinkClick r:id="rId2" action="ppaction://hlinkpres?slideindex=9&amp;slidetitle=Diapositiva 9"/>
            <a:extLst>
              <a:ext uri="{FF2B5EF4-FFF2-40B4-BE49-F238E27FC236}">
                <a16:creationId xmlns:a16="http://schemas.microsoft.com/office/drawing/2014/main" id="{0B09BFE3-1FF0-4B91-9C8D-170A12C74A0B}"/>
              </a:ext>
            </a:extLst>
          </p:cNvPr>
          <p:cNvPicPr>
            <a:picLocks noChangeAspect="1" noChangeArrowheads="1"/>
          </p:cNvPicPr>
          <p:nvPr/>
        </p:nvPicPr>
        <p:blipFill>
          <a:blip r:embed="rId3" cstate="print">
            <a:lum bright="-12000" contrast="24000"/>
          </a:blip>
          <a:srcRect/>
          <a:stretch>
            <a:fillRect/>
          </a:stretch>
        </p:blipFill>
        <p:spPr bwMode="auto">
          <a:xfrm>
            <a:off x="5281128" y="196754"/>
            <a:ext cx="6739940" cy="5648325"/>
          </a:xfrm>
          <a:prstGeom prst="rect">
            <a:avLst/>
          </a:prstGeom>
          <a:noFill/>
          <a:ln w="9525">
            <a:noFill/>
            <a:miter lim="800000"/>
            <a:headEnd/>
            <a:tailEnd/>
          </a:ln>
          <a:effectLst/>
        </p:spPr>
      </p:pic>
    </p:spTree>
    <p:extLst>
      <p:ext uri="{BB962C8B-B14F-4D97-AF65-F5344CB8AC3E}">
        <p14:creationId xmlns:p14="http://schemas.microsoft.com/office/powerpoint/2010/main" val="10723439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Rectángulo">
            <a:extLst>
              <a:ext uri="{FF2B5EF4-FFF2-40B4-BE49-F238E27FC236}">
                <a16:creationId xmlns:a16="http://schemas.microsoft.com/office/drawing/2014/main" id="{A2179990-F9AE-439F-81AB-4EE7CF867AB1}"/>
              </a:ext>
            </a:extLst>
          </p:cNvPr>
          <p:cNvSpPr/>
          <p:nvPr/>
        </p:nvSpPr>
        <p:spPr>
          <a:xfrm>
            <a:off x="354841" y="338938"/>
            <a:ext cx="4768487" cy="3046988"/>
          </a:xfrm>
          <a:prstGeom prst="rect">
            <a:avLst/>
          </a:prstGeom>
        </p:spPr>
        <p:txBody>
          <a:bodyPr wrap="square">
            <a:spAutoFit/>
          </a:bodyPr>
          <a:lstStyle/>
          <a:p>
            <a:pPr algn="just"/>
            <a:r>
              <a:rPr lang="es-CO" sz="2400" dirty="0"/>
              <a:t>A lo largo de su borde superior hay una banda horizontal de 7 cm. de ancho, hecha de lona blanca doblada y cocida en toda su extensión. En cada extremo la banda tiene una perforación, por la que pasa una cuerda para sujetarla  a los postes y mantener su parte superior tensa.</a:t>
            </a:r>
            <a:endParaRPr lang="es-CO" sz="2400" dirty="0">
              <a:solidFill>
                <a:schemeClr val="tx2">
                  <a:lumMod val="50000"/>
                </a:schemeClr>
              </a:solidFill>
            </a:endParaRPr>
          </a:p>
        </p:txBody>
      </p:sp>
      <p:sp>
        <p:nvSpPr>
          <p:cNvPr id="3" name="2 Rectángulo">
            <a:extLst>
              <a:ext uri="{FF2B5EF4-FFF2-40B4-BE49-F238E27FC236}">
                <a16:creationId xmlns:a16="http://schemas.microsoft.com/office/drawing/2014/main" id="{438EF713-2594-48AC-B626-0BBA1EDCFB7E}"/>
              </a:ext>
            </a:extLst>
          </p:cNvPr>
          <p:cNvSpPr/>
          <p:nvPr/>
        </p:nvSpPr>
        <p:spPr>
          <a:xfrm>
            <a:off x="354842" y="3613601"/>
            <a:ext cx="4768486" cy="1569660"/>
          </a:xfrm>
          <a:prstGeom prst="rect">
            <a:avLst/>
          </a:prstGeom>
        </p:spPr>
        <p:txBody>
          <a:bodyPr wrap="square">
            <a:spAutoFit/>
          </a:bodyPr>
          <a:lstStyle/>
          <a:p>
            <a:pPr algn="just"/>
            <a:r>
              <a:rPr lang="es-CO" sz="2400" dirty="0"/>
              <a:t>Por el interior de esta banda, pasa un cable flexible que ajusta la red a los postes y mantiene tensada la parte superior.</a:t>
            </a:r>
            <a:endParaRPr lang="es-CO" sz="2400" dirty="0">
              <a:solidFill>
                <a:schemeClr val="tx2">
                  <a:lumMod val="50000"/>
                </a:schemeClr>
              </a:solidFill>
            </a:endParaRPr>
          </a:p>
        </p:txBody>
      </p:sp>
      <p:pic>
        <p:nvPicPr>
          <p:cNvPr id="6" name="6 Marcador de contenido" descr="Red bandas y antenas para curso.jpg">
            <a:hlinkClick r:id="rId2" action="ppaction://hlinkpres?slideindex=10&amp;slidetitle=Diapositiva 10"/>
            <a:extLst>
              <a:ext uri="{FF2B5EF4-FFF2-40B4-BE49-F238E27FC236}">
                <a16:creationId xmlns:a16="http://schemas.microsoft.com/office/drawing/2014/main" id="{B00B8374-C846-48C5-9B42-17F85D94C006}"/>
              </a:ext>
            </a:extLst>
          </p:cNvPr>
          <p:cNvPicPr>
            <a:picLocks noChangeAspect="1"/>
          </p:cNvPicPr>
          <p:nvPr/>
        </p:nvPicPr>
        <p:blipFill>
          <a:blip r:embed="rId3" cstate="print"/>
          <a:srcRect/>
          <a:stretch>
            <a:fillRect/>
          </a:stretch>
        </p:blipFill>
        <p:spPr>
          <a:xfrm>
            <a:off x="6096000" y="338938"/>
            <a:ext cx="5849471" cy="5409773"/>
          </a:xfrm>
          <a:prstGeom prst="rect">
            <a:avLst/>
          </a:prstGeom>
        </p:spPr>
      </p:pic>
    </p:spTree>
    <p:extLst>
      <p:ext uri="{BB962C8B-B14F-4D97-AF65-F5344CB8AC3E}">
        <p14:creationId xmlns:p14="http://schemas.microsoft.com/office/powerpoint/2010/main" val="19265566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Rectángulo">
            <a:extLst>
              <a:ext uri="{FF2B5EF4-FFF2-40B4-BE49-F238E27FC236}">
                <a16:creationId xmlns:a16="http://schemas.microsoft.com/office/drawing/2014/main" id="{0FBAAF53-038E-49BB-8028-2248E8E26A47}"/>
              </a:ext>
            </a:extLst>
          </p:cNvPr>
          <p:cNvSpPr/>
          <p:nvPr/>
        </p:nvSpPr>
        <p:spPr>
          <a:xfrm>
            <a:off x="720778" y="1384396"/>
            <a:ext cx="5586672" cy="2677656"/>
          </a:xfrm>
          <a:prstGeom prst="rect">
            <a:avLst/>
          </a:prstGeom>
        </p:spPr>
        <p:txBody>
          <a:bodyPr wrap="square">
            <a:spAutoFit/>
          </a:bodyPr>
          <a:lstStyle/>
          <a:p>
            <a:pPr algn="just"/>
            <a:r>
              <a:rPr lang="es-CO" sz="2400" dirty="0"/>
              <a:t>A lo largo de la parte inferior de la red hay otra banda horizontal de 5 cm de ancho, de características similares a la banda superior, por cuyo interior se entrelaza  una cuerda. Esta cuerda ajusta la red a los postes y mantiene tensada su parte inferior.</a:t>
            </a:r>
            <a:endParaRPr lang="es-CO" sz="2400" dirty="0">
              <a:solidFill>
                <a:schemeClr val="tx2">
                  <a:lumMod val="50000"/>
                </a:schemeClr>
              </a:solidFill>
            </a:endParaRPr>
          </a:p>
        </p:txBody>
      </p:sp>
      <p:pic>
        <p:nvPicPr>
          <p:cNvPr id="5" name="Picture 2" descr="MD Materiales Deportivos | Postes De Voley Profesional Telescopico">
            <a:extLst>
              <a:ext uri="{FF2B5EF4-FFF2-40B4-BE49-F238E27FC236}">
                <a16:creationId xmlns:a16="http://schemas.microsoft.com/office/drawing/2014/main" id="{5F1AC8C6-A7A9-40DE-BA2B-A981B08705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791" r="3379" b="6428"/>
          <a:stretch/>
        </p:blipFill>
        <p:spPr bwMode="auto">
          <a:xfrm flipH="1">
            <a:off x="6983896" y="281578"/>
            <a:ext cx="4653068" cy="529232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40748403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Rectángulo">
            <a:extLst>
              <a:ext uri="{FF2B5EF4-FFF2-40B4-BE49-F238E27FC236}">
                <a16:creationId xmlns:a16="http://schemas.microsoft.com/office/drawing/2014/main" id="{374D9DDB-5D5D-4C7B-BC82-4983095EB0EC}"/>
              </a:ext>
            </a:extLst>
          </p:cNvPr>
          <p:cNvSpPr/>
          <p:nvPr/>
        </p:nvSpPr>
        <p:spPr>
          <a:xfrm>
            <a:off x="538578" y="1460315"/>
            <a:ext cx="6225223" cy="3046988"/>
          </a:xfrm>
          <a:prstGeom prst="rect">
            <a:avLst/>
          </a:prstGeom>
        </p:spPr>
        <p:txBody>
          <a:bodyPr wrap="square">
            <a:spAutoFit/>
          </a:bodyPr>
          <a:lstStyle/>
          <a:p>
            <a:pPr algn="just"/>
            <a:r>
              <a:rPr lang="es-CO" sz="2400" b="1" dirty="0">
                <a:solidFill>
                  <a:srgbClr val="002060"/>
                </a:solidFill>
              </a:rPr>
              <a:t>2.3 BANDAS LATERALES </a:t>
            </a:r>
          </a:p>
          <a:p>
            <a:pPr algn="just"/>
            <a:endParaRPr lang="es-CO" sz="2400" dirty="0"/>
          </a:p>
          <a:p>
            <a:pPr algn="just"/>
            <a:r>
              <a:rPr lang="es-CO" sz="2400" dirty="0"/>
              <a:t>Dos bandas blancas se ajustan verticalmente a la red y se ubican directamente sobre cada línea lateral. </a:t>
            </a:r>
          </a:p>
          <a:p>
            <a:pPr algn="just"/>
            <a:endParaRPr lang="es-CO" sz="2400" dirty="0"/>
          </a:p>
          <a:p>
            <a:pPr algn="just"/>
            <a:r>
              <a:rPr lang="es-CO" sz="2400" dirty="0"/>
              <a:t>Miden 5 cm. de ancho y 1 m de largo y se consideran parte de la red.  </a:t>
            </a:r>
          </a:p>
        </p:txBody>
      </p:sp>
      <p:pic>
        <p:nvPicPr>
          <p:cNvPr id="2" name="Imagen 1">
            <a:extLst>
              <a:ext uri="{FF2B5EF4-FFF2-40B4-BE49-F238E27FC236}">
                <a16:creationId xmlns:a16="http://schemas.microsoft.com/office/drawing/2014/main" id="{BB270EDB-CC10-417C-BE5D-D1E078CAAEBC}"/>
              </a:ext>
            </a:extLst>
          </p:cNvPr>
          <p:cNvPicPr>
            <a:picLocks noChangeAspect="1"/>
          </p:cNvPicPr>
          <p:nvPr/>
        </p:nvPicPr>
        <p:blipFill>
          <a:blip r:embed="rId2"/>
          <a:stretch>
            <a:fillRect/>
          </a:stretch>
        </p:blipFill>
        <p:spPr>
          <a:xfrm>
            <a:off x="7028597" y="657983"/>
            <a:ext cx="4913974" cy="4651651"/>
          </a:xfrm>
          <a:prstGeom prst="rect">
            <a:avLst/>
          </a:prstGeom>
        </p:spPr>
      </p:pic>
    </p:spTree>
    <p:extLst>
      <p:ext uri="{BB962C8B-B14F-4D97-AF65-F5344CB8AC3E}">
        <p14:creationId xmlns:p14="http://schemas.microsoft.com/office/powerpoint/2010/main" val="17672284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id="{B1C31F8D-F7F1-4905-B2B3-02DDEE7451C9}"/>
              </a:ext>
            </a:extLst>
          </p:cNvPr>
          <p:cNvSpPr/>
          <p:nvPr/>
        </p:nvSpPr>
        <p:spPr>
          <a:xfrm>
            <a:off x="380850" y="258822"/>
            <a:ext cx="8100540" cy="2677656"/>
          </a:xfrm>
          <a:prstGeom prst="rect">
            <a:avLst/>
          </a:prstGeom>
        </p:spPr>
        <p:txBody>
          <a:bodyPr wrap="square">
            <a:spAutoFit/>
          </a:bodyPr>
          <a:lstStyle/>
          <a:p>
            <a:pPr algn="just"/>
            <a:r>
              <a:rPr lang="es-CO" sz="2400" b="1" dirty="0">
                <a:solidFill>
                  <a:srgbClr val="002060"/>
                </a:solidFill>
              </a:rPr>
              <a:t>2.4 ANTENAS</a:t>
            </a:r>
          </a:p>
          <a:p>
            <a:pPr algn="just"/>
            <a:endParaRPr lang="es-CO" sz="2400" dirty="0"/>
          </a:p>
          <a:p>
            <a:pPr algn="just"/>
            <a:r>
              <a:rPr lang="es-CO" sz="2400" dirty="0"/>
              <a:t>Una antena es una varilla flexible, de una longitud de 1.80 m. y un diámetro de 10 mm. hecha de fibra de vidrio o material similar. </a:t>
            </a:r>
          </a:p>
          <a:p>
            <a:pPr algn="just"/>
            <a:r>
              <a:rPr lang="es-CO" sz="2400" dirty="0"/>
              <a:t>Una antena se fija en el borde exterior de cada banda lateral. Las antenas están ubicadas en lados opuestos de la red. </a:t>
            </a:r>
          </a:p>
        </p:txBody>
      </p:sp>
      <p:sp>
        <p:nvSpPr>
          <p:cNvPr id="3" name="1 Rectángulo">
            <a:extLst>
              <a:ext uri="{FF2B5EF4-FFF2-40B4-BE49-F238E27FC236}">
                <a16:creationId xmlns:a16="http://schemas.microsoft.com/office/drawing/2014/main" id="{F5458FC5-473D-438D-8474-E74FCB73B99E}"/>
              </a:ext>
            </a:extLst>
          </p:cNvPr>
          <p:cNvSpPr/>
          <p:nvPr/>
        </p:nvSpPr>
        <p:spPr>
          <a:xfrm>
            <a:off x="380850" y="4244687"/>
            <a:ext cx="8028530" cy="1200329"/>
          </a:xfrm>
          <a:prstGeom prst="rect">
            <a:avLst/>
          </a:prstGeom>
        </p:spPr>
        <p:txBody>
          <a:bodyPr wrap="square">
            <a:spAutoFit/>
          </a:bodyPr>
          <a:lstStyle/>
          <a:p>
            <a:pPr algn="just"/>
            <a:r>
              <a:rPr lang="es-CO" sz="2400" dirty="0"/>
              <a:t> </a:t>
            </a:r>
          </a:p>
          <a:p>
            <a:pPr algn="just"/>
            <a:r>
              <a:rPr lang="es-CO" sz="2400" dirty="0"/>
              <a:t>Las antenas se consideran parte de la red y delimitan lateralmente el espacio de paso. </a:t>
            </a:r>
          </a:p>
        </p:txBody>
      </p:sp>
      <p:sp>
        <p:nvSpPr>
          <p:cNvPr id="4" name="3 Rectángulo">
            <a:extLst>
              <a:ext uri="{FF2B5EF4-FFF2-40B4-BE49-F238E27FC236}">
                <a16:creationId xmlns:a16="http://schemas.microsoft.com/office/drawing/2014/main" id="{456F34BF-EE2D-4F84-8923-3D91E6FAD777}"/>
              </a:ext>
            </a:extLst>
          </p:cNvPr>
          <p:cNvSpPr/>
          <p:nvPr/>
        </p:nvSpPr>
        <p:spPr>
          <a:xfrm>
            <a:off x="380850" y="2991889"/>
            <a:ext cx="8100539" cy="1200329"/>
          </a:xfrm>
          <a:prstGeom prst="rect">
            <a:avLst/>
          </a:prstGeom>
        </p:spPr>
        <p:txBody>
          <a:bodyPr wrap="square">
            <a:spAutoFit/>
          </a:bodyPr>
          <a:lstStyle/>
          <a:p>
            <a:pPr algn="just"/>
            <a:r>
              <a:rPr lang="es-CO" sz="2400" dirty="0"/>
              <a:t>Los 80 cm. superiores de cada antena sobresalen por encima de la red y se marcan con franjas de 10 cm.  de colores contrastantes, preferiblemente rojo y blanco. </a:t>
            </a:r>
          </a:p>
        </p:txBody>
      </p:sp>
      <p:pic>
        <p:nvPicPr>
          <p:cNvPr id="5" name="Picture 10" descr="http://www.volleyballwa.com.au/image.php?file=/art/rta/volleyshop/antsen.gif&amp;width=100&amp;height=233">
            <a:extLst>
              <a:ext uri="{FF2B5EF4-FFF2-40B4-BE49-F238E27FC236}">
                <a16:creationId xmlns:a16="http://schemas.microsoft.com/office/drawing/2014/main" id="{EDBCA842-5A08-426B-B525-7A1EE4F68D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6924" y="202499"/>
            <a:ext cx="2389216" cy="509362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8123566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par>
                                <p:cTn id="14" presetID="22" presetClass="entr" presetSubtype="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id="{4A4CD956-177D-4C53-8FCB-17FFD41F7333}"/>
              </a:ext>
            </a:extLst>
          </p:cNvPr>
          <p:cNvSpPr/>
          <p:nvPr/>
        </p:nvSpPr>
        <p:spPr>
          <a:xfrm>
            <a:off x="539146" y="335846"/>
            <a:ext cx="6306278" cy="2077492"/>
          </a:xfrm>
          <a:prstGeom prst="rect">
            <a:avLst/>
          </a:prstGeom>
        </p:spPr>
        <p:txBody>
          <a:bodyPr wrap="square">
            <a:spAutoFit/>
          </a:bodyPr>
          <a:lstStyle/>
          <a:p>
            <a:pPr algn="just"/>
            <a:r>
              <a:rPr lang="es-CO" sz="2400" b="1" dirty="0">
                <a:solidFill>
                  <a:srgbClr val="002060"/>
                </a:solidFill>
              </a:rPr>
              <a:t>2.5 POSTES </a:t>
            </a:r>
          </a:p>
          <a:p>
            <a:pPr algn="just"/>
            <a:endParaRPr lang="es-CO" sz="900" dirty="0"/>
          </a:p>
          <a:p>
            <a:pPr algn="just"/>
            <a:r>
              <a:rPr lang="es-CO" sz="2400" dirty="0"/>
              <a:t>2.5.1 Los postes que sostienen la red se ubican a una distancia de 0.50 a 1 m. hacia afuera de las líneas laterales. Tiene una altura de 2.55 m. y deben ser preferiblemente ajustables. </a:t>
            </a:r>
          </a:p>
        </p:txBody>
      </p:sp>
      <p:sp>
        <p:nvSpPr>
          <p:cNvPr id="3" name="1 Rectángulo">
            <a:extLst>
              <a:ext uri="{FF2B5EF4-FFF2-40B4-BE49-F238E27FC236}">
                <a16:creationId xmlns:a16="http://schemas.microsoft.com/office/drawing/2014/main" id="{88763044-2D70-41FE-9AA7-4E7424129048}"/>
              </a:ext>
            </a:extLst>
          </p:cNvPr>
          <p:cNvSpPr/>
          <p:nvPr/>
        </p:nvSpPr>
        <p:spPr>
          <a:xfrm>
            <a:off x="533770" y="2413338"/>
            <a:ext cx="6450294" cy="1938992"/>
          </a:xfrm>
          <a:prstGeom prst="rect">
            <a:avLst/>
          </a:prstGeom>
        </p:spPr>
        <p:txBody>
          <a:bodyPr wrap="square">
            <a:spAutoFit/>
          </a:bodyPr>
          <a:lstStyle/>
          <a:p>
            <a:pPr algn="just"/>
            <a:r>
              <a:rPr lang="es-CO" sz="2400" b="1" dirty="0"/>
              <a:t>Para todas las Competencias Mundiales y Oficiales de la FIVB, los postes que sostienen la red se ubican a una distancia de 1 m. hacia afuera de las líneas laterales y deben estar protegidos con un cobertor mullido (acolchados). </a:t>
            </a:r>
          </a:p>
        </p:txBody>
      </p:sp>
      <p:sp>
        <p:nvSpPr>
          <p:cNvPr id="4" name="2 Rectángulo">
            <a:extLst>
              <a:ext uri="{FF2B5EF4-FFF2-40B4-BE49-F238E27FC236}">
                <a16:creationId xmlns:a16="http://schemas.microsoft.com/office/drawing/2014/main" id="{C3445A6E-A9A3-4B5E-9E1C-C5ABAD8A9949}"/>
              </a:ext>
            </a:extLst>
          </p:cNvPr>
          <p:cNvSpPr/>
          <p:nvPr/>
        </p:nvSpPr>
        <p:spPr>
          <a:xfrm>
            <a:off x="395130" y="4636587"/>
            <a:ext cx="6450294" cy="1200329"/>
          </a:xfrm>
          <a:prstGeom prst="rect">
            <a:avLst/>
          </a:prstGeom>
        </p:spPr>
        <p:txBody>
          <a:bodyPr wrap="square">
            <a:spAutoFit/>
          </a:bodyPr>
          <a:lstStyle/>
          <a:p>
            <a:pPr algn="just"/>
            <a:r>
              <a:rPr lang="es-CO" sz="2400" dirty="0"/>
              <a:t>2.5.2 Los postes deben ser redondos y pulidos, y se fijan al piso sin cables. Su instalación no debe representar un peligro o significar un obstáculo. </a:t>
            </a:r>
          </a:p>
        </p:txBody>
      </p:sp>
      <p:pic>
        <p:nvPicPr>
          <p:cNvPr id="8" name="Imagen 7">
            <a:extLst>
              <a:ext uri="{FF2B5EF4-FFF2-40B4-BE49-F238E27FC236}">
                <a16:creationId xmlns:a16="http://schemas.microsoft.com/office/drawing/2014/main" id="{AB298636-E154-4825-86A7-C36B7EBE6F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0711" y="335846"/>
            <a:ext cx="4427467" cy="512405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2132706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par>
                                <p:cTn id="14" presetID="22" presetClass="entr" presetSubtype="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id="{669FA905-2283-414C-BF4A-0F9518C23ACF}"/>
              </a:ext>
            </a:extLst>
          </p:cNvPr>
          <p:cNvSpPr/>
          <p:nvPr/>
        </p:nvSpPr>
        <p:spPr>
          <a:xfrm>
            <a:off x="540711" y="608530"/>
            <a:ext cx="2946875" cy="3046988"/>
          </a:xfrm>
          <a:prstGeom prst="rect">
            <a:avLst/>
          </a:prstGeom>
        </p:spPr>
        <p:txBody>
          <a:bodyPr wrap="square">
            <a:spAutoFit/>
          </a:bodyPr>
          <a:lstStyle/>
          <a:p>
            <a:pPr algn="ctr"/>
            <a:r>
              <a:rPr lang="es-CO" sz="2400" b="1" dirty="0">
                <a:solidFill>
                  <a:srgbClr val="002060"/>
                </a:solidFill>
              </a:rPr>
              <a:t>2.6 UTILES COMPLEMENTARIOS</a:t>
            </a:r>
          </a:p>
          <a:p>
            <a:pPr algn="just"/>
            <a:endParaRPr lang="es-CO" sz="2400" dirty="0"/>
          </a:p>
          <a:p>
            <a:pPr algn="just"/>
            <a:r>
              <a:rPr lang="es-CO" sz="2400" dirty="0"/>
              <a:t>Los útiles complementarios son determinados por los reglamentos de la FIVB.</a:t>
            </a:r>
          </a:p>
        </p:txBody>
      </p:sp>
      <p:pic>
        <p:nvPicPr>
          <p:cNvPr id="4" name="Imagen 3">
            <a:extLst>
              <a:ext uri="{FF2B5EF4-FFF2-40B4-BE49-F238E27FC236}">
                <a16:creationId xmlns:a16="http://schemas.microsoft.com/office/drawing/2014/main" id="{0B537390-19D5-40F7-9880-1DFCE0B9BD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560450" y="465646"/>
            <a:ext cx="2595284" cy="1946463"/>
          </a:xfrm>
          <a:prstGeom prst="rect">
            <a:avLst/>
          </a:prstGeom>
        </p:spPr>
      </p:pic>
      <p:pic>
        <p:nvPicPr>
          <p:cNvPr id="6" name="Imagen 5">
            <a:extLst>
              <a:ext uri="{FF2B5EF4-FFF2-40B4-BE49-F238E27FC236}">
                <a16:creationId xmlns:a16="http://schemas.microsoft.com/office/drawing/2014/main" id="{B0B23FD6-59F9-4186-B507-13EEA620D2E4}"/>
              </a:ext>
            </a:extLst>
          </p:cNvPr>
          <p:cNvPicPr>
            <a:picLocks noChangeAspect="1"/>
          </p:cNvPicPr>
          <p:nvPr/>
        </p:nvPicPr>
        <p:blipFill rotWithShape="1">
          <a:blip r:embed="rId3">
            <a:extLst>
              <a:ext uri="{28A0092B-C50C-407E-A947-70E740481C1C}">
                <a14:useLocalDpi xmlns:a14="http://schemas.microsoft.com/office/drawing/2010/main" val="0"/>
              </a:ext>
            </a:extLst>
          </a:blip>
          <a:srcRect t="24676" b="16418"/>
          <a:stretch/>
        </p:blipFill>
        <p:spPr>
          <a:xfrm>
            <a:off x="6320203" y="374043"/>
            <a:ext cx="3578183" cy="2239486"/>
          </a:xfrm>
          <a:prstGeom prst="rect">
            <a:avLst/>
          </a:prstGeom>
        </p:spPr>
      </p:pic>
      <p:pic>
        <p:nvPicPr>
          <p:cNvPr id="5" name="Imagen 4">
            <a:extLst>
              <a:ext uri="{FF2B5EF4-FFF2-40B4-BE49-F238E27FC236}">
                <a16:creationId xmlns:a16="http://schemas.microsoft.com/office/drawing/2014/main" id="{A09D0BE0-182E-4506-9E72-64F37D83152A}"/>
              </a:ext>
            </a:extLst>
          </p:cNvPr>
          <p:cNvPicPr>
            <a:picLocks noChangeAspect="1"/>
          </p:cNvPicPr>
          <p:nvPr/>
        </p:nvPicPr>
        <p:blipFill rotWithShape="1">
          <a:blip r:embed="rId4">
            <a:extLst>
              <a:ext uri="{28A0092B-C50C-407E-A947-70E740481C1C}">
                <a14:useLocalDpi xmlns:a14="http://schemas.microsoft.com/office/drawing/2010/main" val="0"/>
              </a:ext>
            </a:extLst>
          </a:blip>
          <a:srcRect l="17647" t="49999" b="34489"/>
          <a:stretch/>
        </p:blipFill>
        <p:spPr>
          <a:xfrm rot="5400000">
            <a:off x="8504995" y="2852751"/>
            <a:ext cx="5276265" cy="717175"/>
          </a:xfrm>
          <a:prstGeom prst="rect">
            <a:avLst/>
          </a:prstGeom>
        </p:spPr>
      </p:pic>
      <p:pic>
        <p:nvPicPr>
          <p:cNvPr id="8" name="Imagen 7">
            <a:extLst>
              <a:ext uri="{FF2B5EF4-FFF2-40B4-BE49-F238E27FC236}">
                <a16:creationId xmlns:a16="http://schemas.microsoft.com/office/drawing/2014/main" id="{2B1A9888-3510-40AB-B216-CAB086EDD72C}"/>
              </a:ext>
            </a:extLst>
          </p:cNvPr>
          <p:cNvPicPr>
            <a:picLocks noChangeAspect="1"/>
          </p:cNvPicPr>
          <p:nvPr/>
        </p:nvPicPr>
        <p:blipFill rotWithShape="1">
          <a:blip r:embed="rId5">
            <a:extLst>
              <a:ext uri="{28A0092B-C50C-407E-A947-70E740481C1C}">
                <a14:useLocalDpi xmlns:a14="http://schemas.microsoft.com/office/drawing/2010/main" val="0"/>
              </a:ext>
            </a:extLst>
          </a:blip>
          <a:srcRect t="19608" r="5069" b="17843"/>
          <a:stretch/>
        </p:blipFill>
        <p:spPr>
          <a:xfrm>
            <a:off x="4046213" y="2859511"/>
            <a:ext cx="6341052" cy="2998694"/>
          </a:xfrm>
          <a:prstGeom prst="rect">
            <a:avLst/>
          </a:prstGeom>
        </p:spPr>
      </p:pic>
    </p:spTree>
    <p:extLst>
      <p:ext uri="{BB962C8B-B14F-4D97-AF65-F5344CB8AC3E}">
        <p14:creationId xmlns:p14="http://schemas.microsoft.com/office/powerpoint/2010/main" val="42516813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8978DE4D-3082-4067-BFAD-D7B4F931FE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9144" y="-1"/>
            <a:ext cx="7742855" cy="6858000"/>
          </a:xfrm>
          <a:prstGeom prst="rect">
            <a:avLst/>
          </a:prstGeom>
        </p:spPr>
      </p:pic>
      <p:sp>
        <p:nvSpPr>
          <p:cNvPr id="3" name="Rectángulo 2">
            <a:extLst>
              <a:ext uri="{FF2B5EF4-FFF2-40B4-BE49-F238E27FC236}">
                <a16:creationId xmlns:a16="http://schemas.microsoft.com/office/drawing/2014/main" id="{0E028541-034D-4B51-A9B3-F6BCA12602AB}"/>
              </a:ext>
            </a:extLst>
          </p:cNvPr>
          <p:cNvSpPr/>
          <p:nvPr/>
        </p:nvSpPr>
        <p:spPr>
          <a:xfrm>
            <a:off x="0" y="1"/>
            <a:ext cx="4449145" cy="5923127"/>
          </a:xfrm>
          <a:prstGeom prst="rect">
            <a:avLst/>
          </a:prstGeom>
          <a:solidFill>
            <a:srgbClr val="00B050">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pic>
        <p:nvPicPr>
          <p:cNvPr id="4" name="Imagen 3">
            <a:extLst>
              <a:ext uri="{FF2B5EF4-FFF2-40B4-BE49-F238E27FC236}">
                <a16:creationId xmlns:a16="http://schemas.microsoft.com/office/drawing/2014/main" id="{2EB078D4-CB70-4D7F-9BBB-D3DB6AF35DA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88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386755" y="615985"/>
            <a:ext cx="1887657" cy="1528916"/>
          </a:xfrm>
          <a:prstGeom prst="rect">
            <a:avLst/>
          </a:prstGeom>
        </p:spPr>
      </p:pic>
      <p:sp>
        <p:nvSpPr>
          <p:cNvPr id="10" name="1 Rectángulo">
            <a:extLst>
              <a:ext uri="{FF2B5EF4-FFF2-40B4-BE49-F238E27FC236}">
                <a16:creationId xmlns:a16="http://schemas.microsoft.com/office/drawing/2014/main" id="{6F9DCD4E-38CB-4CD0-B6EC-905B27BACD5C}"/>
              </a:ext>
            </a:extLst>
          </p:cNvPr>
          <p:cNvSpPr/>
          <p:nvPr/>
        </p:nvSpPr>
        <p:spPr>
          <a:xfrm>
            <a:off x="0" y="2498039"/>
            <a:ext cx="4334303" cy="2602957"/>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CO" sz="2400" b="1" dirty="0">
                <a:latin typeface="Verdana Pro Black" panose="020B0A04030504040204" pitchFamily="34" charset="0"/>
              </a:rPr>
              <a:t>3.1 </a:t>
            </a:r>
            <a:r>
              <a:rPr lang="es-CO" sz="2400" b="1" dirty="0">
                <a:latin typeface="Verdana Pro Black" panose="020B0A04030504040204" pitchFamily="34" charset="0"/>
                <a:hlinkClick r:id="rId5" action="ppaction://hlinksldjump">
                  <a:extLst>
                    <a:ext uri="{A12FA001-AC4F-418D-AE19-62706E023703}">
                      <ahyp:hlinkClr xmlns:ahyp="http://schemas.microsoft.com/office/drawing/2018/hyperlinkcolor" val="tx"/>
                    </a:ext>
                  </a:extLst>
                </a:hlinkClick>
              </a:rPr>
              <a:t>CARACTERÍSTICAS</a:t>
            </a:r>
            <a:r>
              <a:rPr lang="es-CO" sz="2400" b="1" dirty="0">
                <a:latin typeface="Verdana Pro Black" panose="020B0A04030504040204" pitchFamily="34" charset="0"/>
              </a:rPr>
              <a:t> </a:t>
            </a:r>
          </a:p>
          <a:p>
            <a:pPr>
              <a:lnSpc>
                <a:spcPct val="150000"/>
              </a:lnSpc>
            </a:pPr>
            <a:r>
              <a:rPr lang="es-CO" sz="2400" b="1" dirty="0">
                <a:latin typeface="Verdana Pro Black" panose="020B0A04030504040204" pitchFamily="34" charset="0"/>
              </a:rPr>
              <a:t>3.2 </a:t>
            </a:r>
            <a:r>
              <a:rPr lang="es-CO" sz="2400" b="1" dirty="0">
                <a:latin typeface="Verdana Pro Black" panose="020B0A04030504040204" pitchFamily="34" charset="0"/>
                <a:hlinkClick r:id="rId6" action="ppaction://hlinksldjump">
                  <a:extLst>
                    <a:ext uri="{A12FA001-AC4F-418D-AE19-62706E023703}">
                      <ahyp:hlinkClr xmlns:ahyp="http://schemas.microsoft.com/office/drawing/2018/hyperlinkcolor" val="tx"/>
                    </a:ext>
                  </a:extLst>
                </a:hlinkClick>
              </a:rPr>
              <a:t>UNIFORMIDAD DE LOS BALONES </a:t>
            </a:r>
            <a:endParaRPr lang="es-CO" sz="2400" b="1" dirty="0">
              <a:latin typeface="Verdana Pro Black" panose="020B0A04030504040204" pitchFamily="34" charset="0"/>
            </a:endParaRPr>
          </a:p>
          <a:p>
            <a:pPr>
              <a:lnSpc>
                <a:spcPct val="150000"/>
              </a:lnSpc>
            </a:pPr>
            <a:r>
              <a:rPr lang="es-CO" sz="2400" b="1" dirty="0">
                <a:latin typeface="Verdana Pro Black" panose="020B0A04030504040204" pitchFamily="34" charset="0"/>
              </a:rPr>
              <a:t>3.3 </a:t>
            </a:r>
            <a:r>
              <a:rPr lang="es-CO" sz="2400" b="1" dirty="0">
                <a:latin typeface="Verdana Pro Black" panose="020B0A04030504040204" pitchFamily="34" charset="0"/>
                <a:hlinkClick r:id="rId7" action="ppaction://hlinksldjump">
                  <a:extLst>
                    <a:ext uri="{A12FA001-AC4F-418D-AE19-62706E023703}">
                      <ahyp:hlinkClr xmlns:ahyp="http://schemas.microsoft.com/office/drawing/2018/hyperlinkcolor" val="tx"/>
                    </a:ext>
                  </a:extLst>
                </a:hlinkClick>
              </a:rPr>
              <a:t>SISTEMA DE CINCO BALONES </a:t>
            </a:r>
            <a:endParaRPr lang="es-ES" sz="2400" b="1" cap="none" spc="50" dirty="0">
              <a:ln w="11430"/>
              <a:effectLst>
                <a:outerShdw blurRad="76200" dist="50800" dir="5400000" algn="tl" rotWithShape="0">
                  <a:srgbClr val="000000">
                    <a:alpha val="65000"/>
                  </a:srgbClr>
                </a:outerShdw>
              </a:effectLst>
              <a:latin typeface="Verdana Pro Black" panose="020B0A04030504040204" pitchFamily="34" charset="0"/>
            </a:endParaRPr>
          </a:p>
        </p:txBody>
      </p:sp>
      <p:sp>
        <p:nvSpPr>
          <p:cNvPr id="7" name="Flecha: pentágono 6">
            <a:extLst>
              <a:ext uri="{FF2B5EF4-FFF2-40B4-BE49-F238E27FC236}">
                <a16:creationId xmlns:a16="http://schemas.microsoft.com/office/drawing/2014/main" id="{4AA1D523-BAAA-486F-9AB4-E4E1A26B828D}"/>
              </a:ext>
            </a:extLst>
          </p:cNvPr>
          <p:cNvSpPr/>
          <p:nvPr/>
        </p:nvSpPr>
        <p:spPr>
          <a:xfrm flipH="1">
            <a:off x="4227444" y="5326533"/>
            <a:ext cx="7964556" cy="1284099"/>
          </a:xfrm>
          <a:prstGeom prst="homePlate">
            <a:avLst>
              <a:gd name="adj" fmla="val 23168"/>
            </a:avLst>
          </a:prstGeom>
          <a:gradFill flip="none" rotWithShape="1">
            <a:gsLst>
              <a:gs pos="0">
                <a:schemeClr val="accent1">
                  <a:lumMod val="67000"/>
                  <a:alpha val="40000"/>
                </a:schemeClr>
              </a:gs>
              <a:gs pos="48000">
                <a:schemeClr val="accent1">
                  <a:lumMod val="97000"/>
                  <a:lumOff val="3000"/>
                </a:schemeClr>
              </a:gs>
              <a:gs pos="100000">
                <a:schemeClr val="accent1">
                  <a:lumMod val="60000"/>
                  <a:lumOff val="40000"/>
                </a:schemeClr>
              </a:gs>
            </a:gsLst>
            <a:lin ang="48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5" name="CuadroTexto 4">
            <a:extLst>
              <a:ext uri="{FF2B5EF4-FFF2-40B4-BE49-F238E27FC236}">
                <a16:creationId xmlns:a16="http://schemas.microsoft.com/office/drawing/2014/main" id="{FBFA374D-24CC-498D-BB2B-F32626B84AC9}"/>
              </a:ext>
            </a:extLst>
          </p:cNvPr>
          <p:cNvSpPr txBox="1"/>
          <p:nvPr/>
        </p:nvSpPr>
        <p:spPr>
          <a:xfrm>
            <a:off x="4806112" y="5473005"/>
            <a:ext cx="6708358" cy="923330"/>
          </a:xfrm>
          <a:prstGeom prst="rect">
            <a:avLst/>
          </a:prstGeom>
          <a:noFill/>
          <a:effectLst>
            <a:outerShdw blurRad="190500" dist="63500" dir="5400000" algn="ctr" rotWithShape="0">
              <a:srgbClr val="000000">
                <a:alpha val="75000"/>
              </a:srgbClr>
            </a:outerShdw>
          </a:effectLst>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400" b="1" dirty="0">
                <a:ln w="3175">
                  <a:solidFill>
                    <a:schemeClr val="tx1"/>
                  </a:solidFill>
                </a:ln>
                <a:solidFill>
                  <a:schemeClr val="bg1"/>
                </a:solidFill>
                <a:effectLst>
                  <a:outerShdw blurRad="38100" dist="38100" dir="2700000" algn="tl">
                    <a:srgbClr val="000000">
                      <a:alpha val="43137"/>
                    </a:srgbClr>
                  </a:outerShdw>
                </a:effectLst>
                <a:latin typeface="Verdana Pro Black"/>
                <a:ea typeface="Arial Black" charset="0"/>
                <a:cs typeface="Arial Black" panose="020B0604020202020204" pitchFamily="34" charset="0"/>
              </a:rPr>
              <a:t>3. BALONES</a:t>
            </a:r>
          </a:p>
        </p:txBody>
      </p:sp>
    </p:spTree>
    <p:extLst>
      <p:ext uri="{BB962C8B-B14F-4D97-AF65-F5344CB8AC3E}">
        <p14:creationId xmlns:p14="http://schemas.microsoft.com/office/powerpoint/2010/main" val="971826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fade">
                                      <p:cBhvr>
                                        <p:cTn id="18" dur="1000"/>
                                        <p:tgtEl>
                                          <p:spTgt spid="10">
                                            <p:txEl>
                                              <p:pRg st="0" end="0"/>
                                            </p:txEl>
                                          </p:spTgt>
                                        </p:tgtEl>
                                      </p:cBhvr>
                                    </p:animEffect>
                                    <p:anim calcmode="lin" valueType="num">
                                      <p:cBhvr>
                                        <p:cTn id="19"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10">
                                            <p:txEl>
                                              <p:pRg st="1" end="1"/>
                                            </p:txEl>
                                          </p:spTgt>
                                        </p:tgtEl>
                                        <p:attrNameLst>
                                          <p:attrName>style.visibility</p:attrName>
                                        </p:attrNameLst>
                                      </p:cBhvr>
                                      <p:to>
                                        <p:strVal val="visible"/>
                                      </p:to>
                                    </p:set>
                                    <p:animEffect transition="in" filter="fade">
                                      <p:cBhvr>
                                        <p:cTn id="24" dur="1000"/>
                                        <p:tgtEl>
                                          <p:spTgt spid="10">
                                            <p:txEl>
                                              <p:pRg st="1" end="1"/>
                                            </p:txEl>
                                          </p:spTgt>
                                        </p:tgtEl>
                                      </p:cBhvr>
                                    </p:animEffect>
                                    <p:anim calcmode="lin" valueType="num">
                                      <p:cBhvr>
                                        <p:cTn id="25"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42" presetClass="entr" presetSubtype="0" fill="hold" nodeType="afterEffect">
                                  <p:stCondLst>
                                    <p:cond delay="0"/>
                                  </p:stCondLst>
                                  <p:childTnLst>
                                    <p:set>
                                      <p:cBhvr>
                                        <p:cTn id="29" dur="1" fill="hold">
                                          <p:stCondLst>
                                            <p:cond delay="0"/>
                                          </p:stCondLst>
                                        </p:cTn>
                                        <p:tgtEl>
                                          <p:spTgt spid="10">
                                            <p:txEl>
                                              <p:pRg st="2" end="2"/>
                                            </p:txEl>
                                          </p:spTgt>
                                        </p:tgtEl>
                                        <p:attrNameLst>
                                          <p:attrName>style.visibility</p:attrName>
                                        </p:attrNameLst>
                                      </p:cBhvr>
                                      <p:to>
                                        <p:strVal val="visible"/>
                                      </p:to>
                                    </p:set>
                                    <p:animEffect transition="in" filter="fade">
                                      <p:cBhvr>
                                        <p:cTn id="30" dur="1000"/>
                                        <p:tgtEl>
                                          <p:spTgt spid="10">
                                            <p:txEl>
                                              <p:pRg st="2" end="2"/>
                                            </p:txEl>
                                          </p:spTgt>
                                        </p:tgtEl>
                                      </p:cBhvr>
                                    </p:animEffect>
                                    <p:anim calcmode="lin" valueType="num">
                                      <p:cBhvr>
                                        <p:cTn id="31"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id="{984708C4-6B5D-41EC-AD32-EDCF21BA60F7}"/>
              </a:ext>
            </a:extLst>
          </p:cNvPr>
          <p:cNvSpPr/>
          <p:nvPr/>
        </p:nvSpPr>
        <p:spPr>
          <a:xfrm>
            <a:off x="702322" y="1320226"/>
            <a:ext cx="6021085" cy="3416320"/>
          </a:xfrm>
          <a:prstGeom prst="rect">
            <a:avLst/>
          </a:prstGeom>
        </p:spPr>
        <p:txBody>
          <a:bodyPr wrap="square">
            <a:spAutoFit/>
          </a:bodyPr>
          <a:lstStyle/>
          <a:p>
            <a:pPr algn="just"/>
            <a:r>
              <a:rPr lang="es-CO" sz="2400" b="1" dirty="0">
                <a:solidFill>
                  <a:srgbClr val="002060"/>
                </a:solidFill>
              </a:rPr>
              <a:t>3.1 CARACTERÍSTICAS</a:t>
            </a:r>
          </a:p>
          <a:p>
            <a:pPr algn="just"/>
            <a:r>
              <a:rPr lang="es-CO" sz="2400" b="1" dirty="0"/>
              <a:t> </a:t>
            </a:r>
            <a:endParaRPr lang="es-CO" sz="2400" dirty="0"/>
          </a:p>
          <a:p>
            <a:pPr algn="just"/>
            <a:r>
              <a:rPr lang="es-CO" sz="2400" dirty="0"/>
              <a:t>El balón debe ser esférico, hecho con una cubierta de cuero flexible o cuero sintético, con una cámara de caucho o material similar en su interior .</a:t>
            </a:r>
          </a:p>
          <a:p>
            <a:pPr algn="just"/>
            <a:endParaRPr lang="es-CO" sz="2400" dirty="0"/>
          </a:p>
          <a:p>
            <a:pPr algn="just"/>
            <a:r>
              <a:rPr lang="es-CO" sz="2400" dirty="0"/>
              <a:t>Su color puede ser uniforme y claro o una combinación de colores. </a:t>
            </a:r>
          </a:p>
        </p:txBody>
      </p:sp>
      <p:pic>
        <p:nvPicPr>
          <p:cNvPr id="5" name="Imagen 4">
            <a:extLst>
              <a:ext uri="{FF2B5EF4-FFF2-40B4-BE49-F238E27FC236}">
                <a16:creationId xmlns:a16="http://schemas.microsoft.com/office/drawing/2014/main" id="{4A2E6A86-580B-4520-84EF-F0EF2D1C4B06}"/>
              </a:ext>
            </a:extLst>
          </p:cNvPr>
          <p:cNvPicPr>
            <a:picLocks noChangeAspect="1"/>
          </p:cNvPicPr>
          <p:nvPr/>
        </p:nvPicPr>
        <p:blipFill>
          <a:blip r:embed="rId2"/>
          <a:stretch>
            <a:fillRect/>
          </a:stretch>
        </p:blipFill>
        <p:spPr>
          <a:xfrm>
            <a:off x="7354002" y="1518314"/>
            <a:ext cx="2115495" cy="2402032"/>
          </a:xfrm>
          <a:prstGeom prst="rect">
            <a:avLst/>
          </a:prstGeom>
        </p:spPr>
      </p:pic>
      <p:pic>
        <p:nvPicPr>
          <p:cNvPr id="6" name="Imagen 5">
            <a:extLst>
              <a:ext uri="{FF2B5EF4-FFF2-40B4-BE49-F238E27FC236}">
                <a16:creationId xmlns:a16="http://schemas.microsoft.com/office/drawing/2014/main" id="{E778C610-3801-4AED-A800-C8E7CCF4B1A3}"/>
              </a:ext>
            </a:extLst>
          </p:cNvPr>
          <p:cNvPicPr>
            <a:picLocks noChangeAspect="1"/>
          </p:cNvPicPr>
          <p:nvPr/>
        </p:nvPicPr>
        <p:blipFill>
          <a:blip r:embed="rId3"/>
          <a:stretch>
            <a:fillRect/>
          </a:stretch>
        </p:blipFill>
        <p:spPr>
          <a:xfrm>
            <a:off x="9738000" y="3169692"/>
            <a:ext cx="1969179" cy="2170364"/>
          </a:xfrm>
          <a:prstGeom prst="rect">
            <a:avLst/>
          </a:prstGeom>
        </p:spPr>
      </p:pic>
      <p:pic>
        <p:nvPicPr>
          <p:cNvPr id="7" name="Imagen 6">
            <a:extLst>
              <a:ext uri="{FF2B5EF4-FFF2-40B4-BE49-F238E27FC236}">
                <a16:creationId xmlns:a16="http://schemas.microsoft.com/office/drawing/2014/main" id="{5FADC74B-1DD9-41C0-9718-F4983C88E696}"/>
              </a:ext>
            </a:extLst>
          </p:cNvPr>
          <p:cNvPicPr>
            <a:picLocks noChangeAspect="1"/>
          </p:cNvPicPr>
          <p:nvPr/>
        </p:nvPicPr>
        <p:blipFill>
          <a:blip r:embed="rId4"/>
          <a:stretch>
            <a:fillRect/>
          </a:stretch>
        </p:blipFill>
        <p:spPr>
          <a:xfrm>
            <a:off x="9584186" y="616028"/>
            <a:ext cx="1969179" cy="2103302"/>
          </a:xfrm>
          <a:prstGeom prst="rect">
            <a:avLst/>
          </a:prstGeom>
        </p:spPr>
      </p:pic>
    </p:spTree>
    <p:extLst>
      <p:ext uri="{BB962C8B-B14F-4D97-AF65-F5344CB8AC3E}">
        <p14:creationId xmlns:p14="http://schemas.microsoft.com/office/powerpoint/2010/main" val="40043468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64A8380D-281D-48C5-BF1F-D22EBD0A308C}"/>
              </a:ext>
            </a:extLst>
          </p:cNvPr>
          <p:cNvPicPr>
            <a:picLocks noChangeAspect="1"/>
          </p:cNvPicPr>
          <p:nvPr/>
        </p:nvPicPr>
        <p:blipFill>
          <a:blip r:embed="rId2"/>
          <a:stretch>
            <a:fillRect/>
          </a:stretch>
        </p:blipFill>
        <p:spPr>
          <a:xfrm>
            <a:off x="106010" y="-13487"/>
            <a:ext cx="12085989" cy="6695452"/>
          </a:xfrm>
          <a:prstGeom prst="rect">
            <a:avLst/>
          </a:prstGeom>
        </p:spPr>
      </p:pic>
      <p:sp>
        <p:nvSpPr>
          <p:cNvPr id="3" name="Rectángulo 2">
            <a:extLst>
              <a:ext uri="{FF2B5EF4-FFF2-40B4-BE49-F238E27FC236}">
                <a16:creationId xmlns:a16="http://schemas.microsoft.com/office/drawing/2014/main" id="{F3DD54CF-31CC-445C-BF1A-A15A521F6FF9}"/>
              </a:ext>
            </a:extLst>
          </p:cNvPr>
          <p:cNvSpPr/>
          <p:nvPr/>
        </p:nvSpPr>
        <p:spPr>
          <a:xfrm>
            <a:off x="0" y="1"/>
            <a:ext cx="4449145" cy="6857999"/>
          </a:xfrm>
          <a:prstGeom prst="rect">
            <a:avLst/>
          </a:prstGeom>
          <a:solidFill>
            <a:srgbClr val="00B050">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pic>
        <p:nvPicPr>
          <p:cNvPr id="4" name="Imagen 3">
            <a:extLst>
              <a:ext uri="{FF2B5EF4-FFF2-40B4-BE49-F238E27FC236}">
                <a16:creationId xmlns:a16="http://schemas.microsoft.com/office/drawing/2014/main" id="{AF451BFB-2A40-46A3-A307-9C4839E17A4E}"/>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88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386755" y="615985"/>
            <a:ext cx="1887657" cy="1528916"/>
          </a:xfrm>
          <a:prstGeom prst="rect">
            <a:avLst/>
          </a:prstGeom>
        </p:spPr>
      </p:pic>
      <p:sp>
        <p:nvSpPr>
          <p:cNvPr id="7" name="Flecha: pentágono 6">
            <a:extLst>
              <a:ext uri="{FF2B5EF4-FFF2-40B4-BE49-F238E27FC236}">
                <a16:creationId xmlns:a16="http://schemas.microsoft.com/office/drawing/2014/main" id="{5DDD8D0E-F06F-4858-99CA-4F6C57F2FBEB}"/>
              </a:ext>
            </a:extLst>
          </p:cNvPr>
          <p:cNvSpPr/>
          <p:nvPr/>
        </p:nvSpPr>
        <p:spPr>
          <a:xfrm flipH="1">
            <a:off x="4227443" y="5364216"/>
            <a:ext cx="7964556" cy="1284099"/>
          </a:xfrm>
          <a:prstGeom prst="homePlate">
            <a:avLst>
              <a:gd name="adj" fmla="val 23168"/>
            </a:avLst>
          </a:prstGeom>
          <a:gradFill flip="none" rotWithShape="1">
            <a:gsLst>
              <a:gs pos="0">
                <a:schemeClr val="accent1">
                  <a:lumMod val="67000"/>
                  <a:alpha val="40000"/>
                </a:schemeClr>
              </a:gs>
              <a:gs pos="48000">
                <a:schemeClr val="accent1">
                  <a:lumMod val="97000"/>
                  <a:lumOff val="3000"/>
                </a:schemeClr>
              </a:gs>
              <a:gs pos="100000">
                <a:schemeClr val="accent1">
                  <a:lumMod val="60000"/>
                  <a:lumOff val="40000"/>
                </a:schemeClr>
              </a:gs>
            </a:gsLst>
            <a:lin ang="48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5" name="CuadroTexto 4">
            <a:extLst>
              <a:ext uri="{FF2B5EF4-FFF2-40B4-BE49-F238E27FC236}">
                <a16:creationId xmlns:a16="http://schemas.microsoft.com/office/drawing/2014/main" id="{6257A745-4663-436D-9566-40C5B5962E3B}"/>
              </a:ext>
            </a:extLst>
          </p:cNvPr>
          <p:cNvSpPr txBox="1"/>
          <p:nvPr/>
        </p:nvSpPr>
        <p:spPr>
          <a:xfrm>
            <a:off x="4449142" y="5547321"/>
            <a:ext cx="7742857" cy="923330"/>
          </a:xfrm>
          <a:prstGeom prst="rect">
            <a:avLst/>
          </a:prstGeom>
          <a:noFill/>
          <a:effectLst>
            <a:outerShdw blurRad="190500" dist="63500" dir="5400000" algn="ctr" rotWithShape="0">
              <a:srgbClr val="000000">
                <a:alpha val="75000"/>
              </a:srgbClr>
            </a:outerShdw>
          </a:effectLst>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400" b="1" dirty="0">
                <a:ln w="3175">
                  <a:solidFill>
                    <a:schemeClr val="tx1"/>
                  </a:solidFill>
                </a:ln>
                <a:solidFill>
                  <a:schemeClr val="bg1"/>
                </a:solidFill>
                <a:effectLst>
                  <a:outerShdw blurRad="38100" dist="38100" dir="2700000" algn="tl">
                    <a:srgbClr val="000000">
                      <a:alpha val="43137"/>
                    </a:srgbClr>
                  </a:outerShdw>
                </a:effectLst>
                <a:latin typeface="Verdana Pro Black"/>
                <a:ea typeface="Arial Black" charset="0"/>
                <a:cs typeface="Arial Black" panose="020B0604020202020204" pitchFamily="34" charset="0"/>
              </a:rPr>
              <a:t>1. ÁREA DE JUEGO</a:t>
            </a:r>
          </a:p>
        </p:txBody>
      </p:sp>
      <p:sp>
        <p:nvSpPr>
          <p:cNvPr id="6" name="7 Rectángulo">
            <a:extLst>
              <a:ext uri="{FF2B5EF4-FFF2-40B4-BE49-F238E27FC236}">
                <a16:creationId xmlns:a16="http://schemas.microsoft.com/office/drawing/2014/main" id="{9FD58788-65F5-4B41-B23E-C959CFEB8233}"/>
              </a:ext>
            </a:extLst>
          </p:cNvPr>
          <p:cNvSpPr/>
          <p:nvPr/>
        </p:nvSpPr>
        <p:spPr>
          <a:xfrm>
            <a:off x="106010" y="1616796"/>
            <a:ext cx="4449145" cy="5065169"/>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s-ES"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nSpc>
                <a:spcPct val="150000"/>
              </a:lnSpc>
            </a:pPr>
            <a:r>
              <a:rPr lang="es-CO" sz="2400" dirty="0">
                <a:ln w="3175">
                  <a:solidFill>
                    <a:schemeClr val="bg1"/>
                  </a:solidFill>
                </a:ln>
                <a:latin typeface="Verdana Pro Black" panose="020B0A04030504040204" pitchFamily="34" charset="0"/>
              </a:rPr>
              <a:t>1.1 </a:t>
            </a:r>
            <a:r>
              <a:rPr lang="es-CO" sz="2400" dirty="0">
                <a:ln w="3175">
                  <a:solidFill>
                    <a:schemeClr val="bg1"/>
                  </a:solidFill>
                </a:ln>
                <a:latin typeface="Verdana Pro Black" panose="020B0A04030504040204" pitchFamily="34" charset="0"/>
                <a:hlinkClick r:id="rId5" action="ppaction://hlinksldjump">
                  <a:extLst>
                    <a:ext uri="{A12FA001-AC4F-418D-AE19-62706E023703}">
                      <ahyp:hlinkClr xmlns:ahyp="http://schemas.microsoft.com/office/drawing/2018/hyperlinkcolor" val="tx"/>
                    </a:ext>
                  </a:extLst>
                </a:hlinkClick>
              </a:rPr>
              <a:t>DIMENSIONES</a:t>
            </a:r>
            <a:endParaRPr lang="es-CO" sz="2400" dirty="0">
              <a:ln w="3175">
                <a:solidFill>
                  <a:schemeClr val="bg1"/>
                </a:solidFill>
              </a:ln>
              <a:latin typeface="Verdana Pro Black" panose="020B0A04030504040204" pitchFamily="34" charset="0"/>
            </a:endParaRPr>
          </a:p>
          <a:p>
            <a:pPr>
              <a:lnSpc>
                <a:spcPct val="150000"/>
              </a:lnSpc>
            </a:pPr>
            <a:r>
              <a:rPr lang="es-CO" sz="2400" dirty="0">
                <a:ln w="3175">
                  <a:solidFill>
                    <a:schemeClr val="bg1"/>
                  </a:solidFill>
                </a:ln>
                <a:latin typeface="Verdana Pro Black" panose="020B0A04030504040204" pitchFamily="34" charset="0"/>
              </a:rPr>
              <a:t>1.2 </a:t>
            </a:r>
            <a:r>
              <a:rPr lang="es-CO" sz="2400" dirty="0">
                <a:ln w="3175">
                  <a:solidFill>
                    <a:schemeClr val="bg1"/>
                  </a:solidFill>
                </a:ln>
                <a:latin typeface="Verdana Pro Black" panose="020B0A04030504040204" pitchFamily="34" charset="0"/>
                <a:hlinkClick r:id="rId6" action="ppaction://hlinksldjump">
                  <a:extLst>
                    <a:ext uri="{A12FA001-AC4F-418D-AE19-62706E023703}">
                      <ahyp:hlinkClr xmlns:ahyp="http://schemas.microsoft.com/office/drawing/2018/hyperlinkcolor" val="tx"/>
                    </a:ext>
                  </a:extLst>
                </a:hlinkClick>
              </a:rPr>
              <a:t>SUPERFICIE DE JUEGO</a:t>
            </a:r>
            <a:endParaRPr lang="es-CO" sz="2400" dirty="0">
              <a:ln w="3175">
                <a:solidFill>
                  <a:schemeClr val="bg1"/>
                </a:solidFill>
              </a:ln>
              <a:latin typeface="Verdana Pro Black" panose="020B0A04030504040204" pitchFamily="34" charset="0"/>
            </a:endParaRPr>
          </a:p>
          <a:p>
            <a:pPr>
              <a:lnSpc>
                <a:spcPct val="150000"/>
              </a:lnSpc>
            </a:pPr>
            <a:r>
              <a:rPr lang="es-CO" sz="2400" dirty="0">
                <a:ln w="3175">
                  <a:solidFill>
                    <a:schemeClr val="bg1"/>
                  </a:solidFill>
                </a:ln>
                <a:latin typeface="Verdana Pro Black" panose="020B0A04030504040204" pitchFamily="34" charset="0"/>
              </a:rPr>
              <a:t>1.3 </a:t>
            </a:r>
            <a:r>
              <a:rPr lang="es-CO" sz="2400" dirty="0">
                <a:ln w="3175">
                  <a:solidFill>
                    <a:schemeClr val="bg1"/>
                  </a:solidFill>
                </a:ln>
                <a:latin typeface="Verdana Pro Black" panose="020B0A04030504040204" pitchFamily="34" charset="0"/>
                <a:hlinkClick r:id="rId7" action="ppaction://hlinksldjump">
                  <a:extLst>
                    <a:ext uri="{A12FA001-AC4F-418D-AE19-62706E023703}">
                      <ahyp:hlinkClr xmlns:ahyp="http://schemas.microsoft.com/office/drawing/2018/hyperlinkcolor" val="tx"/>
                    </a:ext>
                  </a:extLst>
                </a:hlinkClick>
              </a:rPr>
              <a:t>LÍNEAS DE LA CANCHA </a:t>
            </a:r>
            <a:endParaRPr lang="es-CO" sz="2400" dirty="0">
              <a:ln w="3175">
                <a:solidFill>
                  <a:schemeClr val="bg1"/>
                </a:solidFill>
              </a:ln>
              <a:latin typeface="Verdana Pro Black" panose="020B0A04030504040204" pitchFamily="34" charset="0"/>
            </a:endParaRPr>
          </a:p>
          <a:p>
            <a:pPr>
              <a:lnSpc>
                <a:spcPct val="150000"/>
              </a:lnSpc>
            </a:pPr>
            <a:r>
              <a:rPr lang="es-CO" sz="2400" dirty="0">
                <a:ln w="3175">
                  <a:solidFill>
                    <a:schemeClr val="bg1"/>
                  </a:solidFill>
                </a:ln>
                <a:latin typeface="Verdana Pro Black" panose="020B0A04030504040204" pitchFamily="34" charset="0"/>
              </a:rPr>
              <a:t>1.4 </a:t>
            </a:r>
            <a:r>
              <a:rPr lang="es-CO" sz="2400" dirty="0">
                <a:ln w="3175">
                  <a:solidFill>
                    <a:schemeClr val="bg1"/>
                  </a:solidFill>
                </a:ln>
                <a:latin typeface="Verdana Pro Black" panose="020B0A04030504040204" pitchFamily="34" charset="0"/>
                <a:hlinkClick r:id="rId8" action="ppaction://hlinksldjump">
                  <a:extLst>
                    <a:ext uri="{A12FA001-AC4F-418D-AE19-62706E023703}">
                      <ahyp:hlinkClr xmlns:ahyp="http://schemas.microsoft.com/office/drawing/2018/hyperlinkcolor" val="tx"/>
                    </a:ext>
                  </a:extLst>
                </a:hlinkClick>
              </a:rPr>
              <a:t>ZONAS Y ÁREAS </a:t>
            </a:r>
            <a:endParaRPr lang="es-CO" sz="2400" dirty="0">
              <a:ln w="3175">
                <a:solidFill>
                  <a:schemeClr val="bg1"/>
                </a:solidFill>
              </a:ln>
              <a:latin typeface="Verdana Pro Black" panose="020B0A04030504040204" pitchFamily="34" charset="0"/>
            </a:endParaRPr>
          </a:p>
          <a:p>
            <a:pPr>
              <a:lnSpc>
                <a:spcPct val="150000"/>
              </a:lnSpc>
            </a:pPr>
            <a:r>
              <a:rPr lang="es-CO" sz="2400" dirty="0">
                <a:ln w="3175">
                  <a:solidFill>
                    <a:schemeClr val="bg1"/>
                  </a:solidFill>
                </a:ln>
                <a:latin typeface="Verdana Pro Black" panose="020B0A04030504040204" pitchFamily="34" charset="0"/>
              </a:rPr>
              <a:t>1.5 </a:t>
            </a:r>
            <a:r>
              <a:rPr lang="es-CO" sz="2400" dirty="0">
                <a:ln w="3175">
                  <a:solidFill>
                    <a:schemeClr val="bg1"/>
                  </a:solidFill>
                </a:ln>
                <a:latin typeface="Verdana Pro Black" panose="020B0A04030504040204" pitchFamily="34" charset="0"/>
                <a:hlinkClick r:id="rId9" action="ppaction://hlinksldjump">
                  <a:extLst>
                    <a:ext uri="{A12FA001-AC4F-418D-AE19-62706E023703}">
                      <ahyp:hlinkClr xmlns:ahyp="http://schemas.microsoft.com/office/drawing/2018/hyperlinkcolor" val="tx"/>
                    </a:ext>
                  </a:extLst>
                </a:hlinkClick>
              </a:rPr>
              <a:t>TEMPERATURA</a:t>
            </a:r>
            <a:r>
              <a:rPr lang="es-CO" sz="2400" dirty="0">
                <a:ln w="3175">
                  <a:solidFill>
                    <a:schemeClr val="bg1"/>
                  </a:solidFill>
                </a:ln>
                <a:latin typeface="Verdana Pro Black" panose="020B0A04030504040204" pitchFamily="34" charset="0"/>
              </a:rPr>
              <a:t> </a:t>
            </a:r>
          </a:p>
          <a:p>
            <a:pPr>
              <a:lnSpc>
                <a:spcPct val="150000"/>
              </a:lnSpc>
            </a:pPr>
            <a:r>
              <a:rPr lang="es-CO" sz="2400" dirty="0">
                <a:ln w="3175">
                  <a:solidFill>
                    <a:schemeClr val="bg1"/>
                  </a:solidFill>
                </a:ln>
                <a:latin typeface="Verdana Pro Black" panose="020B0A04030504040204" pitchFamily="34" charset="0"/>
              </a:rPr>
              <a:t>1.6 </a:t>
            </a:r>
            <a:r>
              <a:rPr lang="es-CO" sz="2400" dirty="0">
                <a:ln w="3175">
                  <a:solidFill>
                    <a:schemeClr val="bg1"/>
                  </a:solidFill>
                </a:ln>
                <a:latin typeface="Verdana Pro Black" panose="020B0A04030504040204" pitchFamily="34" charset="0"/>
                <a:hlinkClick r:id="rId9" action="ppaction://hlinksldjump">
                  <a:extLst>
                    <a:ext uri="{A12FA001-AC4F-418D-AE19-62706E023703}">
                      <ahyp:hlinkClr xmlns:ahyp="http://schemas.microsoft.com/office/drawing/2018/hyperlinkcolor" val="tx"/>
                    </a:ext>
                  </a:extLst>
                </a:hlinkClick>
              </a:rPr>
              <a:t>ILUMINACIÓN </a:t>
            </a:r>
            <a:endParaRPr lang="es-ES" sz="2400" cap="none" spc="50" dirty="0">
              <a:ln w="3175">
                <a:solidFill>
                  <a:schemeClr val="bg1"/>
                </a:solidFill>
              </a:ln>
              <a:latin typeface="Verdana Pro Black" panose="020B0A04030504040204" pitchFamily="34" charset="0"/>
            </a:endParaRPr>
          </a:p>
        </p:txBody>
      </p:sp>
    </p:spTree>
    <p:extLst>
      <p:ext uri="{BB962C8B-B14F-4D97-AF65-F5344CB8AC3E}">
        <p14:creationId xmlns:p14="http://schemas.microsoft.com/office/powerpoint/2010/main" val="14820476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additive="base">
                                        <p:cTn id="1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42" presetClass="entr" presetSubtype="0" fill="hold" nodeType="after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fade">
                                      <p:cBhvr>
                                        <p:cTn id="24" dur="1000"/>
                                        <p:tgtEl>
                                          <p:spTgt spid="6">
                                            <p:txEl>
                                              <p:pRg st="2" end="2"/>
                                            </p:txEl>
                                          </p:spTgt>
                                        </p:tgtEl>
                                      </p:cBhvr>
                                    </p:animEffect>
                                    <p:anim calcmode="lin" valueType="num">
                                      <p:cBhvr>
                                        <p:cTn id="2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2" presetClass="entr" presetSubtype="4" fill="hold" nodeType="afterEffect">
                                  <p:stCondLst>
                                    <p:cond delay="0"/>
                                  </p:stCondLst>
                                  <p:childTnLst>
                                    <p:set>
                                      <p:cBhvr>
                                        <p:cTn id="29" dur="1" fill="hold">
                                          <p:stCondLst>
                                            <p:cond delay="0"/>
                                          </p:stCondLst>
                                        </p:cTn>
                                        <p:tgtEl>
                                          <p:spTgt spid="6">
                                            <p:txEl>
                                              <p:pRg st="3" end="3"/>
                                            </p:txEl>
                                          </p:spTgt>
                                        </p:tgtEl>
                                        <p:attrNameLst>
                                          <p:attrName>style.visibility</p:attrName>
                                        </p:attrNameLst>
                                      </p:cBhvr>
                                      <p:to>
                                        <p:strVal val="visible"/>
                                      </p:to>
                                    </p:set>
                                    <p:anim calcmode="lin" valueType="num">
                                      <p:cBhvr additive="base">
                                        <p:cTn id="30"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par>
                          <p:cTn id="32" fill="hold">
                            <p:stCondLst>
                              <p:cond delay="2000"/>
                            </p:stCondLst>
                            <p:childTnLst>
                              <p:par>
                                <p:cTn id="33" presetID="42" presetClass="entr" presetSubtype="0" fill="hold" nodeType="after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1000"/>
                                        <p:tgtEl>
                                          <p:spTgt spid="6">
                                            <p:txEl>
                                              <p:pRg st="4" end="4"/>
                                            </p:txEl>
                                          </p:spTgt>
                                        </p:tgtEl>
                                      </p:cBhvr>
                                    </p:animEffect>
                                    <p:anim calcmode="lin" valueType="num">
                                      <p:cBhvr>
                                        <p:cTn id="3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par>
                          <p:cTn id="38" fill="hold">
                            <p:stCondLst>
                              <p:cond delay="3000"/>
                            </p:stCondLst>
                            <p:childTnLst>
                              <p:par>
                                <p:cTn id="39" presetID="42" presetClass="entr" presetSubtype="0" fill="hold" nodeType="afterEffect">
                                  <p:stCondLst>
                                    <p:cond delay="0"/>
                                  </p:stCondLst>
                                  <p:childTnLst>
                                    <p:set>
                                      <p:cBhvr>
                                        <p:cTn id="40" dur="1" fill="hold">
                                          <p:stCondLst>
                                            <p:cond delay="0"/>
                                          </p:stCondLst>
                                        </p:cTn>
                                        <p:tgtEl>
                                          <p:spTgt spid="6">
                                            <p:txEl>
                                              <p:pRg st="5" end="5"/>
                                            </p:txEl>
                                          </p:spTgt>
                                        </p:tgtEl>
                                        <p:attrNameLst>
                                          <p:attrName>style.visibility</p:attrName>
                                        </p:attrNameLst>
                                      </p:cBhvr>
                                      <p:to>
                                        <p:strVal val="visible"/>
                                      </p:to>
                                    </p:set>
                                    <p:animEffect transition="in" filter="fade">
                                      <p:cBhvr>
                                        <p:cTn id="41" dur="1000"/>
                                        <p:tgtEl>
                                          <p:spTgt spid="6">
                                            <p:txEl>
                                              <p:pRg st="5" end="5"/>
                                            </p:txEl>
                                          </p:spTgt>
                                        </p:tgtEl>
                                      </p:cBhvr>
                                    </p:animEffect>
                                    <p:anim calcmode="lin" valueType="num">
                                      <p:cBhvr>
                                        <p:cTn id="42"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3"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par>
                          <p:cTn id="44" fill="hold">
                            <p:stCondLst>
                              <p:cond delay="4000"/>
                            </p:stCondLst>
                            <p:childTnLst>
                              <p:par>
                                <p:cTn id="45" presetID="2" presetClass="entr" presetSubtype="4" fill="hold" nodeType="afterEffect">
                                  <p:stCondLst>
                                    <p:cond delay="0"/>
                                  </p:stCondLst>
                                  <p:childTnLst>
                                    <p:set>
                                      <p:cBhvr>
                                        <p:cTn id="46" dur="1" fill="hold">
                                          <p:stCondLst>
                                            <p:cond delay="0"/>
                                          </p:stCondLst>
                                        </p:cTn>
                                        <p:tgtEl>
                                          <p:spTgt spid="6">
                                            <p:txEl>
                                              <p:pRg st="6" end="6"/>
                                            </p:txEl>
                                          </p:spTgt>
                                        </p:tgtEl>
                                        <p:attrNameLst>
                                          <p:attrName>style.visibility</p:attrName>
                                        </p:attrNameLst>
                                      </p:cBhvr>
                                      <p:to>
                                        <p:strVal val="visible"/>
                                      </p:to>
                                    </p:set>
                                    <p:anim calcmode="lin" valueType="num">
                                      <p:cBhvr additive="base">
                                        <p:cTn id="47"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4 Rectángulo">
            <a:extLst>
              <a:ext uri="{FF2B5EF4-FFF2-40B4-BE49-F238E27FC236}">
                <a16:creationId xmlns:a16="http://schemas.microsoft.com/office/drawing/2014/main" id="{DD142709-6F94-45A9-9F89-793D14AF0518}"/>
              </a:ext>
            </a:extLst>
          </p:cNvPr>
          <p:cNvSpPr/>
          <p:nvPr/>
        </p:nvSpPr>
        <p:spPr>
          <a:xfrm>
            <a:off x="559024" y="1029531"/>
            <a:ext cx="6730212" cy="4154984"/>
          </a:xfrm>
          <a:prstGeom prst="rect">
            <a:avLst/>
          </a:prstGeom>
        </p:spPr>
        <p:txBody>
          <a:bodyPr wrap="square">
            <a:spAutoFit/>
          </a:bodyPr>
          <a:lstStyle/>
          <a:p>
            <a:pPr algn="just"/>
            <a:r>
              <a:rPr lang="es-CO" sz="2400" dirty="0"/>
              <a:t>El material de cuero sintético y la combinación de colores de los balones usados en Competencias Oficiales Internacionales, deben cumplir con los requisitos  de la FIVB. </a:t>
            </a:r>
          </a:p>
          <a:p>
            <a:pPr algn="just"/>
            <a:endParaRPr lang="es-CO" sz="2400" dirty="0"/>
          </a:p>
          <a:p>
            <a:pPr algn="just"/>
            <a:r>
              <a:rPr lang="es-CO" sz="2400" dirty="0"/>
              <a:t>Su circunferencia es de 65 – 67 cm. </a:t>
            </a:r>
          </a:p>
          <a:p>
            <a:pPr algn="just"/>
            <a:endParaRPr lang="es-CO" sz="2400" dirty="0"/>
          </a:p>
          <a:p>
            <a:pPr algn="just"/>
            <a:r>
              <a:rPr lang="es-CO" sz="2400" dirty="0"/>
              <a:t>Su peso es de 260 – 280 g. </a:t>
            </a:r>
          </a:p>
          <a:p>
            <a:pPr algn="just"/>
            <a:endParaRPr lang="es-CO" sz="2400" dirty="0"/>
          </a:p>
          <a:p>
            <a:pPr algn="just"/>
            <a:r>
              <a:rPr lang="es-CO" sz="2400" dirty="0"/>
              <a:t>Su presión interior debe ser de 0.30 – 0.325 Kg. /cm2 (4.26 a 4.61 psi) (294.3 a 318.82 mbar o hPa). </a:t>
            </a:r>
          </a:p>
        </p:txBody>
      </p:sp>
      <p:pic>
        <p:nvPicPr>
          <p:cNvPr id="7" name="Imagen 6">
            <a:extLst>
              <a:ext uri="{FF2B5EF4-FFF2-40B4-BE49-F238E27FC236}">
                <a16:creationId xmlns:a16="http://schemas.microsoft.com/office/drawing/2014/main" id="{D497E43B-8B39-402F-BCDD-6BB3220C665D}"/>
              </a:ext>
            </a:extLst>
          </p:cNvPr>
          <p:cNvPicPr>
            <a:picLocks noChangeAspect="1"/>
          </p:cNvPicPr>
          <p:nvPr/>
        </p:nvPicPr>
        <p:blipFill>
          <a:blip r:embed="rId2"/>
          <a:stretch>
            <a:fillRect/>
          </a:stretch>
        </p:blipFill>
        <p:spPr>
          <a:xfrm>
            <a:off x="8030927" y="1456070"/>
            <a:ext cx="3351070" cy="3573130"/>
          </a:xfrm>
          <a:prstGeom prst="rect">
            <a:avLst/>
          </a:prstGeom>
        </p:spPr>
      </p:pic>
    </p:spTree>
    <p:extLst>
      <p:ext uri="{BB962C8B-B14F-4D97-AF65-F5344CB8AC3E}">
        <p14:creationId xmlns:p14="http://schemas.microsoft.com/office/powerpoint/2010/main" val="36029911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id="{597DB792-2B26-4C4A-9C01-E2EB753E673F}"/>
              </a:ext>
            </a:extLst>
          </p:cNvPr>
          <p:cNvSpPr/>
          <p:nvPr/>
        </p:nvSpPr>
        <p:spPr>
          <a:xfrm>
            <a:off x="971600" y="620688"/>
            <a:ext cx="6455567" cy="1938992"/>
          </a:xfrm>
          <a:prstGeom prst="rect">
            <a:avLst/>
          </a:prstGeom>
        </p:spPr>
        <p:txBody>
          <a:bodyPr wrap="square">
            <a:spAutoFit/>
          </a:bodyPr>
          <a:lstStyle/>
          <a:p>
            <a:pPr algn="just"/>
            <a:r>
              <a:rPr lang="es-CO" sz="2400" b="1" dirty="0">
                <a:solidFill>
                  <a:srgbClr val="002060"/>
                </a:solidFill>
              </a:rPr>
              <a:t>3.2 UNIFORMIDAD DE LOS BALONES </a:t>
            </a:r>
          </a:p>
          <a:p>
            <a:pPr algn="just"/>
            <a:endParaRPr lang="es-CO" sz="2400" dirty="0">
              <a:solidFill>
                <a:srgbClr val="002060"/>
              </a:solidFill>
            </a:endParaRPr>
          </a:p>
          <a:p>
            <a:pPr algn="just"/>
            <a:r>
              <a:rPr lang="es-CO" sz="2400" dirty="0"/>
              <a:t>Todos los balones a utilizarse en un partido deben tener las mismas  características de circunferencia, peso, presión, tipo, color, etc. </a:t>
            </a:r>
          </a:p>
        </p:txBody>
      </p:sp>
      <p:sp>
        <p:nvSpPr>
          <p:cNvPr id="3" name="4 Rectángulo">
            <a:extLst>
              <a:ext uri="{FF2B5EF4-FFF2-40B4-BE49-F238E27FC236}">
                <a16:creationId xmlns:a16="http://schemas.microsoft.com/office/drawing/2014/main" id="{24BB57A0-8252-4C60-BB10-0787119874FF}"/>
              </a:ext>
            </a:extLst>
          </p:cNvPr>
          <p:cNvSpPr/>
          <p:nvPr/>
        </p:nvSpPr>
        <p:spPr>
          <a:xfrm>
            <a:off x="745028" y="3513491"/>
            <a:ext cx="7056784" cy="1569660"/>
          </a:xfrm>
          <a:prstGeom prst="rect">
            <a:avLst/>
          </a:prstGeom>
        </p:spPr>
        <p:txBody>
          <a:bodyPr wrap="square">
            <a:spAutoFit/>
          </a:bodyPr>
          <a:lstStyle/>
          <a:p>
            <a:pPr algn="just"/>
            <a:r>
              <a:rPr lang="es-CO" sz="2400" b="1" dirty="0"/>
              <a:t>Las Competiciones Mundiales y Oficiales de la FIVB, tanto como Campeonatos o Ligas Nacionales, deben ser jugados con balones aprobados por la FIVB,  excepto que la FIVB determine lo contrario. </a:t>
            </a:r>
          </a:p>
        </p:txBody>
      </p:sp>
      <p:pic>
        <p:nvPicPr>
          <p:cNvPr id="5" name="Imagen 4">
            <a:extLst>
              <a:ext uri="{FF2B5EF4-FFF2-40B4-BE49-F238E27FC236}">
                <a16:creationId xmlns:a16="http://schemas.microsoft.com/office/drawing/2014/main" id="{DC6ACD0F-4874-4325-907A-6483E46F28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138189" y="868341"/>
            <a:ext cx="5308980" cy="3981735"/>
          </a:xfrm>
          <a:prstGeom prst="rect">
            <a:avLst/>
          </a:prstGeom>
        </p:spPr>
      </p:pic>
    </p:spTree>
    <p:extLst>
      <p:ext uri="{BB962C8B-B14F-4D97-AF65-F5344CB8AC3E}">
        <p14:creationId xmlns:p14="http://schemas.microsoft.com/office/powerpoint/2010/main" val="8285169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Rectángulo">
            <a:extLst>
              <a:ext uri="{FF2B5EF4-FFF2-40B4-BE49-F238E27FC236}">
                <a16:creationId xmlns:a16="http://schemas.microsoft.com/office/drawing/2014/main" id="{39A67FBD-ACD7-4594-893A-F4CBEF0DB3FF}"/>
              </a:ext>
            </a:extLst>
          </p:cNvPr>
          <p:cNvSpPr/>
          <p:nvPr/>
        </p:nvSpPr>
        <p:spPr>
          <a:xfrm>
            <a:off x="598375" y="548679"/>
            <a:ext cx="3096547" cy="5262979"/>
          </a:xfrm>
          <a:prstGeom prst="rect">
            <a:avLst/>
          </a:prstGeom>
        </p:spPr>
        <p:txBody>
          <a:bodyPr wrap="square">
            <a:spAutoFit/>
          </a:bodyPr>
          <a:lstStyle/>
          <a:p>
            <a:pPr algn="just"/>
            <a:r>
              <a:rPr lang="es-CO" sz="2400" b="1" dirty="0">
                <a:solidFill>
                  <a:srgbClr val="002060"/>
                </a:solidFill>
              </a:rPr>
              <a:t>3.3 </a:t>
            </a:r>
            <a:r>
              <a:rPr lang="es-MX" sz="2400" b="1" dirty="0">
                <a:solidFill>
                  <a:srgbClr val="002060"/>
                </a:solidFill>
              </a:rPr>
              <a:t>SISTEMA DE RECUPERACION DE BALONES</a:t>
            </a:r>
            <a:endParaRPr lang="es-CO" sz="2400" b="1" dirty="0">
              <a:solidFill>
                <a:srgbClr val="002060"/>
              </a:solidFill>
            </a:endParaRPr>
          </a:p>
          <a:p>
            <a:pPr algn="just"/>
            <a:endParaRPr lang="es-CO" sz="2400" dirty="0"/>
          </a:p>
          <a:p>
            <a:pPr algn="just"/>
            <a:r>
              <a:rPr lang="es-CO" sz="2400" b="1" dirty="0"/>
              <a:t>Para Competiciones Mundiales y Oficiales de la FIVB, deben ser usados cinco balones. En este caso, deben ubicarse seis recoge balones, uno en cada esquina de la zona libre y uno detrás de cada árbitro.</a:t>
            </a:r>
            <a:r>
              <a:rPr lang="es-CO" sz="2400" dirty="0"/>
              <a:t> </a:t>
            </a:r>
          </a:p>
        </p:txBody>
      </p:sp>
      <p:pic>
        <p:nvPicPr>
          <p:cNvPr id="4" name="Imagen 3">
            <a:extLst>
              <a:ext uri="{FF2B5EF4-FFF2-40B4-BE49-F238E27FC236}">
                <a16:creationId xmlns:a16="http://schemas.microsoft.com/office/drawing/2014/main" id="{7EA21E66-78E9-4C51-B48D-D7E8E1AA7D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7414" y="409024"/>
            <a:ext cx="7913214" cy="5033302"/>
          </a:xfrm>
          <a:prstGeom prst="rect">
            <a:avLst/>
          </a:prstGeom>
        </p:spPr>
      </p:pic>
    </p:spTree>
    <p:extLst>
      <p:ext uri="{BB962C8B-B14F-4D97-AF65-F5344CB8AC3E}">
        <p14:creationId xmlns:p14="http://schemas.microsoft.com/office/powerpoint/2010/main" val="19861185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A6E6847-66C6-4411-A1A4-9BF03C0FC6C7}"/>
              </a:ext>
            </a:extLst>
          </p:cNvPr>
          <p:cNvPicPr>
            <a:picLocks noChangeAspect="1"/>
          </p:cNvPicPr>
          <p:nvPr/>
        </p:nvPicPr>
        <p:blipFill>
          <a:blip r:embed="rId2"/>
          <a:stretch>
            <a:fillRect/>
          </a:stretch>
        </p:blipFill>
        <p:spPr>
          <a:xfrm>
            <a:off x="3087757" y="336176"/>
            <a:ext cx="8987702" cy="5540189"/>
          </a:xfrm>
          <a:prstGeom prst="rect">
            <a:avLst/>
          </a:prstGeom>
        </p:spPr>
      </p:pic>
      <p:sp>
        <p:nvSpPr>
          <p:cNvPr id="2" name="1 Rectángulo">
            <a:extLst>
              <a:ext uri="{FF2B5EF4-FFF2-40B4-BE49-F238E27FC236}">
                <a16:creationId xmlns:a16="http://schemas.microsoft.com/office/drawing/2014/main" id="{79FE097C-9369-4182-B695-3B7A7F684658}"/>
              </a:ext>
            </a:extLst>
          </p:cNvPr>
          <p:cNvSpPr/>
          <p:nvPr/>
        </p:nvSpPr>
        <p:spPr>
          <a:xfrm>
            <a:off x="435765" y="1689293"/>
            <a:ext cx="2651992" cy="3046988"/>
          </a:xfrm>
          <a:prstGeom prst="rect">
            <a:avLst/>
          </a:prstGeom>
        </p:spPr>
        <p:txBody>
          <a:bodyPr wrap="square">
            <a:spAutoFit/>
          </a:bodyPr>
          <a:lstStyle/>
          <a:p>
            <a:pPr marL="457200" indent="-457200">
              <a:buAutoNum type="arabicPeriod"/>
            </a:pPr>
            <a:r>
              <a:rPr lang="es-CO" sz="2400" b="1" dirty="0">
                <a:solidFill>
                  <a:srgbClr val="FF0000"/>
                </a:solidFill>
              </a:rPr>
              <a:t>ÁREA DE JUEGO</a:t>
            </a:r>
          </a:p>
          <a:p>
            <a:r>
              <a:rPr lang="es-CO" sz="2400" b="1" dirty="0">
                <a:solidFill>
                  <a:srgbClr val="FF0000"/>
                </a:solidFill>
              </a:rPr>
              <a:t> </a:t>
            </a:r>
          </a:p>
          <a:p>
            <a:pPr algn="just"/>
            <a:r>
              <a:rPr lang="es-CO" sz="2400" dirty="0"/>
              <a:t>El área de juego incluye el campo de juego y la zona libre. Debe ser rectangular y simétrica. </a:t>
            </a:r>
          </a:p>
        </p:txBody>
      </p:sp>
    </p:spTree>
    <p:extLst>
      <p:ext uri="{BB962C8B-B14F-4D97-AF65-F5344CB8AC3E}">
        <p14:creationId xmlns:p14="http://schemas.microsoft.com/office/powerpoint/2010/main" val="38342327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4 Rectángulo">
            <a:extLst>
              <a:ext uri="{FF2B5EF4-FFF2-40B4-BE49-F238E27FC236}">
                <a16:creationId xmlns:a16="http://schemas.microsoft.com/office/drawing/2014/main" id="{AFE4111E-8D76-4939-BFE7-2354D6BD6DFB}"/>
              </a:ext>
            </a:extLst>
          </p:cNvPr>
          <p:cNvSpPr/>
          <p:nvPr/>
        </p:nvSpPr>
        <p:spPr>
          <a:xfrm>
            <a:off x="369504" y="297459"/>
            <a:ext cx="3473626" cy="4154984"/>
          </a:xfrm>
          <a:prstGeom prst="rect">
            <a:avLst/>
          </a:prstGeom>
        </p:spPr>
        <p:txBody>
          <a:bodyPr wrap="square">
            <a:spAutoFit/>
          </a:bodyPr>
          <a:lstStyle/>
          <a:p>
            <a:pPr algn="just"/>
            <a:r>
              <a:rPr lang="es-CO" sz="2400" b="1" dirty="0">
                <a:solidFill>
                  <a:srgbClr val="002060"/>
                </a:solidFill>
              </a:rPr>
              <a:t>1.1 DIMENSIONES</a:t>
            </a:r>
          </a:p>
          <a:p>
            <a:pPr algn="just"/>
            <a:endParaRPr lang="es-CO" sz="2400" b="1" dirty="0">
              <a:solidFill>
                <a:srgbClr val="002060"/>
              </a:solidFill>
            </a:endParaRPr>
          </a:p>
          <a:p>
            <a:pPr algn="just"/>
            <a:r>
              <a:rPr lang="es-CO" sz="2400" dirty="0"/>
              <a:t>El campo de juego es un rectángulo de 18 x 9 m, rodeado por una zona libre de un mínimo de 3 m de ancho en todos sus lados. El espacio de juego libre es el espacio sobre el área de juego, libre de todo obstáculo. </a:t>
            </a:r>
          </a:p>
        </p:txBody>
      </p:sp>
      <p:pic>
        <p:nvPicPr>
          <p:cNvPr id="4" name="Imagen 3">
            <a:extLst>
              <a:ext uri="{FF2B5EF4-FFF2-40B4-BE49-F238E27FC236}">
                <a16:creationId xmlns:a16="http://schemas.microsoft.com/office/drawing/2014/main" id="{8C56052F-39FB-4455-832B-AA810E4637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4791" y="572152"/>
            <a:ext cx="7817705" cy="5082924"/>
          </a:xfrm>
          <a:prstGeom prst="rect">
            <a:avLst/>
          </a:prstGeom>
        </p:spPr>
      </p:pic>
    </p:spTree>
    <p:extLst>
      <p:ext uri="{BB962C8B-B14F-4D97-AF65-F5344CB8AC3E}">
        <p14:creationId xmlns:p14="http://schemas.microsoft.com/office/powerpoint/2010/main" val="36148010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4 CuadroTexto">
            <a:extLst>
              <a:ext uri="{FF2B5EF4-FFF2-40B4-BE49-F238E27FC236}">
                <a16:creationId xmlns:a16="http://schemas.microsoft.com/office/drawing/2014/main" id="{4F222AC5-9546-4AA6-9337-315B733DA546}"/>
              </a:ext>
            </a:extLst>
          </p:cNvPr>
          <p:cNvSpPr txBox="1"/>
          <p:nvPr/>
        </p:nvSpPr>
        <p:spPr>
          <a:xfrm>
            <a:off x="367364" y="1245746"/>
            <a:ext cx="4366001" cy="3724096"/>
          </a:xfrm>
          <a:prstGeom prst="rect">
            <a:avLst/>
          </a:prstGeom>
          <a:noFill/>
        </p:spPr>
        <p:txBody>
          <a:bodyPr wrap="square" rtlCol="0">
            <a:spAutoFit/>
          </a:bodyPr>
          <a:lstStyle/>
          <a:p>
            <a:pPr algn="just"/>
            <a:r>
              <a:rPr lang="es-MX" sz="2400" dirty="0"/>
              <a:t>El espacio de juego libre debe medir un mínimo de 7m de altura a partir de la superficie de juego. </a:t>
            </a:r>
          </a:p>
          <a:p>
            <a:pPr algn="just"/>
            <a:endParaRPr lang="es-MX" sz="2400" dirty="0"/>
          </a:p>
          <a:p>
            <a:pPr algn="just"/>
            <a:r>
              <a:rPr lang="es-CO" sz="2000" b="1" dirty="0"/>
              <a:t>Para competencias mundiales y oficiales de la FIVB, las zona libre debe medir 5 m. desde las líneas laterales y 6.5 m. desde las líneas de fondo. El espacio de juego libre debe medir un mínimo de 12.5 m. de altura a partir de la superficie de juego.</a:t>
            </a:r>
          </a:p>
        </p:txBody>
      </p:sp>
      <p:pic>
        <p:nvPicPr>
          <p:cNvPr id="6" name="Imagen 5">
            <a:extLst>
              <a:ext uri="{FF2B5EF4-FFF2-40B4-BE49-F238E27FC236}">
                <a16:creationId xmlns:a16="http://schemas.microsoft.com/office/drawing/2014/main" id="{2C73E930-B126-44F8-B1BB-37E002FF91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5152" y="336176"/>
            <a:ext cx="6509484" cy="5531927"/>
          </a:xfrm>
          <a:prstGeom prst="rect">
            <a:avLst/>
          </a:prstGeom>
        </p:spPr>
      </p:pic>
    </p:spTree>
    <p:extLst>
      <p:ext uri="{BB962C8B-B14F-4D97-AF65-F5344CB8AC3E}">
        <p14:creationId xmlns:p14="http://schemas.microsoft.com/office/powerpoint/2010/main" val="38124163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Rectángulo">
            <a:extLst>
              <a:ext uri="{FF2B5EF4-FFF2-40B4-BE49-F238E27FC236}">
                <a16:creationId xmlns:a16="http://schemas.microsoft.com/office/drawing/2014/main" id="{90FA2ABD-DCFB-4DF1-B5E2-0760F0099E23}"/>
              </a:ext>
            </a:extLst>
          </p:cNvPr>
          <p:cNvSpPr/>
          <p:nvPr/>
        </p:nvSpPr>
        <p:spPr>
          <a:xfrm>
            <a:off x="823730" y="339242"/>
            <a:ext cx="10773816" cy="1938992"/>
          </a:xfrm>
          <a:prstGeom prst="rect">
            <a:avLst/>
          </a:prstGeom>
        </p:spPr>
        <p:txBody>
          <a:bodyPr wrap="square">
            <a:spAutoFit/>
          </a:bodyPr>
          <a:lstStyle/>
          <a:p>
            <a:pPr algn="just"/>
            <a:r>
              <a:rPr lang="es-CO" sz="2400" b="1" dirty="0">
                <a:solidFill>
                  <a:srgbClr val="002060"/>
                </a:solidFill>
              </a:rPr>
              <a:t>1.2 SUPERFICIE DE JUEGO </a:t>
            </a:r>
          </a:p>
          <a:p>
            <a:pPr algn="just"/>
            <a:endParaRPr lang="es-CO" sz="2400" dirty="0">
              <a:solidFill>
                <a:srgbClr val="002060"/>
              </a:solidFill>
            </a:endParaRPr>
          </a:p>
          <a:p>
            <a:pPr algn="just"/>
            <a:r>
              <a:rPr lang="es-CO" sz="2400" dirty="0"/>
              <a:t>1.2.1 La superficie debe ser plana, horizontal y uniforme, y no debe presentar ningún peligro de lesión para los jugadores. Se prohíbe jugar en superficies rugosas y resbaladizas. </a:t>
            </a:r>
          </a:p>
        </p:txBody>
      </p:sp>
      <p:sp>
        <p:nvSpPr>
          <p:cNvPr id="3" name="1 Rectángulo">
            <a:extLst>
              <a:ext uri="{FF2B5EF4-FFF2-40B4-BE49-F238E27FC236}">
                <a16:creationId xmlns:a16="http://schemas.microsoft.com/office/drawing/2014/main" id="{C0420D10-750A-488D-8B33-99CD6B2FBA5F}"/>
              </a:ext>
            </a:extLst>
          </p:cNvPr>
          <p:cNvSpPr/>
          <p:nvPr/>
        </p:nvSpPr>
        <p:spPr>
          <a:xfrm>
            <a:off x="823730" y="2472409"/>
            <a:ext cx="3710948" cy="2677656"/>
          </a:xfrm>
          <a:prstGeom prst="rect">
            <a:avLst/>
          </a:prstGeom>
        </p:spPr>
        <p:txBody>
          <a:bodyPr wrap="square">
            <a:spAutoFit/>
          </a:bodyPr>
          <a:lstStyle/>
          <a:p>
            <a:pPr algn="just"/>
            <a:r>
              <a:rPr lang="es-CO" sz="2400" b="1" dirty="0"/>
              <a:t>Para las Competencias Mundiales y Oficiales de la FIVB, solo se autoriza una superficie de madera o sintética. Toda superficie debe ser previamente homologada por la FIVB. </a:t>
            </a:r>
          </a:p>
        </p:txBody>
      </p:sp>
      <p:pic>
        <p:nvPicPr>
          <p:cNvPr id="7" name="Picture 2">
            <a:extLst>
              <a:ext uri="{FF2B5EF4-FFF2-40B4-BE49-F238E27FC236}">
                <a16:creationId xmlns:a16="http://schemas.microsoft.com/office/drawing/2014/main" id="{4A89AC1E-EFF5-471F-A5AD-96C3EDD1C5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0481" y="2064414"/>
            <a:ext cx="6921890" cy="3782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86024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4 Rectángulo">
            <a:extLst>
              <a:ext uri="{FF2B5EF4-FFF2-40B4-BE49-F238E27FC236}">
                <a16:creationId xmlns:a16="http://schemas.microsoft.com/office/drawing/2014/main" id="{27C374F7-74C7-4EC8-9033-D8AD3562BD14}"/>
              </a:ext>
            </a:extLst>
          </p:cNvPr>
          <p:cNvSpPr/>
          <p:nvPr/>
        </p:nvSpPr>
        <p:spPr>
          <a:xfrm>
            <a:off x="1347327" y="4257829"/>
            <a:ext cx="9497346" cy="1200329"/>
          </a:xfrm>
          <a:prstGeom prst="rect">
            <a:avLst/>
          </a:prstGeom>
        </p:spPr>
        <p:txBody>
          <a:bodyPr wrap="square">
            <a:spAutoFit/>
          </a:bodyPr>
          <a:lstStyle/>
          <a:p>
            <a:pPr algn="just"/>
            <a:r>
              <a:rPr lang="es-CO" sz="2400" dirty="0"/>
              <a:t>1.2.3 En canchas al aire libre se autoriza una pendiente para drenaje de 5 mm. por metro. </a:t>
            </a:r>
            <a:r>
              <a:rPr lang="es-MX" sz="2400" dirty="0"/>
              <a:t>Se prohíben las líneas de la cancha hechas con materiales sólidos.</a:t>
            </a:r>
            <a:endParaRPr lang="es-CO" sz="2400" dirty="0"/>
          </a:p>
        </p:txBody>
      </p:sp>
      <p:sp>
        <p:nvSpPr>
          <p:cNvPr id="4" name="3 Rectángulo">
            <a:extLst>
              <a:ext uri="{FF2B5EF4-FFF2-40B4-BE49-F238E27FC236}">
                <a16:creationId xmlns:a16="http://schemas.microsoft.com/office/drawing/2014/main" id="{4DFCFFBC-CCB9-47E3-B51F-4B6D2258D9DF}"/>
              </a:ext>
            </a:extLst>
          </p:cNvPr>
          <p:cNvSpPr/>
          <p:nvPr/>
        </p:nvSpPr>
        <p:spPr>
          <a:xfrm>
            <a:off x="1303883" y="491060"/>
            <a:ext cx="9497346" cy="1200329"/>
          </a:xfrm>
          <a:prstGeom prst="rect">
            <a:avLst/>
          </a:prstGeom>
        </p:spPr>
        <p:txBody>
          <a:bodyPr wrap="square">
            <a:spAutoFit/>
          </a:bodyPr>
          <a:lstStyle/>
          <a:p>
            <a:pPr algn="just"/>
            <a:r>
              <a:rPr lang="es-CO" sz="2400" dirty="0"/>
              <a:t>1.2.2 En canchas cubiertas, la superficie del campo de juego debe ser de  color claro. </a:t>
            </a:r>
          </a:p>
          <a:p>
            <a:pPr algn="just"/>
            <a:endParaRPr lang="es-CO" sz="2400" dirty="0"/>
          </a:p>
        </p:txBody>
      </p:sp>
      <p:sp>
        <p:nvSpPr>
          <p:cNvPr id="5" name="CuadroTexto 4">
            <a:extLst>
              <a:ext uri="{FF2B5EF4-FFF2-40B4-BE49-F238E27FC236}">
                <a16:creationId xmlns:a16="http://schemas.microsoft.com/office/drawing/2014/main" id="{7E4790C5-F627-4A9A-965B-5A6D36AE0F88}"/>
              </a:ext>
            </a:extLst>
          </p:cNvPr>
          <p:cNvSpPr txBox="1"/>
          <p:nvPr/>
        </p:nvSpPr>
        <p:spPr>
          <a:xfrm>
            <a:off x="1797697" y="1859339"/>
            <a:ext cx="9003532" cy="1938992"/>
          </a:xfrm>
          <a:prstGeom prst="rect">
            <a:avLst/>
          </a:prstGeom>
          <a:noFill/>
        </p:spPr>
        <p:txBody>
          <a:bodyPr wrap="square">
            <a:spAutoFit/>
          </a:bodyPr>
          <a:lstStyle/>
          <a:p>
            <a:r>
              <a:rPr lang="es-CO" sz="2400" b="1" dirty="0"/>
              <a:t>Para competiciones Mundiales y Oficiales de la FIVB, se requieren colores blancos para las líneas. Se requieren otros colores, diferentes entre sí, para el campo de juego y la zona libre. El terreno de juego puede ser de diferentes colores diferenciando la zona delantera y la zona zaguera.</a:t>
            </a:r>
          </a:p>
        </p:txBody>
      </p:sp>
    </p:spTree>
    <p:extLst>
      <p:ext uri="{BB962C8B-B14F-4D97-AF65-F5344CB8AC3E}">
        <p14:creationId xmlns:p14="http://schemas.microsoft.com/office/powerpoint/2010/main" val="15118427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Rectángulo">
            <a:extLst>
              <a:ext uri="{FF2B5EF4-FFF2-40B4-BE49-F238E27FC236}">
                <a16:creationId xmlns:a16="http://schemas.microsoft.com/office/drawing/2014/main" id="{D0D9D88B-50EE-4332-844F-9559E14738AA}"/>
              </a:ext>
            </a:extLst>
          </p:cNvPr>
          <p:cNvSpPr/>
          <p:nvPr/>
        </p:nvSpPr>
        <p:spPr>
          <a:xfrm>
            <a:off x="747664" y="210750"/>
            <a:ext cx="9534669" cy="1200329"/>
          </a:xfrm>
          <a:prstGeom prst="rect">
            <a:avLst/>
          </a:prstGeom>
        </p:spPr>
        <p:txBody>
          <a:bodyPr wrap="square">
            <a:spAutoFit/>
          </a:bodyPr>
          <a:lstStyle/>
          <a:p>
            <a:pPr algn="just"/>
            <a:r>
              <a:rPr lang="es-CO" sz="2400" b="1" dirty="0">
                <a:solidFill>
                  <a:srgbClr val="002060"/>
                </a:solidFill>
              </a:rPr>
              <a:t>1.3 LÍNEAS DE LA CANCHA </a:t>
            </a:r>
            <a:endParaRPr lang="es-CO" sz="2400" dirty="0">
              <a:solidFill>
                <a:srgbClr val="002060"/>
              </a:solidFill>
            </a:endParaRPr>
          </a:p>
          <a:p>
            <a:pPr algn="just"/>
            <a:r>
              <a:rPr lang="es-CO" sz="2400" dirty="0"/>
              <a:t>1.3.1 Todas las líneas tienen 5 cm. de ancho. Deben ser de un color claro y que sea diferente al color del piso y al de cualquier otra línea. </a:t>
            </a:r>
          </a:p>
        </p:txBody>
      </p:sp>
      <p:pic>
        <p:nvPicPr>
          <p:cNvPr id="13" name="Imagen 12">
            <a:extLst>
              <a:ext uri="{FF2B5EF4-FFF2-40B4-BE49-F238E27FC236}">
                <a16:creationId xmlns:a16="http://schemas.microsoft.com/office/drawing/2014/main" id="{054846BF-6F1A-417E-B492-1C0E442F05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3422" y="1466402"/>
            <a:ext cx="5782335" cy="2857055"/>
          </a:xfrm>
          <a:prstGeom prst="rect">
            <a:avLst/>
          </a:prstGeom>
        </p:spPr>
      </p:pic>
      <p:cxnSp>
        <p:nvCxnSpPr>
          <p:cNvPr id="17" name="Conector recto de flecha 16">
            <a:extLst>
              <a:ext uri="{FF2B5EF4-FFF2-40B4-BE49-F238E27FC236}">
                <a16:creationId xmlns:a16="http://schemas.microsoft.com/office/drawing/2014/main" id="{397BD70B-606E-4877-AE50-88B2EFD57626}"/>
              </a:ext>
            </a:extLst>
          </p:cNvPr>
          <p:cNvCxnSpPr>
            <a:cxnSpLocks/>
            <a:stCxn id="25" idx="1"/>
          </p:cNvCxnSpPr>
          <p:nvPr/>
        </p:nvCxnSpPr>
        <p:spPr>
          <a:xfrm flipH="1" flipV="1">
            <a:off x="5868563" y="2296287"/>
            <a:ext cx="2157194" cy="4710"/>
          </a:xfrm>
          <a:prstGeom prst="straightConnector1">
            <a:avLst/>
          </a:prstGeom>
          <a:ln w="76200">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25" name="10 Rectángulo">
            <a:extLst>
              <a:ext uri="{FF2B5EF4-FFF2-40B4-BE49-F238E27FC236}">
                <a16:creationId xmlns:a16="http://schemas.microsoft.com/office/drawing/2014/main" id="{A1BB2A50-07AE-473E-8FCE-D2C89A0508A6}"/>
              </a:ext>
            </a:extLst>
          </p:cNvPr>
          <p:cNvSpPr/>
          <p:nvPr/>
        </p:nvSpPr>
        <p:spPr>
          <a:xfrm>
            <a:off x="8025757" y="1762388"/>
            <a:ext cx="3351760" cy="1077218"/>
          </a:xfrm>
          <a:prstGeom prst="rect">
            <a:avLst/>
          </a:prstGeom>
          <a:noFill/>
        </p:spPr>
        <p:txBody>
          <a:bodyPr wrap="square" lIns="91440" tIns="45720" rIns="91440" bIns="45720">
            <a:spAutoFit/>
          </a:bodyPr>
          <a:lstStyle/>
          <a:p>
            <a:pPr algn="ctr"/>
            <a:r>
              <a:rPr lang="es-ES"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Color claro diferente al piso</a:t>
            </a:r>
            <a:endParaRPr lang="es-ES" sz="3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26" name="6 Rectángulo">
            <a:extLst>
              <a:ext uri="{FF2B5EF4-FFF2-40B4-BE49-F238E27FC236}">
                <a16:creationId xmlns:a16="http://schemas.microsoft.com/office/drawing/2014/main" id="{5BA23A00-F392-4976-8BDF-1BF54871E962}"/>
              </a:ext>
            </a:extLst>
          </p:cNvPr>
          <p:cNvSpPr/>
          <p:nvPr/>
        </p:nvSpPr>
        <p:spPr>
          <a:xfrm>
            <a:off x="1010342" y="4378780"/>
            <a:ext cx="10579698" cy="1569660"/>
          </a:xfrm>
          <a:prstGeom prst="rect">
            <a:avLst/>
          </a:prstGeom>
        </p:spPr>
        <p:txBody>
          <a:bodyPr wrap="square">
            <a:spAutoFit/>
          </a:bodyPr>
          <a:lstStyle/>
          <a:p>
            <a:pPr algn="just"/>
            <a:r>
              <a:rPr lang="es-CO" sz="2400" b="1" dirty="0"/>
              <a:t>1.3.2 Líneas de delimitación</a:t>
            </a:r>
          </a:p>
          <a:p>
            <a:pPr algn="just"/>
            <a:r>
              <a:rPr lang="es-CO" sz="2400" dirty="0"/>
              <a:t>Dos líneas laterales y dos líneas finales marcan el terreno de juego. Tanto las líneas laterales como las de fondo se trazan en el interior de las dimensiones del campo de juego.</a:t>
            </a:r>
          </a:p>
        </p:txBody>
      </p:sp>
    </p:spTree>
    <p:extLst>
      <p:ext uri="{BB962C8B-B14F-4D97-AF65-F5344CB8AC3E}">
        <p14:creationId xmlns:p14="http://schemas.microsoft.com/office/powerpoint/2010/main" val="30889580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up)">
                                      <p:cBhvr>
                                        <p:cTn id="10" dur="500"/>
                                        <p:tgtEl>
                                          <p:spTgt spid="13"/>
                                        </p:tgtEl>
                                      </p:cBhvr>
                                    </p:animEffect>
                                  </p:childTnLst>
                                </p:cTn>
                              </p:par>
                              <p:par>
                                <p:cTn id="11" presetID="22" presetClass="entr" presetSubtype="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up)">
                                      <p:cBhvr>
                                        <p:cTn id="13" dur="500"/>
                                        <p:tgtEl>
                                          <p:spTgt spid="17"/>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up)">
                                      <p:cBhvr>
                                        <p:cTn id="16" dur="500"/>
                                        <p:tgtEl>
                                          <p:spTgt spid="25"/>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up)">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p:bldP spid="26"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1413</TotalTime>
  <Words>1826</Words>
  <Application>Microsoft Office PowerPoint</Application>
  <PresentationFormat>Panorámica</PresentationFormat>
  <Paragraphs>135</Paragraphs>
  <Slides>32</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32</vt:i4>
      </vt:variant>
    </vt:vector>
  </HeadingPairs>
  <TitlesOfParts>
    <vt:vector size="38" baseType="lpstr">
      <vt:lpstr>Arial</vt:lpstr>
      <vt:lpstr>Arial Black</vt:lpstr>
      <vt:lpstr>Calibri</vt:lpstr>
      <vt:lpstr>Calibri Light</vt:lpstr>
      <vt:lpstr>Verdana Pro Black</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johnny richard braco pingo</dc:creator>
  <cp:lastModifiedBy>Familia Gutierrez Garcia</cp:lastModifiedBy>
  <cp:revision>22</cp:revision>
  <dcterms:created xsi:type="dcterms:W3CDTF">2022-01-09T00:44:05Z</dcterms:created>
  <dcterms:modified xsi:type="dcterms:W3CDTF">2023-01-24T14:38:29Z</dcterms:modified>
</cp:coreProperties>
</file>