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91" r:id="rId3"/>
    <p:sldId id="258" r:id="rId4"/>
    <p:sldId id="259" r:id="rId5"/>
    <p:sldId id="260" r:id="rId6"/>
    <p:sldId id="257" r:id="rId7"/>
    <p:sldId id="293" r:id="rId8"/>
    <p:sldId id="304" r:id="rId9"/>
    <p:sldId id="306" r:id="rId10"/>
    <p:sldId id="307" r:id="rId11"/>
    <p:sldId id="308" r:id="rId12"/>
    <p:sldId id="264" r:id="rId13"/>
    <p:sldId id="265" r:id="rId14"/>
    <p:sldId id="270" r:id="rId15"/>
    <p:sldId id="271" r:id="rId16"/>
    <p:sldId id="272" r:id="rId17"/>
    <p:sldId id="273" r:id="rId18"/>
    <p:sldId id="274" r:id="rId19"/>
    <p:sldId id="277" r:id="rId20"/>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27B"/>
    <a:srgbClr val="090905"/>
    <a:srgbClr val="070601"/>
    <a:srgbClr val="303146"/>
    <a:srgbClr val="11151F"/>
    <a:srgbClr val="8D7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61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26224-2026-4A40-BA61-1F5FC6A4EE3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D3B5090A-A83B-4DD8-BA76-6934FA016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C22EF391-DC82-4732-AB59-3DED9BC02828}"/>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3CF7C87E-279E-4CBB-90DD-EA670E7894E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5FD3EF0-6878-4BE6-8C97-A5A5A752613A}"/>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3379114727"/>
      </p:ext>
    </p:extLst>
  </p:cSld>
  <p:clrMapOvr>
    <a:masterClrMapping/>
  </p:clrMapOvr>
  <p:transition spd="slow">
    <p:push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25669-2F4A-4777-8B33-43E61539E9C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31397AE-14C8-47FD-A726-8BCA6CF366E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099EBA3-8B81-4F8E-AA66-657C4CAE4362}"/>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00DA6D6E-7669-4F3B-8919-30DF188BB75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B885FC9-D9D6-49EA-AC2A-BBF4815416E0}"/>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628860775"/>
      </p:ext>
    </p:extLst>
  </p:cSld>
  <p:clrMapOvr>
    <a:masterClrMapping/>
  </p:clrMapOvr>
  <p:transition spd="slow">
    <p:push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2E3F9B-8513-431E-B2F7-3227623A7D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F6E7F4A5-04F0-4D6E-8208-EE6C5DAB346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086881FA-9EE0-4E79-9EDA-BDBCA8AD67AC}"/>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B2DCD7FC-F157-4074-B702-254A7562B3C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B9B9145-FE95-410C-8B5D-FAEC07FC25D2}"/>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2217257799"/>
      </p:ext>
    </p:extLst>
  </p:cSld>
  <p:clrMapOvr>
    <a:masterClrMapping/>
  </p:clrMapOvr>
  <p:transition spd="slow">
    <p:push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8503E-8FF1-4501-AD73-7F0DBA7C721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3764E49F-AFAB-4FB0-A286-D89BA00FFCA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CBAED73-6D78-4F69-B214-099A05EABCEF}"/>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10923826-9164-42D7-B9B6-2761BAD4591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F760C3C-4377-4F9D-92C2-12E0FFBE20D4}"/>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3979787092"/>
      </p:ext>
    </p:extLst>
  </p:cSld>
  <p:clrMapOvr>
    <a:masterClrMapping/>
  </p:clrMapOvr>
  <p:transition spd="slow">
    <p:push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BD342-F5AD-4601-B496-DF19AB4F088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1CF36BAA-D2D9-4F50-9DF9-A0CD36258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908F339-CBF8-48FC-A494-1C83093350A7}"/>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D0B6BDDF-2C7B-4E8E-9553-E216F00E9D0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C32E677-6F5E-4509-9374-7D6FD0B442C7}"/>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521512248"/>
      </p:ext>
    </p:extLst>
  </p:cSld>
  <p:clrMapOvr>
    <a:masterClrMapping/>
  </p:clrMapOvr>
  <p:transition spd="slow">
    <p:push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30319-442A-4BD9-95E9-9782F8E21E4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1B0EFCF3-8268-4C0C-B864-AA01C4FD1C5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9DFF6FF5-910B-415E-9A4A-A13590CBF8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460D5EF9-4FA5-4FD6-BE6C-787DD6C41E2C}"/>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6" name="Marcador de pie de página 5">
            <a:extLst>
              <a:ext uri="{FF2B5EF4-FFF2-40B4-BE49-F238E27FC236}">
                <a16:creationId xmlns:a16="http://schemas.microsoft.com/office/drawing/2014/main" id="{25E8AD4F-D77D-4D4A-A97F-6C054770BA0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E624B4E-CE48-410B-B2C2-D39BCA6FD89B}"/>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3926379770"/>
      </p:ext>
    </p:extLst>
  </p:cSld>
  <p:clrMapOvr>
    <a:masterClrMapping/>
  </p:clrMapOvr>
  <p:transition spd="slow">
    <p:push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116A2-3AEF-41B7-93FC-0101A0CA39D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0FECE696-FB20-4AAA-823F-792F01922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546A9E8-A1D1-49F4-9AE2-51070B82156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EDE91874-3769-4715-9A2A-37ED4299CF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304F54-4074-4D39-87BF-55A63022CA0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3E60C98D-B1D5-495D-9619-1BE667AD422B}"/>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8" name="Marcador de pie de página 7">
            <a:extLst>
              <a:ext uri="{FF2B5EF4-FFF2-40B4-BE49-F238E27FC236}">
                <a16:creationId xmlns:a16="http://schemas.microsoft.com/office/drawing/2014/main" id="{C0FBE7F0-71F5-479B-B32B-33CCD0031200}"/>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656892FD-57D9-4253-A51A-918DAD3D93C1}"/>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3475987905"/>
      </p:ext>
    </p:extLst>
  </p:cSld>
  <p:clrMapOvr>
    <a:masterClrMapping/>
  </p:clrMapOvr>
  <p:transition spd="slow">
    <p:push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97179B-C54D-4DDB-871D-6E652D2BF09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58AD9CB6-11C5-4A76-B840-471FE36BC244}"/>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4" name="Marcador de pie de página 3">
            <a:extLst>
              <a:ext uri="{FF2B5EF4-FFF2-40B4-BE49-F238E27FC236}">
                <a16:creationId xmlns:a16="http://schemas.microsoft.com/office/drawing/2014/main" id="{59A37331-04CA-441E-8631-2126A3424180}"/>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6165BB72-066B-4F33-AE96-5AA27CA891F4}"/>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2272073031"/>
      </p:ext>
    </p:extLst>
  </p:cSld>
  <p:clrMapOvr>
    <a:masterClrMapping/>
  </p:clrMapOvr>
  <p:transition spd="slow">
    <p:push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42B7C0-8A76-4FDA-9B80-74F9F27B7209}"/>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3" name="Marcador de pie de página 2">
            <a:extLst>
              <a:ext uri="{FF2B5EF4-FFF2-40B4-BE49-F238E27FC236}">
                <a16:creationId xmlns:a16="http://schemas.microsoft.com/office/drawing/2014/main" id="{F1242648-D8E0-4419-9016-21B9E71C61F0}"/>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ABECCF13-CEB5-4CCC-B81A-AD24720194C2}"/>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3206280724"/>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CA23D5-F25A-41DC-9359-320F3A24AF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FB10914-1B19-4AD2-B6E4-960A8AFEDD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CADF0DFB-C0F9-43AB-96C4-5A52EF98B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591A33B-D655-4C92-8B61-A696ABBCDEE2}"/>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6" name="Marcador de pie de página 5">
            <a:extLst>
              <a:ext uri="{FF2B5EF4-FFF2-40B4-BE49-F238E27FC236}">
                <a16:creationId xmlns:a16="http://schemas.microsoft.com/office/drawing/2014/main" id="{496ADA70-2158-4979-9A53-58A0820494E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B71854D-14A9-4904-AC1A-7ADFA9EA9CCD}"/>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1551912679"/>
      </p:ext>
    </p:extLst>
  </p:cSld>
  <p:clrMapOvr>
    <a:masterClrMapping/>
  </p:clrMapOvr>
  <p:transition spd="slow">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40A7D8-01BC-44AB-8DDB-6771E6504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AE0DD9C5-720C-443F-974C-F097E3132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99953C7C-C99E-4B2E-BEF1-626256BF5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2684375-48BC-4AFB-AC4A-DA275235FC0B}"/>
              </a:ext>
            </a:extLst>
          </p:cNvPr>
          <p:cNvSpPr>
            <a:spLocks noGrp="1"/>
          </p:cNvSpPr>
          <p:nvPr>
            <p:ph type="dt" sz="half" idx="10"/>
          </p:nvPr>
        </p:nvSpPr>
        <p:spPr/>
        <p:txBody>
          <a:bodyPr/>
          <a:lstStyle/>
          <a:p>
            <a:fld id="{BCE3F56F-1FBB-4B19-B15A-ED2A832D90AE}" type="datetimeFigureOut">
              <a:rPr lang="es-PE" smtClean="0"/>
              <a:t>24/01/2023</a:t>
            </a:fld>
            <a:endParaRPr lang="es-PE"/>
          </a:p>
        </p:txBody>
      </p:sp>
      <p:sp>
        <p:nvSpPr>
          <p:cNvPr id="6" name="Marcador de pie de página 5">
            <a:extLst>
              <a:ext uri="{FF2B5EF4-FFF2-40B4-BE49-F238E27FC236}">
                <a16:creationId xmlns:a16="http://schemas.microsoft.com/office/drawing/2014/main" id="{A91BF388-FF2A-4EC8-AAA8-612C24A10ACF}"/>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46B27C58-2B01-42B5-A310-34BCE767BEE6}"/>
              </a:ext>
            </a:extLst>
          </p:cNvPr>
          <p:cNvSpPr>
            <a:spLocks noGrp="1"/>
          </p:cNvSpPr>
          <p:nvPr>
            <p:ph type="sldNum" sz="quarter" idx="12"/>
          </p:nvPr>
        </p:nvSpPr>
        <p:spPr/>
        <p:txBody>
          <a:bodyPr/>
          <a:lstStyle/>
          <a:p>
            <a:fld id="{69465538-3162-4109-A0CC-EC75ED52570E}" type="slidenum">
              <a:rPr lang="es-PE" smtClean="0"/>
              <a:t>‹Nº›</a:t>
            </a:fld>
            <a:endParaRPr lang="es-PE"/>
          </a:p>
        </p:txBody>
      </p:sp>
    </p:spTree>
    <p:extLst>
      <p:ext uri="{BB962C8B-B14F-4D97-AF65-F5344CB8AC3E}">
        <p14:creationId xmlns:p14="http://schemas.microsoft.com/office/powerpoint/2010/main" val="55106766"/>
      </p:ext>
    </p:extLst>
  </p:cSld>
  <p:clrMapOvr>
    <a:masterClrMapping/>
  </p:clrMapOvr>
  <p:transition spd="slow">
    <p:push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993A3D5-E8F2-4281-80F2-F4DB7210D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9AED346A-BA8B-4CB4-BCEA-C9E94E9003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70EF29D-9C82-47E8-9981-A35715113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3F56F-1FBB-4B19-B15A-ED2A832D90AE}" type="datetimeFigureOut">
              <a:rPr lang="es-PE" smtClean="0"/>
              <a:t>24/01/2023</a:t>
            </a:fld>
            <a:endParaRPr lang="es-PE"/>
          </a:p>
        </p:txBody>
      </p:sp>
      <p:sp>
        <p:nvSpPr>
          <p:cNvPr id="5" name="Marcador de pie de página 4">
            <a:extLst>
              <a:ext uri="{FF2B5EF4-FFF2-40B4-BE49-F238E27FC236}">
                <a16:creationId xmlns:a16="http://schemas.microsoft.com/office/drawing/2014/main" id="{EC98E75D-0C0E-4A3F-B433-19E3A14833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CE482A5C-C22F-432F-8CA2-2A3292446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65538-3162-4109-A0CC-EC75ED52570E}" type="slidenum">
              <a:rPr lang="es-PE" smtClean="0"/>
              <a:t>‹Nº›</a:t>
            </a:fld>
            <a:endParaRPr lang="es-PE"/>
          </a:p>
        </p:txBody>
      </p:sp>
    </p:spTree>
    <p:extLst>
      <p:ext uri="{BB962C8B-B14F-4D97-AF65-F5344CB8AC3E}">
        <p14:creationId xmlns:p14="http://schemas.microsoft.com/office/powerpoint/2010/main" val="3006416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3.png"/><Relationship Id="rId7" Type="http://schemas.openxmlformats.org/officeDocument/2006/relationships/slide" Target="slide13.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slide" Target="slide1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atch - Korea-Italy - FIVB Volleyball Nations League 2018">
            <a:extLst>
              <a:ext uri="{FF2B5EF4-FFF2-40B4-BE49-F238E27FC236}">
                <a16:creationId xmlns:a16="http://schemas.microsoft.com/office/drawing/2014/main" id="{CCE727FE-C70E-4B00-869F-1A23B7053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462EB8D4-4E8D-4B6C-9CE7-84EB824F08C8}"/>
              </a:ext>
            </a:extLst>
          </p:cNvPr>
          <p:cNvSpPr/>
          <p:nvPr/>
        </p:nvSpPr>
        <p:spPr>
          <a:xfrm>
            <a:off x="1" y="1"/>
            <a:ext cx="3910818" cy="6857999"/>
          </a:xfrm>
          <a:prstGeom prst="rect">
            <a:avLst/>
          </a:prstGeom>
          <a:solidFill>
            <a:srgbClr val="0070C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 name="Imagen 3">
            <a:extLst>
              <a:ext uri="{FF2B5EF4-FFF2-40B4-BE49-F238E27FC236}">
                <a16:creationId xmlns:a16="http://schemas.microsoft.com/office/drawing/2014/main" id="{8EA805C1-3F67-4E31-85F6-25831D06891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92592" y="1026111"/>
            <a:ext cx="1887657" cy="1528916"/>
          </a:xfrm>
          <a:prstGeom prst="rect">
            <a:avLst/>
          </a:prstGeom>
        </p:spPr>
      </p:pic>
      <p:sp>
        <p:nvSpPr>
          <p:cNvPr id="5" name="CuadroTexto 1">
            <a:extLst>
              <a:ext uri="{FF2B5EF4-FFF2-40B4-BE49-F238E27FC236}">
                <a16:creationId xmlns:a16="http://schemas.microsoft.com/office/drawing/2014/main" id="{2C083267-8D30-4B23-B788-35DC646B15CE}"/>
              </a:ext>
            </a:extLst>
          </p:cNvPr>
          <p:cNvSpPr txBox="1"/>
          <p:nvPr/>
        </p:nvSpPr>
        <p:spPr>
          <a:xfrm>
            <a:off x="0" y="2879384"/>
            <a:ext cx="4028661" cy="1569660"/>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CAPÍTULO VII</a:t>
            </a:r>
          </a:p>
        </p:txBody>
      </p:sp>
      <p:sp>
        <p:nvSpPr>
          <p:cNvPr id="8" name="Flecha: a la derecha con bandas 7">
            <a:extLst>
              <a:ext uri="{FF2B5EF4-FFF2-40B4-BE49-F238E27FC236}">
                <a16:creationId xmlns:a16="http://schemas.microsoft.com/office/drawing/2014/main" id="{BA17E126-9E6B-4944-ABE1-4C2109FDDB19}"/>
              </a:ext>
            </a:extLst>
          </p:cNvPr>
          <p:cNvSpPr/>
          <p:nvPr/>
        </p:nvSpPr>
        <p:spPr>
          <a:xfrm>
            <a:off x="107184" y="5066910"/>
            <a:ext cx="10618280" cy="1631216"/>
          </a:xfrm>
          <a:prstGeom prst="stripedRightArrow">
            <a:avLst>
              <a:gd name="adj1" fmla="val 99841"/>
              <a:gd name="adj2" fmla="val 26739"/>
            </a:avLst>
          </a:prstGeom>
          <a:gradFill>
            <a:gsLst>
              <a:gs pos="0">
                <a:schemeClr val="accent4">
                  <a:satMod val="103000"/>
                  <a:lumMod val="102000"/>
                  <a:tint val="94000"/>
                </a:schemeClr>
              </a:gs>
              <a:gs pos="57000">
                <a:schemeClr val="accent4">
                  <a:satMod val="110000"/>
                  <a:lumMod val="100000"/>
                  <a:shade val="100000"/>
                  <a:alpha val="40000"/>
                </a:schemeClr>
              </a:gs>
              <a:gs pos="100000">
                <a:schemeClr val="accent4">
                  <a:lumMod val="99000"/>
                  <a:satMod val="120000"/>
                  <a:shade val="78000"/>
                </a:schemeClr>
              </a:gs>
            </a:gsLst>
          </a:gra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PE" dirty="0"/>
          </a:p>
        </p:txBody>
      </p:sp>
      <p:sp>
        <p:nvSpPr>
          <p:cNvPr id="6" name="CuadroTexto 5">
            <a:extLst>
              <a:ext uri="{FF2B5EF4-FFF2-40B4-BE49-F238E27FC236}">
                <a16:creationId xmlns:a16="http://schemas.microsoft.com/office/drawing/2014/main" id="{FB42C5D5-DB00-4993-83F5-C25213261F46}"/>
              </a:ext>
            </a:extLst>
          </p:cNvPr>
          <p:cNvSpPr txBox="1"/>
          <p:nvPr/>
        </p:nvSpPr>
        <p:spPr>
          <a:xfrm>
            <a:off x="-39819" y="5066910"/>
            <a:ext cx="10192004" cy="1631216"/>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0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CONDUCTA DE LOS PARTICIPANTES</a:t>
            </a:r>
          </a:p>
        </p:txBody>
      </p:sp>
    </p:spTree>
    <p:extLst>
      <p:ext uri="{BB962C8B-B14F-4D97-AF65-F5344CB8AC3E}">
        <p14:creationId xmlns:p14="http://schemas.microsoft.com/office/powerpoint/2010/main" val="42783733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062" y="1016564"/>
            <a:ext cx="4533799" cy="1569660"/>
          </a:xfrm>
          <a:prstGeom prst="rect">
            <a:avLst/>
          </a:prstGeom>
        </p:spPr>
        <p:txBody>
          <a:bodyPr wrap="square">
            <a:spAutoFit/>
          </a:bodyPr>
          <a:lstStyle/>
          <a:p>
            <a:pPr algn="just"/>
            <a:r>
              <a:rPr lang="es-CO" sz="2400" dirty="0"/>
              <a:t>21.2.2 </a:t>
            </a:r>
            <a:r>
              <a:rPr lang="es-CO" sz="2400" b="1" dirty="0"/>
              <a:t>Conducta Ofensiva</a:t>
            </a:r>
            <a:r>
              <a:rPr lang="es-CO" sz="2400" dirty="0"/>
              <a:t>: gestos o palabras difamatorias o insultantes,  o cualquier acción que exprese desprecio. </a:t>
            </a:r>
          </a:p>
        </p:txBody>
      </p:sp>
      <p:sp>
        <p:nvSpPr>
          <p:cNvPr id="3" name="2 Rectángulo"/>
          <p:cNvSpPr/>
          <p:nvPr/>
        </p:nvSpPr>
        <p:spPr>
          <a:xfrm>
            <a:off x="714062" y="3680069"/>
            <a:ext cx="3791678" cy="1200329"/>
          </a:xfrm>
          <a:prstGeom prst="rect">
            <a:avLst/>
          </a:prstGeom>
        </p:spPr>
        <p:txBody>
          <a:bodyPr wrap="square">
            <a:spAutoFit/>
          </a:bodyPr>
          <a:lstStyle/>
          <a:p>
            <a:pPr algn="just"/>
            <a:r>
              <a:rPr lang="es-CO" sz="2400" dirty="0"/>
              <a:t>21.2.3 </a:t>
            </a:r>
            <a:r>
              <a:rPr lang="es-CO" sz="2400" b="1" dirty="0"/>
              <a:t>Agresión</a:t>
            </a:r>
            <a:r>
              <a:rPr lang="es-CO" sz="2400" dirty="0"/>
              <a:t>: ataque físico o conducta</a:t>
            </a:r>
            <a:r>
              <a:rPr lang="es-CO" sz="2400" b="1" dirty="0"/>
              <a:t> agresiva o amenazante. </a:t>
            </a:r>
          </a:p>
        </p:txBody>
      </p:sp>
      <p:pic>
        <p:nvPicPr>
          <p:cNvPr id="8" name="Imagen 7">
            <a:extLst>
              <a:ext uri="{FF2B5EF4-FFF2-40B4-BE49-F238E27FC236}">
                <a16:creationId xmlns:a16="http://schemas.microsoft.com/office/drawing/2014/main" id="{89AF5999-A48D-4558-8B17-DD1606520D91}"/>
              </a:ext>
            </a:extLst>
          </p:cNvPr>
          <p:cNvPicPr>
            <a:picLocks noChangeAspect="1"/>
          </p:cNvPicPr>
          <p:nvPr/>
        </p:nvPicPr>
        <p:blipFill>
          <a:blip r:embed="rId2"/>
          <a:stretch>
            <a:fillRect/>
          </a:stretch>
        </p:blipFill>
        <p:spPr>
          <a:xfrm>
            <a:off x="5349086" y="104779"/>
            <a:ext cx="6783670" cy="5701553"/>
          </a:xfrm>
          <a:prstGeom prst="rect">
            <a:avLst/>
          </a:prstGeom>
        </p:spPr>
      </p:pic>
    </p:spTree>
    <p:extLst>
      <p:ext uri="{BB962C8B-B14F-4D97-AF65-F5344CB8AC3E}">
        <p14:creationId xmlns:p14="http://schemas.microsoft.com/office/powerpoint/2010/main" val="203775473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82621" y="1149018"/>
            <a:ext cx="5444684" cy="3543727"/>
          </a:xfrm>
          <a:prstGeom prst="rect">
            <a:avLst/>
          </a:prstGeom>
        </p:spPr>
        <p:txBody>
          <a:bodyPr wrap="square">
            <a:spAutoFit/>
          </a:bodyPr>
          <a:lstStyle/>
          <a:p>
            <a:pPr algn="just"/>
            <a:r>
              <a:rPr lang="es-CO" sz="2400" b="1" dirty="0">
                <a:solidFill>
                  <a:srgbClr val="002060"/>
                </a:solidFill>
              </a:rPr>
              <a:t>21.3   ESCALA DE SANCIONES </a:t>
            </a:r>
          </a:p>
          <a:p>
            <a:pPr algn="just"/>
            <a:endParaRPr lang="es-CO" sz="2400" b="1" dirty="0"/>
          </a:p>
          <a:p>
            <a:pPr algn="just">
              <a:lnSpc>
                <a:spcPct val="150000"/>
              </a:lnSpc>
            </a:pPr>
            <a:r>
              <a:rPr lang="es-CO" sz="2400" dirty="0"/>
              <a:t>De acuerdo al juicio del 1er. árbitro y dependiendo del grado de seriedad de la ofensa, las sanciones a aplicarse y que se registran en la hoja de anotación son:  </a:t>
            </a:r>
            <a:r>
              <a:rPr lang="es-CO" sz="2400" b="1" dirty="0"/>
              <a:t>Castigo, Expulsión o Descalificación</a:t>
            </a:r>
            <a:r>
              <a:rPr lang="es-CO" sz="2400" dirty="0"/>
              <a:t> </a:t>
            </a:r>
          </a:p>
        </p:txBody>
      </p:sp>
      <p:pic>
        <p:nvPicPr>
          <p:cNvPr id="3" name="Picture 3" descr="C:\Users\user\Documents\CONTENIDOS CURSO 2010\Material de apoyo y reglamento\por ver\Nueva carpeta\mauricio\MAURICIO\Volleyball\Arbitros\Protestas y amonestaciones\T45656.JPG">
            <a:extLst>
              <a:ext uri="{FF2B5EF4-FFF2-40B4-BE49-F238E27FC236}">
                <a16:creationId xmlns:a16="http://schemas.microsoft.com/office/drawing/2014/main" id="{A1738A01-2C4C-4636-896E-CFA306635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451" y="222501"/>
            <a:ext cx="4330662" cy="52086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94228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94589" y="512443"/>
            <a:ext cx="9797481" cy="5078313"/>
          </a:xfrm>
          <a:prstGeom prst="rect">
            <a:avLst/>
          </a:prstGeom>
        </p:spPr>
        <p:txBody>
          <a:bodyPr wrap="square">
            <a:spAutoFit/>
          </a:bodyPr>
          <a:lstStyle/>
          <a:p>
            <a:pPr>
              <a:lnSpc>
                <a:spcPct val="150000"/>
              </a:lnSpc>
            </a:pPr>
            <a:r>
              <a:rPr lang="es-CO" sz="2400" b="1" dirty="0"/>
              <a:t>21.3.1</a:t>
            </a:r>
            <a:r>
              <a:rPr lang="es-CO" sz="2400" dirty="0"/>
              <a:t> </a:t>
            </a:r>
            <a:r>
              <a:rPr lang="es-CO" sz="2400" b="1" dirty="0"/>
              <a:t>Castigo </a:t>
            </a:r>
            <a:r>
              <a:rPr lang="es-CO" sz="2400" dirty="0"/>
              <a:t> </a:t>
            </a:r>
          </a:p>
          <a:p>
            <a:pPr algn="just"/>
            <a:r>
              <a:rPr lang="es-CO" sz="2400" dirty="0"/>
              <a:t>La primera conducta grosera en el partido por cualquier miembro de un equipo se sanciona con un punto y el saque para el adversario.</a:t>
            </a:r>
          </a:p>
          <a:p>
            <a:pPr algn="just"/>
            <a:endParaRPr lang="es-CO" sz="2400" b="1" dirty="0"/>
          </a:p>
          <a:p>
            <a:pPr algn="just"/>
            <a:r>
              <a:rPr lang="es-CO" sz="2400" b="1" dirty="0"/>
              <a:t>21.3.2 Expulsión </a:t>
            </a:r>
          </a:p>
          <a:p>
            <a:pPr algn="just"/>
            <a:endParaRPr lang="es-CO" sz="2400" b="1" dirty="0"/>
          </a:p>
          <a:p>
            <a:pPr algn="just"/>
            <a:r>
              <a:rPr lang="es-CO" sz="2400" dirty="0"/>
              <a:t>21.3.2.1 Un miembro </a:t>
            </a:r>
            <a:r>
              <a:rPr lang="es-MX" sz="2400" dirty="0"/>
              <a:t>del equipo que es sancionado con expulsión debe ser</a:t>
            </a:r>
          </a:p>
          <a:p>
            <a:pPr algn="just"/>
            <a:r>
              <a:rPr lang="es-MX" sz="2400" dirty="0"/>
              <a:t>sustituido legal/excepcionalmente, e inmediatamente si está en el campo</a:t>
            </a:r>
          </a:p>
          <a:p>
            <a:pPr algn="just"/>
            <a:r>
              <a:rPr lang="es-MX" sz="2400" dirty="0"/>
              <a:t>de juego, y no podrá participar durante el resto del set y debe ir al camarín</a:t>
            </a:r>
          </a:p>
          <a:p>
            <a:pPr algn="just"/>
            <a:r>
              <a:rPr lang="es-MX" sz="2400" dirty="0"/>
              <a:t>del equipo hasta completar el set en curso sin otras consecuencias.</a:t>
            </a:r>
            <a:endParaRPr lang="es-CO" sz="2400" dirty="0"/>
          </a:p>
          <a:p>
            <a:pPr algn="just"/>
            <a:endParaRPr lang="es-CO" sz="2400" dirty="0"/>
          </a:p>
          <a:p>
            <a:pPr algn="just"/>
            <a:r>
              <a:rPr lang="es-CO" sz="2400" dirty="0"/>
              <a:t>Un entrenador/a  expulsado/a  pierde su derecho a intervenir en el resto del set y debe acudir al vestuario del equipo hasta la finalización del set en curso.</a:t>
            </a:r>
          </a:p>
        </p:txBody>
      </p:sp>
    </p:spTree>
    <p:extLst>
      <p:ext uri="{BB962C8B-B14F-4D97-AF65-F5344CB8AC3E}">
        <p14:creationId xmlns:p14="http://schemas.microsoft.com/office/powerpoint/2010/main" val="196991629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66190" y="802703"/>
            <a:ext cx="5698435" cy="4467057"/>
          </a:xfrm>
          <a:prstGeom prst="rect">
            <a:avLst/>
          </a:prstGeom>
        </p:spPr>
        <p:txBody>
          <a:bodyPr wrap="square">
            <a:spAutoFit/>
          </a:bodyPr>
          <a:lstStyle/>
          <a:p>
            <a:pPr>
              <a:lnSpc>
                <a:spcPct val="150000"/>
              </a:lnSpc>
            </a:pPr>
            <a:r>
              <a:rPr lang="es-CO" sz="2400" dirty="0"/>
              <a:t> 21.3.2.2  La primera conducta ofensiva por un miembro del equipo se sanciona con expulsión sin otras consecuencias.</a:t>
            </a:r>
          </a:p>
          <a:p>
            <a:pPr>
              <a:lnSpc>
                <a:spcPct val="150000"/>
              </a:lnSpc>
            </a:pPr>
            <a:endParaRPr lang="es-CO" sz="2400" dirty="0"/>
          </a:p>
          <a:p>
            <a:pPr>
              <a:lnSpc>
                <a:spcPct val="150000"/>
              </a:lnSpc>
            </a:pPr>
            <a:r>
              <a:rPr lang="es-CO" sz="2400" dirty="0"/>
              <a:t>21.3.2.3  La segunda conducta grosera en el mismo partido por un mismo miembro del equipo se sanciona con expulsión sin otras consecuencias.</a:t>
            </a:r>
          </a:p>
        </p:txBody>
      </p:sp>
      <p:pic>
        <p:nvPicPr>
          <p:cNvPr id="3" name="Picture 2" descr="C:\Users\Public\Pictures\volei nuevo\capitanes 1.jpg">
            <a:extLst>
              <a:ext uri="{FF2B5EF4-FFF2-40B4-BE49-F238E27FC236}">
                <a16:creationId xmlns:a16="http://schemas.microsoft.com/office/drawing/2014/main" id="{28566703-BACD-4877-9DF5-9BD5FB4333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1208" y="312643"/>
            <a:ext cx="4131436" cy="520863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45011032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85461" y="692696"/>
            <a:ext cx="9899374" cy="2308324"/>
          </a:xfrm>
          <a:prstGeom prst="rect">
            <a:avLst/>
          </a:prstGeom>
        </p:spPr>
        <p:txBody>
          <a:bodyPr wrap="square">
            <a:spAutoFit/>
          </a:bodyPr>
          <a:lstStyle/>
          <a:p>
            <a:pPr algn="just"/>
            <a:r>
              <a:rPr lang="es-CO" sz="2400" b="1" dirty="0"/>
              <a:t>21.3.3 Descalificación</a:t>
            </a:r>
          </a:p>
          <a:p>
            <a:pPr algn="just"/>
            <a:r>
              <a:rPr lang="es-CO" sz="2400" b="1" dirty="0"/>
              <a:t> </a:t>
            </a:r>
            <a:endParaRPr lang="es-CO" sz="2400" dirty="0"/>
          </a:p>
          <a:p>
            <a:r>
              <a:rPr lang="es-CO" sz="2400" dirty="0"/>
              <a:t>21.3.3.1  Un miembro del equipo que es sancionado con descalificación debe ser sustituido legalmente / excepcionalmente e inmediatamente si está en el campo de juego y debe ir al camarín del equipo por el resto del partido sin otras consecuencias.</a:t>
            </a:r>
          </a:p>
        </p:txBody>
      </p:sp>
      <p:sp>
        <p:nvSpPr>
          <p:cNvPr id="3" name="2 Rectángulo"/>
          <p:cNvSpPr/>
          <p:nvPr/>
        </p:nvSpPr>
        <p:spPr>
          <a:xfrm>
            <a:off x="1285461" y="4084578"/>
            <a:ext cx="9899373" cy="830997"/>
          </a:xfrm>
          <a:prstGeom prst="rect">
            <a:avLst/>
          </a:prstGeom>
        </p:spPr>
        <p:txBody>
          <a:bodyPr wrap="square">
            <a:spAutoFit/>
          </a:bodyPr>
          <a:lstStyle/>
          <a:p>
            <a:pPr algn="just"/>
            <a:r>
              <a:rPr lang="es-CO" sz="2400" dirty="0"/>
              <a:t>21.3.3.2 El primer </a:t>
            </a:r>
            <a:r>
              <a:rPr lang="es-CO" sz="2400" b="1" dirty="0"/>
              <a:t>ataque físico o intento o amenaza de agresión</a:t>
            </a:r>
            <a:r>
              <a:rPr lang="es-CO" sz="2400" dirty="0"/>
              <a:t> se sanciona con descalificación sin otras consecuencias. </a:t>
            </a:r>
          </a:p>
        </p:txBody>
      </p:sp>
    </p:spTree>
    <p:extLst>
      <p:ext uri="{BB962C8B-B14F-4D97-AF65-F5344CB8AC3E}">
        <p14:creationId xmlns:p14="http://schemas.microsoft.com/office/powerpoint/2010/main" val="194959087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33330" y="533074"/>
            <a:ext cx="4467538" cy="1938992"/>
          </a:xfrm>
          <a:prstGeom prst="rect">
            <a:avLst/>
          </a:prstGeom>
        </p:spPr>
        <p:txBody>
          <a:bodyPr wrap="square">
            <a:spAutoFit/>
          </a:bodyPr>
          <a:lstStyle/>
          <a:p>
            <a:pPr algn="just"/>
            <a:r>
              <a:rPr lang="es-CO" sz="2400" dirty="0"/>
              <a:t>21.3.3.3 La segunda conducta ofensiva en el mismo partido por un mismo miembro del equipo se sanciona con descalificación sin otras consecuencias. </a:t>
            </a:r>
          </a:p>
        </p:txBody>
      </p:sp>
      <p:sp>
        <p:nvSpPr>
          <p:cNvPr id="3" name="2 Rectángulo"/>
          <p:cNvSpPr/>
          <p:nvPr/>
        </p:nvSpPr>
        <p:spPr>
          <a:xfrm>
            <a:off x="833331" y="3269845"/>
            <a:ext cx="4467537" cy="1938992"/>
          </a:xfrm>
          <a:prstGeom prst="rect">
            <a:avLst/>
          </a:prstGeom>
        </p:spPr>
        <p:txBody>
          <a:bodyPr wrap="square">
            <a:spAutoFit/>
          </a:bodyPr>
          <a:lstStyle/>
          <a:p>
            <a:pPr algn="just"/>
            <a:r>
              <a:rPr lang="es-CO" sz="2400" dirty="0"/>
              <a:t>21.3.3.4 La tercera conducta grosera en el mismo partido por un mismo miembro del equipo se sanciona con descalificación sin otras consecuencias. </a:t>
            </a:r>
          </a:p>
        </p:txBody>
      </p:sp>
      <p:pic>
        <p:nvPicPr>
          <p:cNvPr id="4" name="Picture 2" descr="C:\Users\user\Documents\CONTENIDOS CURSO 2010\Material de apoyo y reglamento\IMAGENES\segundo juez 3.jpg">
            <a:extLst>
              <a:ext uri="{FF2B5EF4-FFF2-40B4-BE49-F238E27FC236}">
                <a16:creationId xmlns:a16="http://schemas.microsoft.com/office/drawing/2014/main" id="{DA07F689-8E8E-4035-B792-AF4E36ACD9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5332" y="533074"/>
            <a:ext cx="5919842" cy="462301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1890887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16765" y="870643"/>
            <a:ext cx="8598701" cy="1938992"/>
          </a:xfrm>
          <a:prstGeom prst="rect">
            <a:avLst/>
          </a:prstGeom>
        </p:spPr>
        <p:txBody>
          <a:bodyPr wrap="square">
            <a:spAutoFit/>
          </a:bodyPr>
          <a:lstStyle/>
          <a:p>
            <a:pPr algn="just"/>
            <a:r>
              <a:rPr lang="es-CO" sz="2400" b="1" dirty="0">
                <a:solidFill>
                  <a:srgbClr val="002060"/>
                </a:solidFill>
              </a:rPr>
              <a:t>21.4 APLICACIÓN DE SANCIONES POR CONDUCTA INCORRECTA </a:t>
            </a:r>
          </a:p>
          <a:p>
            <a:pPr algn="just"/>
            <a:endParaRPr lang="es-CO" sz="2400" dirty="0"/>
          </a:p>
          <a:p>
            <a:pPr algn="just"/>
            <a:r>
              <a:rPr lang="es-CO" sz="2400" dirty="0"/>
              <a:t>21.4.1 Todas las sanciones por faltas de conducta son sanciones individuales, tienen validez para todo el partido y se registran en la hoja de anotación. </a:t>
            </a:r>
          </a:p>
        </p:txBody>
      </p:sp>
      <p:sp>
        <p:nvSpPr>
          <p:cNvPr id="3" name="2 Rectángulo"/>
          <p:cNvSpPr/>
          <p:nvPr/>
        </p:nvSpPr>
        <p:spPr>
          <a:xfrm>
            <a:off x="1616765" y="3625530"/>
            <a:ext cx="8598701" cy="1569660"/>
          </a:xfrm>
          <a:prstGeom prst="rect">
            <a:avLst/>
          </a:prstGeom>
        </p:spPr>
        <p:txBody>
          <a:bodyPr wrap="square">
            <a:spAutoFit/>
          </a:bodyPr>
          <a:lstStyle/>
          <a:p>
            <a:pPr algn="just"/>
            <a:r>
              <a:rPr lang="es-CO" sz="2400" dirty="0"/>
              <a:t>21.4.2 La repetición de una falta de conducta por el mismo miembro de un equipo en el mismo partido es sancionada progresivamente (el miembro del equipo recibe una sanción mayor por cada falta de conducta sucesiva). </a:t>
            </a:r>
          </a:p>
        </p:txBody>
      </p:sp>
    </p:spTree>
    <p:extLst>
      <p:ext uri="{BB962C8B-B14F-4D97-AF65-F5344CB8AC3E}">
        <p14:creationId xmlns:p14="http://schemas.microsoft.com/office/powerpoint/2010/main" val="256355776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1302" y="2100624"/>
            <a:ext cx="3885012" cy="1938992"/>
          </a:xfrm>
          <a:prstGeom prst="rect">
            <a:avLst/>
          </a:prstGeom>
        </p:spPr>
        <p:txBody>
          <a:bodyPr wrap="square">
            <a:spAutoFit/>
          </a:bodyPr>
          <a:lstStyle/>
          <a:p>
            <a:pPr algn="just"/>
            <a:r>
              <a:rPr lang="es-CO" sz="2400" dirty="0"/>
              <a:t>21.4.3 Una expulsión o descalificación debida a una </a:t>
            </a:r>
            <a:r>
              <a:rPr lang="es-CO" sz="2400"/>
              <a:t>conducta ofensiva </a:t>
            </a:r>
            <a:r>
              <a:rPr lang="es-CO" sz="2400" dirty="0"/>
              <a:t>o agresión no requiere de una sanción previa. </a:t>
            </a:r>
          </a:p>
        </p:txBody>
      </p:sp>
      <p:pic>
        <p:nvPicPr>
          <p:cNvPr id="4" name="Picture 2" descr="C:\Users\user\Documents\CONTENIDOS CURSO 2010\Material de apoyo y reglamento\voley\MEX_CRC_Angela_Willis_of_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002" y="553849"/>
            <a:ext cx="5993640" cy="4495229"/>
          </a:xfrm>
          <a:prstGeom prst="roundRect">
            <a:avLst>
              <a:gd name="adj" fmla="val 7273"/>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871772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27652" y="1357062"/>
            <a:ext cx="3869635" cy="3416320"/>
          </a:xfrm>
          <a:prstGeom prst="rect">
            <a:avLst/>
          </a:prstGeom>
        </p:spPr>
        <p:txBody>
          <a:bodyPr wrap="square">
            <a:spAutoFit/>
          </a:bodyPr>
          <a:lstStyle/>
          <a:p>
            <a:pPr algn="just"/>
            <a:r>
              <a:rPr lang="es-CO" sz="2400" b="1" dirty="0">
                <a:solidFill>
                  <a:srgbClr val="002060"/>
                </a:solidFill>
              </a:rPr>
              <a:t>21.5 FALTAS DE CONDUCTA ANTES Y ENTRE SETS</a:t>
            </a:r>
          </a:p>
          <a:p>
            <a:pPr algn="just"/>
            <a:r>
              <a:rPr lang="es-CO" sz="2400" b="1" dirty="0"/>
              <a:t> </a:t>
            </a:r>
            <a:endParaRPr lang="es-CO" sz="2400" dirty="0"/>
          </a:p>
          <a:p>
            <a:pPr algn="just"/>
            <a:r>
              <a:rPr lang="es-CO" sz="2400" dirty="0"/>
              <a:t>Cualquier falta de conducta que haya ocurrido antes o entre sets se sanciona de acuerdo a la regla 21.3 y las sanciones se aplican en el set siguiente. </a:t>
            </a:r>
          </a:p>
        </p:txBody>
      </p:sp>
      <p:pic>
        <p:nvPicPr>
          <p:cNvPr id="4098" name="Picture 2" descr="G:\CURSO 2012\IMAGENES\ARBITROS\Alberto Cisol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943" y="641913"/>
            <a:ext cx="6219402" cy="452431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273430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out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3908" y="428705"/>
            <a:ext cx="4299738" cy="830997"/>
          </a:xfrm>
          <a:prstGeom prst="rect">
            <a:avLst/>
          </a:prstGeom>
        </p:spPr>
        <p:txBody>
          <a:bodyPr wrap="square">
            <a:spAutoFit/>
          </a:bodyPr>
          <a:lstStyle/>
          <a:p>
            <a:r>
              <a:rPr lang="es-CO" sz="2400" b="1" dirty="0">
                <a:solidFill>
                  <a:srgbClr val="002060"/>
                </a:solidFill>
              </a:rPr>
              <a:t>21.6  RESUMEN DE FALTAS DE CONDUCTA Y USO DE TARJETAS</a:t>
            </a:r>
            <a:endParaRPr lang="es-CO" sz="2400" dirty="0">
              <a:solidFill>
                <a:srgbClr val="002060"/>
              </a:solidFill>
            </a:endParaRPr>
          </a:p>
        </p:txBody>
      </p:sp>
      <p:sp>
        <p:nvSpPr>
          <p:cNvPr id="3" name="2 Rectángulo"/>
          <p:cNvSpPr/>
          <p:nvPr/>
        </p:nvSpPr>
        <p:spPr>
          <a:xfrm>
            <a:off x="588133" y="1343625"/>
            <a:ext cx="5659705" cy="1200329"/>
          </a:xfrm>
          <a:prstGeom prst="rect">
            <a:avLst/>
          </a:prstGeom>
        </p:spPr>
        <p:txBody>
          <a:bodyPr wrap="square">
            <a:spAutoFit/>
          </a:bodyPr>
          <a:lstStyle/>
          <a:p>
            <a:pPr marL="342900" indent="-342900">
              <a:buFont typeface="Arial" panose="020B0604020202020204" pitchFamily="34" charset="0"/>
              <a:buChar char="•"/>
            </a:pPr>
            <a:r>
              <a:rPr lang="es-CO" sz="2400" b="1" dirty="0"/>
              <a:t>Amonestación</a:t>
            </a:r>
            <a:r>
              <a:rPr lang="es-CO" sz="2400" dirty="0"/>
              <a:t>: no es sanción</a:t>
            </a:r>
          </a:p>
          <a:p>
            <a:r>
              <a:rPr lang="es-CO" sz="2400" dirty="0"/>
              <a:t> - Paso 1: advertencia verbal</a:t>
            </a:r>
          </a:p>
          <a:p>
            <a:r>
              <a:rPr lang="es-CO" sz="2400" dirty="0"/>
              <a:t>- Paso 2: se muestra tarjeta amarilla. </a:t>
            </a:r>
          </a:p>
        </p:txBody>
      </p:sp>
      <p:sp>
        <p:nvSpPr>
          <p:cNvPr id="4" name="3 Rectángulo"/>
          <p:cNvSpPr/>
          <p:nvPr/>
        </p:nvSpPr>
        <p:spPr>
          <a:xfrm>
            <a:off x="588133" y="2775900"/>
            <a:ext cx="5996577" cy="830997"/>
          </a:xfrm>
          <a:prstGeom prst="rect">
            <a:avLst/>
          </a:prstGeom>
        </p:spPr>
        <p:txBody>
          <a:bodyPr wrap="square">
            <a:spAutoFit/>
          </a:bodyPr>
          <a:lstStyle/>
          <a:p>
            <a:pPr marL="342900" indent="-342900">
              <a:buFont typeface="Arial" pitchFamily="34" charset="0"/>
              <a:buChar char="•"/>
            </a:pPr>
            <a:r>
              <a:rPr lang="es-CO" sz="2400" b="1" dirty="0"/>
              <a:t>Castigo</a:t>
            </a:r>
            <a:r>
              <a:rPr lang="es-CO" sz="2400" dirty="0"/>
              <a:t> : es sanción – se muestra tarjeta roja. </a:t>
            </a:r>
          </a:p>
        </p:txBody>
      </p:sp>
      <p:sp>
        <p:nvSpPr>
          <p:cNvPr id="5" name="4 Rectángulo"/>
          <p:cNvSpPr/>
          <p:nvPr/>
        </p:nvSpPr>
        <p:spPr>
          <a:xfrm>
            <a:off x="588133" y="3706608"/>
            <a:ext cx="6183728" cy="830997"/>
          </a:xfrm>
          <a:prstGeom prst="rect">
            <a:avLst/>
          </a:prstGeom>
        </p:spPr>
        <p:txBody>
          <a:bodyPr wrap="square">
            <a:spAutoFit/>
          </a:bodyPr>
          <a:lstStyle/>
          <a:p>
            <a:pPr marL="342900" indent="-342900">
              <a:buFont typeface="Arial" pitchFamily="34" charset="0"/>
              <a:buChar char="•"/>
            </a:pPr>
            <a:r>
              <a:rPr lang="es-CO" sz="2400" b="1" dirty="0"/>
              <a:t>Expulsión</a:t>
            </a:r>
            <a:r>
              <a:rPr lang="es-CO" sz="2400" dirty="0"/>
              <a:t>: es sanción – se muestran las tarjetas roja y amarilla juntas</a:t>
            </a:r>
          </a:p>
        </p:txBody>
      </p:sp>
      <p:sp>
        <p:nvSpPr>
          <p:cNvPr id="6" name="5 Rectángulo"/>
          <p:cNvSpPr/>
          <p:nvPr/>
        </p:nvSpPr>
        <p:spPr>
          <a:xfrm>
            <a:off x="588133" y="4637316"/>
            <a:ext cx="5609797" cy="1200329"/>
          </a:xfrm>
          <a:prstGeom prst="rect">
            <a:avLst/>
          </a:prstGeom>
        </p:spPr>
        <p:txBody>
          <a:bodyPr wrap="square">
            <a:spAutoFit/>
          </a:bodyPr>
          <a:lstStyle/>
          <a:p>
            <a:pPr marL="342900" indent="-342900">
              <a:buFont typeface="Arial" pitchFamily="34" charset="0"/>
              <a:buChar char="•"/>
            </a:pPr>
            <a:r>
              <a:rPr lang="es-CO" sz="2400" b="1" dirty="0"/>
              <a:t>Descalificación</a:t>
            </a:r>
            <a:r>
              <a:rPr lang="es-CO" sz="2400" dirty="0"/>
              <a:t>: es sanción – se muestran las tarjetas roja y amarilla separadas </a:t>
            </a:r>
          </a:p>
        </p:txBody>
      </p:sp>
      <p:pic>
        <p:nvPicPr>
          <p:cNvPr id="8" name="Imagen 7">
            <a:extLst>
              <a:ext uri="{FF2B5EF4-FFF2-40B4-BE49-F238E27FC236}">
                <a16:creationId xmlns:a16="http://schemas.microsoft.com/office/drawing/2014/main" id="{96942577-3E4D-417C-9495-A4BDD9A3B69F}"/>
              </a:ext>
            </a:extLst>
          </p:cNvPr>
          <p:cNvPicPr>
            <a:picLocks noChangeAspect="1"/>
          </p:cNvPicPr>
          <p:nvPr/>
        </p:nvPicPr>
        <p:blipFill rotWithShape="1">
          <a:blip r:embed="rId2"/>
          <a:srcRect l="28587" t="19115" r="38043" b="21146"/>
          <a:stretch/>
        </p:blipFill>
        <p:spPr>
          <a:xfrm>
            <a:off x="6584710" y="226897"/>
            <a:ext cx="5065010" cy="5098006"/>
          </a:xfrm>
          <a:prstGeom prst="roundRect">
            <a:avLst>
              <a:gd name="adj" fmla="val 4690"/>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2273082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par>
                                <p:cTn id="20" presetID="16" presetClass="entr" presetSubtype="37"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5C1F8D3-93EE-413F-A46A-0EE145BC9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5" y="0"/>
            <a:ext cx="12176450" cy="6858000"/>
          </a:xfrm>
          <a:prstGeom prst="rect">
            <a:avLst/>
          </a:prstGeom>
        </p:spPr>
      </p:pic>
      <p:sp>
        <p:nvSpPr>
          <p:cNvPr id="3" name="Rectángulo 2">
            <a:extLst>
              <a:ext uri="{FF2B5EF4-FFF2-40B4-BE49-F238E27FC236}">
                <a16:creationId xmlns:a16="http://schemas.microsoft.com/office/drawing/2014/main" id="{F3DD54CF-31CC-445C-BF1A-A15A521F6FF9}"/>
              </a:ext>
            </a:extLst>
          </p:cNvPr>
          <p:cNvSpPr/>
          <p:nvPr/>
        </p:nvSpPr>
        <p:spPr>
          <a:xfrm>
            <a:off x="0" y="1"/>
            <a:ext cx="3737113" cy="6857999"/>
          </a:xfrm>
          <a:prstGeom prst="rect">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4" name="Imagen 3">
            <a:extLst>
              <a:ext uri="{FF2B5EF4-FFF2-40B4-BE49-F238E27FC236}">
                <a16:creationId xmlns:a16="http://schemas.microsoft.com/office/drawing/2014/main" id="{AF451BFB-2A40-46A3-A307-9C4839E17A4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57563" y="728010"/>
            <a:ext cx="2021984" cy="1637715"/>
          </a:xfrm>
          <a:prstGeom prst="rect">
            <a:avLst/>
          </a:prstGeom>
        </p:spPr>
      </p:pic>
      <p:sp>
        <p:nvSpPr>
          <p:cNvPr id="10" name="Flecha: pentágono 9">
            <a:extLst>
              <a:ext uri="{FF2B5EF4-FFF2-40B4-BE49-F238E27FC236}">
                <a16:creationId xmlns:a16="http://schemas.microsoft.com/office/drawing/2014/main" id="{F5323536-AC42-4D1D-B548-9F98BFE704B9}"/>
              </a:ext>
            </a:extLst>
          </p:cNvPr>
          <p:cNvSpPr/>
          <p:nvPr/>
        </p:nvSpPr>
        <p:spPr>
          <a:xfrm flipH="1">
            <a:off x="1741520" y="5269675"/>
            <a:ext cx="10442705" cy="1446549"/>
          </a:xfrm>
          <a:prstGeom prst="homePlate">
            <a:avLst>
              <a:gd name="adj" fmla="val 23168"/>
            </a:avLst>
          </a:prstGeom>
          <a:gradFill flip="none" rotWithShape="1">
            <a:gsLst>
              <a:gs pos="0">
                <a:schemeClr val="accent1">
                  <a:lumMod val="67000"/>
                  <a:alpha val="40000"/>
                </a:schemeClr>
              </a:gs>
              <a:gs pos="48000">
                <a:schemeClr val="accent1">
                  <a:lumMod val="97000"/>
                  <a:lumOff val="3000"/>
                </a:schemeClr>
              </a:gs>
              <a:gs pos="100000">
                <a:schemeClr val="accent1">
                  <a:lumMod val="60000"/>
                  <a:lumOff val="40000"/>
                </a:schemeClr>
              </a:gs>
            </a:gsLst>
            <a:lin ang="4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CuadroTexto 4">
            <a:extLst>
              <a:ext uri="{FF2B5EF4-FFF2-40B4-BE49-F238E27FC236}">
                <a16:creationId xmlns:a16="http://schemas.microsoft.com/office/drawing/2014/main" id="{6257A745-4663-436D-9566-40C5B5962E3B}"/>
              </a:ext>
            </a:extLst>
          </p:cNvPr>
          <p:cNvSpPr txBox="1"/>
          <p:nvPr/>
        </p:nvSpPr>
        <p:spPr>
          <a:xfrm>
            <a:off x="2690183" y="5331229"/>
            <a:ext cx="9037982" cy="1384995"/>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2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20. REQUERIMIENTOS DE CONDUCTA</a:t>
            </a:r>
          </a:p>
        </p:txBody>
      </p:sp>
      <p:sp>
        <p:nvSpPr>
          <p:cNvPr id="8" name="2 Rectángulo">
            <a:extLst>
              <a:ext uri="{FF2B5EF4-FFF2-40B4-BE49-F238E27FC236}">
                <a16:creationId xmlns:a16="http://schemas.microsoft.com/office/drawing/2014/main" id="{F3B8F77C-A6BD-497D-8480-6793E25B3711}"/>
              </a:ext>
            </a:extLst>
          </p:cNvPr>
          <p:cNvSpPr/>
          <p:nvPr/>
        </p:nvSpPr>
        <p:spPr>
          <a:xfrm>
            <a:off x="343880" y="2481024"/>
            <a:ext cx="3049351" cy="258532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endParaRPr lang="es-CO" sz="3200" b="1" dirty="0"/>
          </a:p>
          <a:p>
            <a:r>
              <a:rPr lang="es-CO" sz="2400" b="1" dirty="0">
                <a:latin typeface="Verdana Pro Black" panose="020B0A04030504040204" pitchFamily="34" charset="0"/>
              </a:rPr>
              <a:t>20.1 </a:t>
            </a:r>
            <a:r>
              <a:rPr lang="es-CO" sz="2400" b="1" dirty="0">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CONDUCTA DEPORTIVA </a:t>
            </a:r>
          </a:p>
          <a:p>
            <a:r>
              <a:rPr lang="es-CO" sz="2400" b="1" dirty="0">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 </a:t>
            </a:r>
            <a:endParaRPr lang="es-CO" sz="2400" b="1" dirty="0">
              <a:latin typeface="Verdana Pro Black" panose="020B0A04030504040204" pitchFamily="34" charset="0"/>
            </a:endParaRPr>
          </a:p>
          <a:p>
            <a:r>
              <a:rPr lang="es-CO" sz="2400" b="1" dirty="0">
                <a:latin typeface="Verdana Pro Black" panose="020B0A04030504040204" pitchFamily="34" charset="0"/>
              </a:rPr>
              <a:t>20.2 </a:t>
            </a:r>
            <a:r>
              <a:rPr lang="es-CO" sz="2400" b="1" dirty="0">
                <a:latin typeface="Verdana Pro Black" panose="020B0A04030504040204" pitchFamily="34" charset="0"/>
                <a:hlinkClick r:id="rId6" action="ppaction://hlinksldjump">
                  <a:extLst>
                    <a:ext uri="{A12FA001-AC4F-418D-AE19-62706E023703}">
                      <ahyp:hlinkClr xmlns:ahyp="http://schemas.microsoft.com/office/drawing/2018/hyperlinkcolor" val="tx"/>
                    </a:ext>
                  </a:extLst>
                </a:hlinkClick>
              </a:rPr>
              <a:t>JUEGO LIMPIO </a:t>
            </a:r>
            <a:endParaRPr lang="es-CO" sz="2400" b="1" dirty="0">
              <a:latin typeface="Verdana Pro Black" panose="020B0A04030504040204" pitchFamily="34" charset="0"/>
            </a:endParaRPr>
          </a:p>
          <a:p>
            <a:endParaRPr lang="es-CO" sz="1000" b="1" dirty="0"/>
          </a:p>
        </p:txBody>
      </p:sp>
    </p:spTree>
    <p:extLst>
      <p:ext uri="{BB962C8B-B14F-4D97-AF65-F5344CB8AC3E}">
        <p14:creationId xmlns:p14="http://schemas.microsoft.com/office/powerpoint/2010/main" val="148204768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 calcmode="lin" valueType="num">
                                      <p:cBhvr additive="base">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61323" y="923237"/>
            <a:ext cx="6355094" cy="1569660"/>
          </a:xfrm>
          <a:prstGeom prst="rect">
            <a:avLst/>
          </a:prstGeom>
        </p:spPr>
        <p:txBody>
          <a:bodyPr wrap="square">
            <a:spAutoFit/>
          </a:bodyPr>
          <a:lstStyle/>
          <a:p>
            <a:pPr algn="just"/>
            <a:r>
              <a:rPr lang="es-CO" sz="2400" b="1" dirty="0">
                <a:solidFill>
                  <a:srgbClr val="002060"/>
                </a:solidFill>
              </a:rPr>
              <a:t>20.1 CONDUCTA DEPORTIVA </a:t>
            </a:r>
          </a:p>
          <a:p>
            <a:pPr algn="just"/>
            <a:endParaRPr lang="es-CO" sz="2400" dirty="0"/>
          </a:p>
          <a:p>
            <a:pPr algn="just"/>
            <a:r>
              <a:rPr lang="es-CO" sz="2400" dirty="0"/>
              <a:t>20.1.1 Los participantes deben conocer las “Reglas Oficiales de Voleibol” y cumplir con ellas. </a:t>
            </a:r>
          </a:p>
        </p:txBody>
      </p:sp>
      <p:sp>
        <p:nvSpPr>
          <p:cNvPr id="3" name="2 Rectángulo"/>
          <p:cNvSpPr/>
          <p:nvPr/>
        </p:nvSpPr>
        <p:spPr>
          <a:xfrm>
            <a:off x="761323" y="2820487"/>
            <a:ext cx="6355094" cy="2308324"/>
          </a:xfrm>
          <a:prstGeom prst="rect">
            <a:avLst/>
          </a:prstGeom>
        </p:spPr>
        <p:txBody>
          <a:bodyPr wrap="square">
            <a:spAutoFit/>
          </a:bodyPr>
          <a:lstStyle/>
          <a:p>
            <a:pPr algn="just"/>
            <a:r>
              <a:rPr lang="es-CO" sz="2400" dirty="0"/>
              <a:t>20.1.2 Los participantes deben aceptar las decisiones de los árbitros con conducta deportiva, sin discutirlas. </a:t>
            </a:r>
          </a:p>
          <a:p>
            <a:pPr algn="just"/>
            <a:endParaRPr lang="es-CO" sz="2400" dirty="0"/>
          </a:p>
          <a:p>
            <a:pPr algn="just"/>
            <a:r>
              <a:rPr lang="es-CO" sz="2400" dirty="0"/>
              <a:t>En caso de duda, pueden pedir una aclaración únicamente a través del capitán en juego. </a:t>
            </a:r>
          </a:p>
        </p:txBody>
      </p:sp>
      <p:pic>
        <p:nvPicPr>
          <p:cNvPr id="5" name="Imagen 4">
            <a:extLst>
              <a:ext uri="{FF2B5EF4-FFF2-40B4-BE49-F238E27FC236}">
                <a16:creationId xmlns:a16="http://schemas.microsoft.com/office/drawing/2014/main" id="{54B35794-ECD4-4C2D-B3E4-3B8B39A9B7CE}"/>
              </a:ext>
            </a:extLst>
          </p:cNvPr>
          <p:cNvPicPr>
            <a:picLocks noChangeAspect="1"/>
          </p:cNvPicPr>
          <p:nvPr/>
        </p:nvPicPr>
        <p:blipFill rotWithShape="1">
          <a:blip r:embed="rId2"/>
          <a:srcRect l="30500" t="4706" r="8137" b="3334"/>
          <a:stretch/>
        </p:blipFill>
        <p:spPr>
          <a:xfrm>
            <a:off x="7116417" y="125632"/>
            <a:ext cx="4877010" cy="5809131"/>
          </a:xfrm>
          <a:prstGeom prst="rect">
            <a:avLst/>
          </a:prstGeom>
        </p:spPr>
      </p:pic>
    </p:spTree>
    <p:extLst>
      <p:ext uri="{BB962C8B-B14F-4D97-AF65-F5344CB8AC3E}">
        <p14:creationId xmlns:p14="http://schemas.microsoft.com/office/powerpoint/2010/main" val="412374803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46853" y="1866106"/>
            <a:ext cx="4566051" cy="2308324"/>
          </a:xfrm>
          <a:prstGeom prst="rect">
            <a:avLst/>
          </a:prstGeom>
        </p:spPr>
        <p:txBody>
          <a:bodyPr wrap="square">
            <a:spAutoFit/>
          </a:bodyPr>
          <a:lstStyle/>
          <a:p>
            <a:pPr algn="just"/>
            <a:r>
              <a:rPr lang="es-CO" sz="2400" dirty="0"/>
              <a:t>20.1.3 Los participantes deben evitar acciones o actitudes dirigidas a influenciar las decisiones de los árbitros o encubrir faltas cometidas por su equipo. </a:t>
            </a:r>
          </a:p>
        </p:txBody>
      </p:sp>
      <p:pic>
        <p:nvPicPr>
          <p:cNvPr id="3" name="Picture 3" descr="C:\Users\user\Documents\CONTENIDOS CURSO 2010\Material de apoyo y reglamento\voley\segundo ju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454" y="781878"/>
            <a:ext cx="5449953" cy="42274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7967909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06659" y="712508"/>
            <a:ext cx="5389341" cy="3046988"/>
          </a:xfrm>
          <a:prstGeom prst="rect">
            <a:avLst/>
          </a:prstGeom>
        </p:spPr>
        <p:txBody>
          <a:bodyPr wrap="square">
            <a:spAutoFit/>
          </a:bodyPr>
          <a:lstStyle/>
          <a:p>
            <a:pPr algn="just"/>
            <a:r>
              <a:rPr lang="es-CO" sz="2400" b="1" dirty="0">
                <a:solidFill>
                  <a:srgbClr val="002060"/>
                </a:solidFill>
              </a:rPr>
              <a:t>20.2 JUEGO LIMPIO </a:t>
            </a:r>
          </a:p>
          <a:p>
            <a:pPr algn="just"/>
            <a:endParaRPr lang="es-CO" sz="2400" dirty="0"/>
          </a:p>
          <a:p>
            <a:pPr algn="just"/>
            <a:r>
              <a:rPr lang="es-CO" sz="2400" dirty="0"/>
              <a:t>20.2.1 Los participantes deben comportarse respetuosa y cortésmente, a tenor con el espíritu de “JUEGO LIMPIO” no sólo con los árbitros, sino también con los demás oficiales, los adversarios, compañeros de equipo y espectadores. </a:t>
            </a:r>
          </a:p>
        </p:txBody>
      </p:sp>
      <p:sp>
        <p:nvSpPr>
          <p:cNvPr id="3" name="2 Rectángulo"/>
          <p:cNvSpPr/>
          <p:nvPr/>
        </p:nvSpPr>
        <p:spPr>
          <a:xfrm>
            <a:off x="706659" y="4166697"/>
            <a:ext cx="5389341" cy="1200329"/>
          </a:xfrm>
          <a:prstGeom prst="rect">
            <a:avLst/>
          </a:prstGeom>
        </p:spPr>
        <p:txBody>
          <a:bodyPr wrap="square">
            <a:spAutoFit/>
          </a:bodyPr>
          <a:lstStyle/>
          <a:p>
            <a:pPr algn="just"/>
            <a:r>
              <a:rPr lang="es-CO" sz="2400" dirty="0"/>
              <a:t>20.2.2 Se permite la comunicación entre los miembros del equipo durante el juego. </a:t>
            </a:r>
          </a:p>
        </p:txBody>
      </p:sp>
      <p:pic>
        <p:nvPicPr>
          <p:cNvPr id="4" name="Picture 2" descr="G:\CURSO 2012\IMAGENES\PROTOCOLO\amistad.jpg">
            <a:extLst>
              <a:ext uri="{FF2B5EF4-FFF2-40B4-BE49-F238E27FC236}">
                <a16:creationId xmlns:a16="http://schemas.microsoft.com/office/drawing/2014/main" id="{FB2F8231-8795-45F4-9DAF-7C806F819E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41"/>
          <a:stretch/>
        </p:blipFill>
        <p:spPr bwMode="auto">
          <a:xfrm>
            <a:off x="6546573" y="513725"/>
            <a:ext cx="5272182" cy="4588362"/>
          </a:xfrm>
          <a:prstGeom prst="roundRect">
            <a:avLst>
              <a:gd name="adj" fmla="val 6801"/>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7421480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2AF52B7-F6D2-41BA-AA00-8C20AF3C1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3" y="0"/>
            <a:ext cx="12165654" cy="6858000"/>
          </a:xfrm>
          <a:prstGeom prst="rect">
            <a:avLst/>
          </a:prstGeom>
        </p:spPr>
      </p:pic>
      <p:sp>
        <p:nvSpPr>
          <p:cNvPr id="2" name="Rectángulo 1">
            <a:extLst>
              <a:ext uri="{FF2B5EF4-FFF2-40B4-BE49-F238E27FC236}">
                <a16:creationId xmlns:a16="http://schemas.microsoft.com/office/drawing/2014/main" id="{B40E56FD-5F9E-46BB-B6A2-64CEAD40C63D}"/>
              </a:ext>
            </a:extLst>
          </p:cNvPr>
          <p:cNvSpPr/>
          <p:nvPr/>
        </p:nvSpPr>
        <p:spPr>
          <a:xfrm>
            <a:off x="0" y="1"/>
            <a:ext cx="4253948" cy="6857999"/>
          </a:xfrm>
          <a:prstGeom prst="rect">
            <a:avLst/>
          </a:prstGeom>
          <a:solidFill>
            <a:srgbClr val="00B05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3" name="Imagen 2">
            <a:extLst>
              <a:ext uri="{FF2B5EF4-FFF2-40B4-BE49-F238E27FC236}">
                <a16:creationId xmlns:a16="http://schemas.microsoft.com/office/drawing/2014/main" id="{C9FF3B87-CADC-400F-8FF5-FA260100D23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06642" y="374970"/>
            <a:ext cx="1040663" cy="842890"/>
          </a:xfrm>
          <a:prstGeom prst="rect">
            <a:avLst/>
          </a:prstGeom>
        </p:spPr>
      </p:pic>
      <p:sp>
        <p:nvSpPr>
          <p:cNvPr id="4" name="Flecha: pentágono 3">
            <a:extLst>
              <a:ext uri="{FF2B5EF4-FFF2-40B4-BE49-F238E27FC236}">
                <a16:creationId xmlns:a16="http://schemas.microsoft.com/office/drawing/2014/main" id="{4590DB56-0F0C-40EE-808B-F7AF546585E4}"/>
              </a:ext>
            </a:extLst>
          </p:cNvPr>
          <p:cNvSpPr/>
          <p:nvPr/>
        </p:nvSpPr>
        <p:spPr>
          <a:xfrm flipH="1">
            <a:off x="2372147" y="5304743"/>
            <a:ext cx="9819853" cy="1446549"/>
          </a:xfrm>
          <a:prstGeom prst="homePlate">
            <a:avLst>
              <a:gd name="adj" fmla="val 23168"/>
            </a:avLst>
          </a:prstGeom>
          <a:gradFill flip="none" rotWithShape="1">
            <a:gsLst>
              <a:gs pos="0">
                <a:schemeClr val="accent1">
                  <a:lumMod val="67000"/>
                  <a:alpha val="40000"/>
                </a:schemeClr>
              </a:gs>
              <a:gs pos="48000">
                <a:schemeClr val="accent1">
                  <a:lumMod val="97000"/>
                  <a:lumOff val="3000"/>
                </a:schemeClr>
              </a:gs>
              <a:gs pos="100000">
                <a:schemeClr val="accent1">
                  <a:lumMod val="60000"/>
                  <a:lumOff val="40000"/>
                </a:schemeClr>
              </a:gs>
            </a:gsLst>
            <a:lin ang="4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5" name="CuadroTexto 4">
            <a:extLst>
              <a:ext uri="{FF2B5EF4-FFF2-40B4-BE49-F238E27FC236}">
                <a16:creationId xmlns:a16="http://schemas.microsoft.com/office/drawing/2014/main" id="{793BE2D3-5D3D-44BA-A276-ACA3D1CF1F74}"/>
              </a:ext>
            </a:extLst>
          </p:cNvPr>
          <p:cNvSpPr txBox="1"/>
          <p:nvPr/>
        </p:nvSpPr>
        <p:spPr>
          <a:xfrm>
            <a:off x="2809469" y="5366297"/>
            <a:ext cx="9263270" cy="1384995"/>
          </a:xfrm>
          <a:prstGeom prst="rect">
            <a:avLst/>
          </a:prstGeom>
          <a:noFill/>
          <a:effectLst>
            <a:outerShdw blurRad="190500" dist="63500" dir="5400000" algn="ctr" rotWithShape="0">
              <a:srgbClr val="000000">
                <a:alpha val="75000"/>
              </a:srgbClr>
            </a:outerShdw>
          </a:effectLst>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200" b="1" dirty="0">
                <a:solidFill>
                  <a:schemeClr val="bg1"/>
                </a:solidFill>
                <a:effectLst>
                  <a:outerShdw blurRad="38100" dist="38100" dir="2700000" algn="tl">
                    <a:srgbClr val="000000">
                      <a:alpha val="43137"/>
                    </a:srgbClr>
                  </a:outerShdw>
                </a:effectLst>
                <a:latin typeface="Verdana Pro Black"/>
                <a:ea typeface="Arial Black" charset="0"/>
                <a:cs typeface="Arial Black" panose="020B0604020202020204" pitchFamily="34" charset="0"/>
              </a:rPr>
              <a:t>21. CONDUCTA INCORRECTA Y SUS SANCIONES</a:t>
            </a:r>
          </a:p>
        </p:txBody>
      </p:sp>
      <p:sp>
        <p:nvSpPr>
          <p:cNvPr id="7" name="2 Rectángulo">
            <a:extLst>
              <a:ext uri="{FF2B5EF4-FFF2-40B4-BE49-F238E27FC236}">
                <a16:creationId xmlns:a16="http://schemas.microsoft.com/office/drawing/2014/main" id="{2EA920B5-631B-45A9-8BD0-764EA894517D}"/>
              </a:ext>
            </a:extLst>
          </p:cNvPr>
          <p:cNvSpPr/>
          <p:nvPr/>
        </p:nvSpPr>
        <p:spPr>
          <a:xfrm>
            <a:off x="145773" y="1324568"/>
            <a:ext cx="4108175" cy="390876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CO" sz="1600" b="1" dirty="0">
                <a:latin typeface="Verdana Pro Black" panose="020B0A04030504040204" pitchFamily="34" charset="0"/>
              </a:rPr>
              <a:t>21.1 </a:t>
            </a:r>
            <a:r>
              <a:rPr lang="es-CO" sz="1600" b="1" dirty="0">
                <a:latin typeface="Verdana Pro Black" panose="020B0A04030504040204" pitchFamily="34" charset="0"/>
                <a:hlinkClick r:id="rId5" action="ppaction://hlinksldjump">
                  <a:extLst>
                    <a:ext uri="{A12FA001-AC4F-418D-AE19-62706E023703}">
                      <ahyp:hlinkClr xmlns:ahyp="http://schemas.microsoft.com/office/drawing/2018/hyperlinkcolor" val="tx"/>
                    </a:ext>
                  </a:extLst>
                </a:hlinkClick>
              </a:rPr>
              <a:t>CONDUCTA INCORRECTA MENOR</a:t>
            </a:r>
            <a:r>
              <a:rPr lang="es-CO" sz="1600" b="1" dirty="0">
                <a:latin typeface="Verdana Pro Black" panose="020B0A04030504040204" pitchFamily="34" charset="0"/>
              </a:rPr>
              <a:t> </a:t>
            </a:r>
            <a:r>
              <a:rPr lang="es-CO" sz="1600" b="1" dirty="0">
                <a:latin typeface="Verdana Pro Black" panose="020B0A04030504040204" pitchFamily="34" charset="0"/>
                <a:hlinkClick r:id="" action="ppaction://noaction">
                  <a:extLst>
                    <a:ext uri="{A12FA001-AC4F-418D-AE19-62706E023703}">
                      <ahyp:hlinkClr xmlns:ahyp="http://schemas.microsoft.com/office/drawing/2018/hyperlinkcolor" val="tx"/>
                    </a:ext>
                  </a:extLst>
                </a:hlinkClick>
              </a:rPr>
              <a:t> </a:t>
            </a:r>
          </a:p>
          <a:p>
            <a:r>
              <a:rPr lang="es-CO" sz="1600" b="1" dirty="0">
                <a:latin typeface="Verdana Pro Black" panose="020B0A04030504040204" pitchFamily="34" charset="0"/>
                <a:hlinkClick r:id="" action="ppaction://noaction">
                  <a:extLst>
                    <a:ext uri="{A12FA001-AC4F-418D-AE19-62706E023703}">
                      <ahyp:hlinkClr xmlns:ahyp="http://schemas.microsoft.com/office/drawing/2018/hyperlinkcolor" val="tx"/>
                    </a:ext>
                  </a:extLst>
                </a:hlinkClick>
              </a:rPr>
              <a:t> </a:t>
            </a:r>
            <a:endParaRPr lang="es-CO" sz="1600" b="1" dirty="0">
              <a:latin typeface="Verdana Pro Black" panose="020B0A04030504040204" pitchFamily="34" charset="0"/>
            </a:endParaRPr>
          </a:p>
          <a:p>
            <a:r>
              <a:rPr lang="es-CO" sz="1600" b="1" dirty="0">
                <a:latin typeface="Verdana Pro Black" panose="020B0A04030504040204" pitchFamily="34" charset="0"/>
              </a:rPr>
              <a:t>21.2 </a:t>
            </a:r>
            <a:r>
              <a:rPr lang="es-CO" sz="1600" b="1" dirty="0">
                <a:latin typeface="Verdana Pro Black" panose="020B0A04030504040204" pitchFamily="34" charset="0"/>
                <a:hlinkClick r:id="rId6" action="ppaction://hlinksldjump">
                  <a:extLst>
                    <a:ext uri="{A12FA001-AC4F-418D-AE19-62706E023703}">
                      <ahyp:hlinkClr xmlns:ahyp="http://schemas.microsoft.com/office/drawing/2018/hyperlinkcolor" val="tx"/>
                    </a:ext>
                  </a:extLst>
                </a:hlinkClick>
              </a:rPr>
              <a:t>CONDUCTA INCORRECTA QUE CONDUCE A SANCIONES  </a:t>
            </a:r>
            <a:endParaRPr lang="es-CO" sz="1600" b="1" dirty="0">
              <a:latin typeface="Verdana Pro Black" panose="020B0A04030504040204" pitchFamily="34" charset="0"/>
            </a:endParaRPr>
          </a:p>
          <a:p>
            <a:endParaRPr lang="es-CO" sz="1000" b="1" dirty="0">
              <a:latin typeface="Verdana Pro Black" panose="020B0A04030504040204" pitchFamily="34" charset="0"/>
            </a:endParaRPr>
          </a:p>
          <a:p>
            <a:r>
              <a:rPr lang="es-CO" sz="1600" b="1" dirty="0">
                <a:latin typeface="Verdana Pro Black" panose="020B0A04030504040204" pitchFamily="34" charset="0"/>
              </a:rPr>
              <a:t>21.3 </a:t>
            </a:r>
            <a:r>
              <a:rPr lang="es-CO" sz="1600" b="1" dirty="0">
                <a:latin typeface="Verdana Pro Black" panose="020B0A04030504040204" pitchFamily="34" charset="0"/>
                <a:hlinkClick r:id="rId7" action="ppaction://hlinksldjump">
                  <a:extLst>
                    <a:ext uri="{A12FA001-AC4F-418D-AE19-62706E023703}">
                      <ahyp:hlinkClr xmlns:ahyp="http://schemas.microsoft.com/office/drawing/2018/hyperlinkcolor" val="tx"/>
                    </a:ext>
                  </a:extLst>
                </a:hlinkClick>
              </a:rPr>
              <a:t>ESCALA DE SANCIONES   </a:t>
            </a:r>
            <a:endParaRPr lang="es-CO" sz="1600" b="1" dirty="0">
              <a:latin typeface="Verdana Pro Black" panose="020B0A04030504040204" pitchFamily="34" charset="0"/>
            </a:endParaRPr>
          </a:p>
          <a:p>
            <a:endParaRPr lang="es-CO" sz="1000" b="1" dirty="0">
              <a:latin typeface="Verdana Pro Black" panose="020B0A04030504040204" pitchFamily="34" charset="0"/>
            </a:endParaRPr>
          </a:p>
          <a:p>
            <a:r>
              <a:rPr lang="es-CO" sz="1600" b="1" dirty="0">
                <a:latin typeface="Verdana Pro Black" panose="020B0A04030504040204" pitchFamily="34" charset="0"/>
              </a:rPr>
              <a:t>21.4 </a:t>
            </a:r>
            <a:r>
              <a:rPr lang="es-CO" sz="1600" b="1" dirty="0">
                <a:latin typeface="Verdana Pro Black" panose="020B0A04030504040204" pitchFamily="34" charset="0"/>
                <a:hlinkClick r:id="rId8" action="ppaction://hlinksldjump">
                  <a:extLst>
                    <a:ext uri="{A12FA001-AC4F-418D-AE19-62706E023703}">
                      <ahyp:hlinkClr xmlns:ahyp="http://schemas.microsoft.com/office/drawing/2018/hyperlinkcolor" val="tx"/>
                    </a:ext>
                  </a:extLst>
                </a:hlinkClick>
              </a:rPr>
              <a:t>APLICACIÓN DE SANCIONES POR CONDUCTA INCORRECTA  </a:t>
            </a:r>
            <a:endParaRPr lang="es-CO" sz="1600" b="1" dirty="0">
              <a:latin typeface="Verdana Pro Black" panose="020B0A04030504040204" pitchFamily="34" charset="0"/>
            </a:endParaRPr>
          </a:p>
          <a:p>
            <a:endParaRPr lang="es-CO" sz="1000" b="1" dirty="0">
              <a:latin typeface="Verdana Pro Black" panose="020B0A04030504040204" pitchFamily="34" charset="0"/>
            </a:endParaRPr>
          </a:p>
          <a:p>
            <a:r>
              <a:rPr lang="es-CO" sz="1600" b="1" dirty="0">
                <a:latin typeface="Verdana Pro Black" panose="020B0A04030504040204" pitchFamily="34" charset="0"/>
              </a:rPr>
              <a:t>21.5 </a:t>
            </a:r>
            <a:r>
              <a:rPr lang="es-CO" sz="1600" b="1" dirty="0">
                <a:latin typeface="Verdana Pro Black" panose="020B0A04030504040204" pitchFamily="34" charset="0"/>
                <a:hlinkClick r:id="rId9" action="ppaction://hlinksldjump">
                  <a:extLst>
                    <a:ext uri="{A12FA001-AC4F-418D-AE19-62706E023703}">
                      <ahyp:hlinkClr xmlns:ahyp="http://schemas.microsoft.com/office/drawing/2018/hyperlinkcolor" val="tx"/>
                    </a:ext>
                  </a:extLst>
                </a:hlinkClick>
              </a:rPr>
              <a:t>FALTAS DE CONDUCTA ANTES Y ENTRE SETS   </a:t>
            </a:r>
            <a:endParaRPr lang="es-CO" sz="1600" b="1" dirty="0">
              <a:latin typeface="Verdana Pro Black" panose="020B0A04030504040204" pitchFamily="34" charset="0"/>
            </a:endParaRPr>
          </a:p>
          <a:p>
            <a:endParaRPr lang="es-CO" sz="1000" b="1" dirty="0">
              <a:latin typeface="Verdana Pro Black" panose="020B0A04030504040204" pitchFamily="34" charset="0"/>
            </a:endParaRPr>
          </a:p>
          <a:p>
            <a:r>
              <a:rPr lang="es-CO" sz="1600" b="1" dirty="0">
                <a:latin typeface="Verdana Pro Black" panose="020B0A04030504040204" pitchFamily="34" charset="0"/>
              </a:rPr>
              <a:t>21.6 RESUMEN DE FALTAS DE CONDUCTA Y USO DE TARJETAS</a:t>
            </a:r>
          </a:p>
        </p:txBody>
      </p:sp>
    </p:spTree>
    <p:extLst>
      <p:ext uri="{BB962C8B-B14F-4D97-AF65-F5344CB8AC3E}">
        <p14:creationId xmlns:p14="http://schemas.microsoft.com/office/powerpoint/2010/main" val="152968650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 calcmode="lin" valueType="num">
                                      <p:cBhvr additive="base">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nodeType="afterEffect">
                                  <p:stCondLst>
                                    <p:cond delay="0"/>
                                  </p:stCondLst>
                                  <p:childTnLst>
                                    <p:set>
                                      <p:cBhvr>
                                        <p:cTn id="37" dur="1" fill="hold">
                                          <p:stCondLst>
                                            <p:cond delay="0"/>
                                          </p:stCondLst>
                                        </p:cTn>
                                        <p:tgtEl>
                                          <p:spTgt spid="7">
                                            <p:txEl>
                                              <p:pRg st="8" end="8"/>
                                            </p:txEl>
                                          </p:spTgt>
                                        </p:tgtEl>
                                        <p:attrNameLst>
                                          <p:attrName>style.visibility</p:attrName>
                                        </p:attrNameLst>
                                      </p:cBhvr>
                                      <p:to>
                                        <p:strVal val="visible"/>
                                      </p:to>
                                    </p:set>
                                    <p:anim calcmode="lin" valueType="num">
                                      <p:cBhvr additive="base">
                                        <p:cTn id="38"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nodeType="after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 calcmode="lin" valueType="num">
                                      <p:cBhvr additive="base">
                                        <p:cTn id="43"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96496" y="578700"/>
            <a:ext cx="5146148" cy="4893647"/>
          </a:xfrm>
          <a:prstGeom prst="rect">
            <a:avLst/>
          </a:prstGeom>
        </p:spPr>
        <p:txBody>
          <a:bodyPr wrap="square">
            <a:spAutoFit/>
          </a:bodyPr>
          <a:lstStyle/>
          <a:p>
            <a:pPr algn="just"/>
            <a:r>
              <a:rPr lang="es-CO" sz="2400" b="1" dirty="0">
                <a:solidFill>
                  <a:srgbClr val="002060"/>
                </a:solidFill>
              </a:rPr>
              <a:t>21.1 CONDUCTA INCORRECTA MENOR</a:t>
            </a:r>
          </a:p>
          <a:p>
            <a:endParaRPr lang="es-CO" sz="2400" dirty="0">
              <a:solidFill>
                <a:srgbClr val="002060"/>
              </a:solidFill>
            </a:endParaRPr>
          </a:p>
          <a:p>
            <a:pPr algn="just"/>
            <a:r>
              <a:rPr lang="es-CO" sz="2400" dirty="0"/>
              <a:t>Las conductas incorrectas menores no están sujetas a sanciones. Es deber del 1er. árbitro, prevenir a los equipos de la aproximación al nivel de sanciones.</a:t>
            </a:r>
          </a:p>
          <a:p>
            <a:pPr algn="just"/>
            <a:endParaRPr lang="es-CO" sz="2400" dirty="0"/>
          </a:p>
          <a:p>
            <a:pPr algn="just"/>
            <a:r>
              <a:rPr lang="es-CO" sz="2400" dirty="0"/>
              <a:t>Esto se hace en dos pasos:</a:t>
            </a:r>
          </a:p>
          <a:p>
            <a:pPr algn="just"/>
            <a:endParaRPr lang="es-CO" sz="2400" dirty="0"/>
          </a:p>
          <a:p>
            <a:pPr algn="just"/>
            <a:r>
              <a:rPr lang="es-CO" sz="2400" dirty="0"/>
              <a:t>Paso 1: emitiendo una advertencia verbal, por intermedio del capitán en juego.</a:t>
            </a:r>
          </a:p>
          <a:p>
            <a:pPr algn="just"/>
            <a:r>
              <a:rPr lang="es-CO" sz="2400" dirty="0"/>
              <a:t> </a:t>
            </a:r>
          </a:p>
        </p:txBody>
      </p:sp>
      <p:pic>
        <p:nvPicPr>
          <p:cNvPr id="4" name="Imagen 3">
            <a:extLst>
              <a:ext uri="{FF2B5EF4-FFF2-40B4-BE49-F238E27FC236}">
                <a16:creationId xmlns:a16="http://schemas.microsoft.com/office/drawing/2014/main" id="{529D3644-A37B-4252-8572-5457A24202B3}"/>
              </a:ext>
            </a:extLst>
          </p:cNvPr>
          <p:cNvPicPr>
            <a:picLocks noChangeAspect="1"/>
          </p:cNvPicPr>
          <p:nvPr/>
        </p:nvPicPr>
        <p:blipFill>
          <a:blip r:embed="rId2"/>
          <a:stretch>
            <a:fillRect/>
          </a:stretch>
        </p:blipFill>
        <p:spPr>
          <a:xfrm>
            <a:off x="649356" y="127407"/>
            <a:ext cx="4971337" cy="5788694"/>
          </a:xfrm>
          <a:prstGeom prst="rect">
            <a:avLst/>
          </a:prstGeom>
        </p:spPr>
      </p:pic>
    </p:spTree>
    <p:extLst>
      <p:ext uri="{BB962C8B-B14F-4D97-AF65-F5344CB8AC3E}">
        <p14:creationId xmlns:p14="http://schemas.microsoft.com/office/powerpoint/2010/main" val="40959531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26789" y="718477"/>
            <a:ext cx="6198299" cy="4467057"/>
          </a:xfrm>
          <a:prstGeom prst="rect">
            <a:avLst/>
          </a:prstGeom>
        </p:spPr>
        <p:txBody>
          <a:bodyPr wrap="square">
            <a:spAutoFit/>
          </a:bodyPr>
          <a:lstStyle/>
          <a:p>
            <a:pPr algn="just">
              <a:lnSpc>
                <a:spcPct val="150000"/>
              </a:lnSpc>
            </a:pPr>
            <a:r>
              <a:rPr lang="es-CO" sz="2400" b="1" dirty="0">
                <a:latin typeface="+mn-lt"/>
              </a:rPr>
              <a:t>Paso 2</a:t>
            </a:r>
            <a:r>
              <a:rPr lang="es-CO" sz="2400" dirty="0">
                <a:latin typeface="+mn-lt"/>
              </a:rPr>
              <a:t>: mostrando la TARJETA AMARILLA al/los miembro/s del equipo correspondiente. Esta advertencia formal no es una sanción en sí misma, sino una indicación de que el miembro del equipo (y por extensión todo el equipo) han alcanzado el nivel de sanciones para el partido. Esto se registra en la hoja de anotación pero no tiene consecuencias inmediatas.</a:t>
            </a:r>
          </a:p>
        </p:txBody>
      </p:sp>
      <p:pic>
        <p:nvPicPr>
          <p:cNvPr id="5" name="Imagen 4">
            <a:extLst>
              <a:ext uri="{FF2B5EF4-FFF2-40B4-BE49-F238E27FC236}">
                <a16:creationId xmlns:a16="http://schemas.microsoft.com/office/drawing/2014/main" id="{3A897CEC-5F98-4E28-B03A-01DA66405685}"/>
              </a:ext>
            </a:extLst>
          </p:cNvPr>
          <p:cNvPicPr>
            <a:picLocks noChangeAspect="1"/>
          </p:cNvPicPr>
          <p:nvPr/>
        </p:nvPicPr>
        <p:blipFill rotWithShape="1">
          <a:blip r:embed="rId2">
            <a:extLst>
              <a:ext uri="{28A0092B-C50C-407E-A947-70E740481C1C}">
                <a14:useLocalDpi xmlns:a14="http://schemas.microsoft.com/office/drawing/2010/main" val="0"/>
              </a:ext>
            </a:extLst>
          </a:blip>
          <a:srcRect l="19598"/>
          <a:stretch/>
        </p:blipFill>
        <p:spPr>
          <a:xfrm>
            <a:off x="6911788" y="147918"/>
            <a:ext cx="5105401" cy="5756094"/>
          </a:xfrm>
          <a:prstGeom prst="rect">
            <a:avLst/>
          </a:prstGeom>
        </p:spPr>
      </p:pic>
    </p:spTree>
    <p:extLst>
      <p:ext uri="{BB962C8B-B14F-4D97-AF65-F5344CB8AC3E}">
        <p14:creationId xmlns:p14="http://schemas.microsoft.com/office/powerpoint/2010/main" val="116483361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57888" y="499747"/>
            <a:ext cx="5122641" cy="3416320"/>
          </a:xfrm>
          <a:prstGeom prst="rect">
            <a:avLst/>
          </a:prstGeom>
        </p:spPr>
        <p:txBody>
          <a:bodyPr wrap="square">
            <a:spAutoFit/>
          </a:bodyPr>
          <a:lstStyle/>
          <a:p>
            <a:r>
              <a:rPr lang="es-CO" sz="2400" b="1" dirty="0">
                <a:solidFill>
                  <a:srgbClr val="002060"/>
                </a:solidFill>
              </a:rPr>
              <a:t>21.2 CONDUCTA INCORRECTA QUE CONDUCE A SANCIONES </a:t>
            </a:r>
          </a:p>
          <a:p>
            <a:endParaRPr lang="es-CO" sz="2400" dirty="0"/>
          </a:p>
          <a:p>
            <a:pPr algn="just"/>
            <a:r>
              <a:rPr lang="es-CO" sz="2400" dirty="0"/>
              <a:t>La conducta incorrecta por parte de un miembro del equipo hacia los oficiales, adversarios, compañeros de equipo o espectadores es clasificada en tres categorías de acuerdo a la seriedad de la ofensa. </a:t>
            </a:r>
          </a:p>
        </p:txBody>
      </p:sp>
      <p:sp>
        <p:nvSpPr>
          <p:cNvPr id="3" name="2 Rectángulo"/>
          <p:cNvSpPr/>
          <p:nvPr/>
        </p:nvSpPr>
        <p:spPr>
          <a:xfrm>
            <a:off x="457888" y="4043515"/>
            <a:ext cx="5122641" cy="1200329"/>
          </a:xfrm>
          <a:prstGeom prst="rect">
            <a:avLst/>
          </a:prstGeom>
        </p:spPr>
        <p:txBody>
          <a:bodyPr wrap="square">
            <a:spAutoFit/>
          </a:bodyPr>
          <a:lstStyle/>
          <a:p>
            <a:pPr algn="just"/>
            <a:r>
              <a:rPr lang="es-CO" sz="2400" dirty="0"/>
              <a:t>21.2.1 </a:t>
            </a:r>
            <a:r>
              <a:rPr lang="es-CO" sz="2400" b="1" dirty="0"/>
              <a:t>Conducta grosera</a:t>
            </a:r>
            <a:r>
              <a:rPr lang="es-CO" sz="2400" dirty="0"/>
              <a:t>: acción contraria a las buenas costumbres o principios morales.</a:t>
            </a:r>
          </a:p>
        </p:txBody>
      </p:sp>
      <p:pic>
        <p:nvPicPr>
          <p:cNvPr id="7" name="Imagen 6">
            <a:extLst>
              <a:ext uri="{FF2B5EF4-FFF2-40B4-BE49-F238E27FC236}">
                <a16:creationId xmlns:a16="http://schemas.microsoft.com/office/drawing/2014/main" id="{E375359B-25D3-4DC1-884F-6E9E333F692C}"/>
              </a:ext>
            </a:extLst>
          </p:cNvPr>
          <p:cNvPicPr>
            <a:picLocks noChangeAspect="1"/>
          </p:cNvPicPr>
          <p:nvPr/>
        </p:nvPicPr>
        <p:blipFill>
          <a:blip r:embed="rId2"/>
          <a:stretch>
            <a:fillRect/>
          </a:stretch>
        </p:blipFill>
        <p:spPr>
          <a:xfrm>
            <a:off x="5728446" y="659414"/>
            <a:ext cx="6250067" cy="4751028"/>
          </a:xfrm>
          <a:prstGeom prst="rect">
            <a:avLst/>
          </a:prstGeom>
        </p:spPr>
      </p:pic>
    </p:spTree>
    <p:extLst>
      <p:ext uri="{BB962C8B-B14F-4D97-AF65-F5344CB8AC3E}">
        <p14:creationId xmlns:p14="http://schemas.microsoft.com/office/powerpoint/2010/main" val="319935271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915</Words>
  <Application>Microsoft Office PowerPoint</Application>
  <PresentationFormat>Panorámica</PresentationFormat>
  <Paragraphs>83</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Arial Black</vt:lpstr>
      <vt:lpstr>Calibri</vt:lpstr>
      <vt:lpstr>Calibri Light</vt:lpstr>
      <vt:lpstr>Verdana Pro Black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Paso 2: mostrando la TARJETA AMARILLA al/los miembro/s del equipo correspondiente. Esta advertencia formal no es una sanción en sí misma, sino una indicación de que el miembro del equipo (y por extensión todo el equipo) han alcanzado el nivel de sanciones para el partido. Esto se registra en la hoja de anotación pero no tiene consecuencias inmediatas.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johnny richard braco pingo</dc:creator>
  <cp:lastModifiedBy>Familia Gutierrez Garcia</cp:lastModifiedBy>
  <cp:revision>7</cp:revision>
  <dcterms:created xsi:type="dcterms:W3CDTF">2022-01-14T07:02:47Z</dcterms:created>
  <dcterms:modified xsi:type="dcterms:W3CDTF">2023-01-24T14:43:28Z</dcterms:modified>
</cp:coreProperties>
</file>