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35"/>
  </p:handoutMasterIdLst>
  <p:sldIdLst>
    <p:sldId id="295" r:id="rId2"/>
    <p:sldId id="256" r:id="rId3"/>
    <p:sldId id="294" r:id="rId4"/>
    <p:sldId id="270" r:id="rId5"/>
    <p:sldId id="272" r:id="rId6"/>
    <p:sldId id="275" r:id="rId7"/>
    <p:sldId id="276" r:id="rId8"/>
    <p:sldId id="277" r:id="rId9"/>
    <p:sldId id="278" r:id="rId10"/>
    <p:sldId id="279" r:id="rId11"/>
    <p:sldId id="268" r:id="rId12"/>
    <p:sldId id="257" r:id="rId13"/>
    <p:sldId id="262" r:id="rId14"/>
    <p:sldId id="263" r:id="rId15"/>
    <p:sldId id="264" r:id="rId16"/>
    <p:sldId id="265" r:id="rId17"/>
    <p:sldId id="266" r:id="rId18"/>
    <p:sldId id="267" r:id="rId19"/>
    <p:sldId id="280" r:id="rId20"/>
    <p:sldId id="281" r:id="rId21"/>
    <p:sldId id="282" r:id="rId22"/>
    <p:sldId id="283" r:id="rId23"/>
    <p:sldId id="284" r:id="rId24"/>
    <p:sldId id="285" r:id="rId25"/>
    <p:sldId id="286" r:id="rId26"/>
    <p:sldId id="287" r:id="rId27"/>
    <p:sldId id="288" r:id="rId28"/>
    <p:sldId id="296" r:id="rId29"/>
    <p:sldId id="297" r:id="rId30"/>
    <p:sldId id="298" r:id="rId31"/>
    <p:sldId id="299" r:id="rId32"/>
    <p:sldId id="301" r:id="rId33"/>
    <p:sldId id="300" r:id="rId34"/>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iero Aviles" initials="PA" lastIdx="5" clrIdx="0">
    <p:extLst>
      <p:ext uri="{19B8F6BF-5375-455C-9EA6-DF929625EA0E}">
        <p15:presenceInfo xmlns:p15="http://schemas.microsoft.com/office/powerpoint/2012/main" userId="S::piero.aviles@fpf.org.pe::ec652488-a83e-4588-9d91-2e2eaa7d55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A7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1E1664B-7A74-4FF8-90DE-E4F527641465}" v="1" dt="2020-11-26T20:15:44.83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55" d="100"/>
          <a:sy n="55" d="100"/>
        </p:scale>
        <p:origin x="1142"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iero Aviles" userId="ec652488-a83e-4588-9d91-2e2eaa7d5545" providerId="ADAL" clId="{C1E1664B-7A74-4FF8-90DE-E4F527641465}"/>
    <pc:docChg chg="undo custSel modSld">
      <pc:chgData name="Piero Aviles" userId="ec652488-a83e-4588-9d91-2e2eaa7d5545" providerId="ADAL" clId="{C1E1664B-7A74-4FF8-90DE-E4F527641465}" dt="2020-11-27T17:37:16.144" v="61" actId="20577"/>
      <pc:docMkLst>
        <pc:docMk/>
      </pc:docMkLst>
      <pc:sldChg chg="modSp mod">
        <pc:chgData name="Piero Aviles" userId="ec652488-a83e-4588-9d91-2e2eaa7d5545" providerId="ADAL" clId="{C1E1664B-7A74-4FF8-90DE-E4F527641465}" dt="2020-11-27T13:24:34.700" v="52" actId="20577"/>
        <pc:sldMkLst>
          <pc:docMk/>
          <pc:sldMk cId="2198103933" sldId="263"/>
        </pc:sldMkLst>
        <pc:spChg chg="mod">
          <ac:chgData name="Piero Aviles" userId="ec652488-a83e-4588-9d91-2e2eaa7d5545" providerId="ADAL" clId="{C1E1664B-7A74-4FF8-90DE-E4F527641465}" dt="2020-11-27T13:24:34.700" v="52" actId="20577"/>
          <ac:spMkLst>
            <pc:docMk/>
            <pc:sldMk cId="2198103933" sldId="263"/>
            <ac:spMk id="3" creationId="{00000000-0000-0000-0000-000000000000}"/>
          </ac:spMkLst>
        </pc:spChg>
      </pc:sldChg>
      <pc:sldChg chg="modSp mod">
        <pc:chgData name="Piero Aviles" userId="ec652488-a83e-4588-9d91-2e2eaa7d5545" providerId="ADAL" clId="{C1E1664B-7A74-4FF8-90DE-E4F527641465}" dt="2020-11-25T16:48:29.447" v="24" actId="20577"/>
        <pc:sldMkLst>
          <pc:docMk/>
          <pc:sldMk cId="4107049856" sldId="268"/>
        </pc:sldMkLst>
        <pc:spChg chg="mod">
          <ac:chgData name="Piero Aviles" userId="ec652488-a83e-4588-9d91-2e2eaa7d5545" providerId="ADAL" clId="{C1E1664B-7A74-4FF8-90DE-E4F527641465}" dt="2020-11-25T16:48:29.447" v="24" actId="20577"/>
          <ac:spMkLst>
            <pc:docMk/>
            <pc:sldMk cId="4107049856" sldId="268"/>
            <ac:spMk id="11" creationId="{00000000-0000-0000-0000-000000000000}"/>
          </ac:spMkLst>
        </pc:spChg>
      </pc:sldChg>
      <pc:sldChg chg="modSp mod">
        <pc:chgData name="Piero Aviles" userId="ec652488-a83e-4588-9d91-2e2eaa7d5545" providerId="ADAL" clId="{C1E1664B-7A74-4FF8-90DE-E4F527641465}" dt="2020-11-26T15:26:15.066" v="30" actId="20577"/>
        <pc:sldMkLst>
          <pc:docMk/>
          <pc:sldMk cId="3692446685" sldId="297"/>
        </pc:sldMkLst>
        <pc:spChg chg="mod">
          <ac:chgData name="Piero Aviles" userId="ec652488-a83e-4588-9d91-2e2eaa7d5545" providerId="ADAL" clId="{C1E1664B-7A74-4FF8-90DE-E4F527641465}" dt="2020-11-26T15:26:15.066" v="30" actId="20577"/>
          <ac:spMkLst>
            <pc:docMk/>
            <pc:sldMk cId="3692446685" sldId="297"/>
            <ac:spMk id="2" creationId="{00000000-0000-0000-0000-000000000000}"/>
          </ac:spMkLst>
        </pc:spChg>
      </pc:sldChg>
      <pc:sldChg chg="modSp mod">
        <pc:chgData name="Piero Aviles" userId="ec652488-a83e-4588-9d91-2e2eaa7d5545" providerId="ADAL" clId="{C1E1664B-7A74-4FF8-90DE-E4F527641465}" dt="2020-10-29T21:05:55.859" v="0" actId="1076"/>
        <pc:sldMkLst>
          <pc:docMk/>
          <pc:sldMk cId="901250963" sldId="298"/>
        </pc:sldMkLst>
        <pc:spChg chg="mod">
          <ac:chgData name="Piero Aviles" userId="ec652488-a83e-4588-9d91-2e2eaa7d5545" providerId="ADAL" clId="{C1E1664B-7A74-4FF8-90DE-E4F527641465}" dt="2020-10-29T21:05:55.859" v="0" actId="1076"/>
          <ac:spMkLst>
            <pc:docMk/>
            <pc:sldMk cId="901250963" sldId="298"/>
            <ac:spMk id="2" creationId="{00000000-0000-0000-0000-000000000000}"/>
          </ac:spMkLst>
        </pc:spChg>
      </pc:sldChg>
      <pc:sldChg chg="modSp mod">
        <pc:chgData name="Piero Aviles" userId="ec652488-a83e-4588-9d91-2e2eaa7d5545" providerId="ADAL" clId="{C1E1664B-7A74-4FF8-90DE-E4F527641465}" dt="2020-11-26T17:33:41.008" v="47" actId="20577"/>
        <pc:sldMkLst>
          <pc:docMk/>
          <pc:sldMk cId="2492886770" sldId="299"/>
        </pc:sldMkLst>
        <pc:spChg chg="mod">
          <ac:chgData name="Piero Aviles" userId="ec652488-a83e-4588-9d91-2e2eaa7d5545" providerId="ADAL" clId="{C1E1664B-7A74-4FF8-90DE-E4F527641465}" dt="2020-11-26T17:33:41.008" v="47" actId="20577"/>
          <ac:spMkLst>
            <pc:docMk/>
            <pc:sldMk cId="2492886770" sldId="299"/>
            <ac:spMk id="2" creationId="{00000000-0000-0000-0000-000000000000}"/>
          </ac:spMkLst>
        </pc:spChg>
      </pc:sldChg>
      <pc:sldChg chg="modSp">
        <pc:chgData name="Piero Aviles" userId="ec652488-a83e-4588-9d91-2e2eaa7d5545" providerId="ADAL" clId="{C1E1664B-7A74-4FF8-90DE-E4F527641465}" dt="2020-11-26T20:15:44.836" v="48" actId="1076"/>
        <pc:sldMkLst>
          <pc:docMk/>
          <pc:sldMk cId="2818115312" sldId="300"/>
        </pc:sldMkLst>
        <pc:picChg chg="mod">
          <ac:chgData name="Piero Aviles" userId="ec652488-a83e-4588-9d91-2e2eaa7d5545" providerId="ADAL" clId="{C1E1664B-7A74-4FF8-90DE-E4F527641465}" dt="2020-11-26T20:15:44.836" v="48" actId="1076"/>
          <ac:picMkLst>
            <pc:docMk/>
            <pc:sldMk cId="2818115312" sldId="300"/>
            <ac:picMk id="3073" creationId="{00000000-0000-0000-0000-000000000000}"/>
          </ac:picMkLst>
        </pc:picChg>
      </pc:sldChg>
      <pc:sldChg chg="modSp mod">
        <pc:chgData name="Piero Aviles" userId="ec652488-a83e-4588-9d91-2e2eaa7d5545" providerId="ADAL" clId="{C1E1664B-7A74-4FF8-90DE-E4F527641465}" dt="2020-11-27T17:37:16.144" v="61" actId="20577"/>
        <pc:sldMkLst>
          <pc:docMk/>
          <pc:sldMk cId="2425894751" sldId="301"/>
        </pc:sldMkLst>
        <pc:spChg chg="mod">
          <ac:chgData name="Piero Aviles" userId="ec652488-a83e-4588-9d91-2e2eaa7d5545" providerId="ADAL" clId="{C1E1664B-7A74-4FF8-90DE-E4F527641465}" dt="2020-11-27T17:37:16.144" v="61" actId="20577"/>
          <ac:spMkLst>
            <pc:docMk/>
            <pc:sldMk cId="2425894751" sldId="301"/>
            <ac:spMk id="2" creationId="{90840423-8738-4DD9-AA27-6F78B00E4FA4}"/>
          </ac:spMkLst>
        </pc:spChg>
      </pc:sldChg>
    </pc:docChg>
  </pc:docChgLst>
  <pc:docChgLst>
    <pc:chgData name="Juan Manuel Lopez" userId="S::juan.lopez@fpf.org.pe::6b968ed3-79bc-4fa9-8ee8-eb01eb93d89a" providerId="AD" clId="Web-{F1EA44A4-DE64-2B8A-74D8-14C20B523945}"/>
    <pc:docChg chg="modSld">
      <pc:chgData name="Juan Manuel Lopez" userId="S::juan.lopez@fpf.org.pe::6b968ed3-79bc-4fa9-8ee8-eb01eb93d89a" providerId="AD" clId="Web-{F1EA44A4-DE64-2B8A-74D8-14C20B523945}" dt="2020-04-28T19:59:32.538" v="8" actId="20577"/>
      <pc:docMkLst>
        <pc:docMk/>
      </pc:docMkLst>
      <pc:sldChg chg="modSp">
        <pc:chgData name="Juan Manuel Lopez" userId="S::juan.lopez@fpf.org.pe::6b968ed3-79bc-4fa9-8ee8-eb01eb93d89a" providerId="AD" clId="Web-{F1EA44A4-DE64-2B8A-74D8-14C20B523945}" dt="2020-04-28T19:56:25.406" v="2" actId="20577"/>
        <pc:sldMkLst>
          <pc:docMk/>
          <pc:sldMk cId="1406599592" sldId="281"/>
        </pc:sldMkLst>
        <pc:spChg chg="mod">
          <ac:chgData name="Juan Manuel Lopez" userId="S::juan.lopez@fpf.org.pe::6b968ed3-79bc-4fa9-8ee8-eb01eb93d89a" providerId="AD" clId="Web-{F1EA44A4-DE64-2B8A-74D8-14C20B523945}" dt="2020-04-28T19:56:25.406" v="2" actId="20577"/>
          <ac:spMkLst>
            <pc:docMk/>
            <pc:sldMk cId="1406599592" sldId="281"/>
            <ac:spMk id="2" creationId="{00000000-0000-0000-0000-000000000000}"/>
          </ac:spMkLst>
        </pc:spChg>
      </pc:sldChg>
      <pc:sldChg chg="modSp">
        <pc:chgData name="Juan Manuel Lopez" userId="S::juan.lopez@fpf.org.pe::6b968ed3-79bc-4fa9-8ee8-eb01eb93d89a" providerId="AD" clId="Web-{F1EA44A4-DE64-2B8A-74D8-14C20B523945}" dt="2020-04-28T19:59:32.538" v="7" actId="20577"/>
        <pc:sldMkLst>
          <pc:docMk/>
          <pc:sldMk cId="901250963" sldId="298"/>
        </pc:sldMkLst>
        <pc:spChg chg="mod">
          <ac:chgData name="Juan Manuel Lopez" userId="S::juan.lopez@fpf.org.pe::6b968ed3-79bc-4fa9-8ee8-eb01eb93d89a" providerId="AD" clId="Web-{F1EA44A4-DE64-2B8A-74D8-14C20B523945}" dt="2020-04-28T19:59:32.538" v="7" actId="20577"/>
          <ac:spMkLst>
            <pc:docMk/>
            <pc:sldMk cId="901250963" sldId="298"/>
            <ac:spMk id="2" creationId="{00000000-0000-0000-0000-000000000000}"/>
          </ac:spMkLst>
        </pc:spChg>
      </pc:sldChg>
    </pc:docChg>
  </pc:docChgLst>
  <pc:docChgLst>
    <pc:chgData name="Piero Aviles" userId="ec652488-a83e-4588-9d91-2e2eaa7d5545" providerId="ADAL" clId="{80EE5937-57E1-40E5-B265-033CCD24B1BB}"/>
    <pc:docChg chg="custSel modSld">
      <pc:chgData name="Piero Aviles" userId="ec652488-a83e-4588-9d91-2e2eaa7d5545" providerId="ADAL" clId="{80EE5937-57E1-40E5-B265-033CCD24B1BB}" dt="2020-08-24T21:42:53.167" v="5" actId="5900"/>
      <pc:docMkLst>
        <pc:docMk/>
      </pc:docMkLst>
      <pc:sldChg chg="addCm modCm">
        <pc:chgData name="Piero Aviles" userId="ec652488-a83e-4588-9d91-2e2eaa7d5545" providerId="ADAL" clId="{80EE5937-57E1-40E5-B265-033CCD24B1BB}" dt="2020-08-24T21:42:53.167" v="5" actId="5900"/>
        <pc:sldMkLst>
          <pc:docMk/>
          <pc:sldMk cId="1735694876" sldId="272"/>
        </pc:sldMkLst>
      </pc:sldChg>
    </pc:docChg>
  </pc:docChgLst>
  <pc:docChgLst>
    <pc:chgData name="Estadistica e Investigacion" userId="f3d339c5-da92-4471-b308-d2d610dadfcf" providerId="ADAL" clId="{E83A124A-DC8D-4ECD-A86E-DE9D5F3AF86B}"/>
    <pc:docChg chg="modSld">
      <pc:chgData name="Estadistica e Investigacion" userId="f3d339c5-da92-4471-b308-d2d610dadfcf" providerId="ADAL" clId="{E83A124A-DC8D-4ECD-A86E-DE9D5F3AF86B}" dt="2020-07-09T15:11:44.928" v="2" actId="20577"/>
      <pc:docMkLst>
        <pc:docMk/>
      </pc:docMkLst>
      <pc:sldChg chg="modSp mod">
        <pc:chgData name="Estadistica e Investigacion" userId="f3d339c5-da92-4471-b308-d2d610dadfcf" providerId="ADAL" clId="{E83A124A-DC8D-4ECD-A86E-DE9D5F3AF86B}" dt="2020-07-09T15:11:44.928" v="2" actId="20577"/>
        <pc:sldMkLst>
          <pc:docMk/>
          <pc:sldMk cId="2492886770" sldId="299"/>
        </pc:sldMkLst>
        <pc:spChg chg="mod">
          <ac:chgData name="Estadistica e Investigacion" userId="f3d339c5-da92-4471-b308-d2d610dadfcf" providerId="ADAL" clId="{E83A124A-DC8D-4ECD-A86E-DE9D5F3AF86B}" dt="2020-07-09T15:11:44.928" v="2" actId="20577"/>
          <ac:spMkLst>
            <pc:docMk/>
            <pc:sldMk cId="2492886770" sldId="299"/>
            <ac:spMk id="2" creationId="{00000000-0000-0000-0000-000000000000}"/>
          </ac:spMkLst>
        </pc:spChg>
      </pc:sldChg>
    </pc:docChg>
  </pc:docChgLst>
  <pc:docChgLst>
    <pc:chgData name="Estadistica e Investigacion" userId="f3d339c5-da92-4471-b308-d2d610dadfcf" providerId="ADAL" clId="{77BA5D41-2AE1-480C-ADB7-F79547A81AD0}"/>
    <pc:docChg chg="modSld">
      <pc:chgData name="Estadistica e Investigacion" userId="f3d339c5-da92-4471-b308-d2d610dadfcf" providerId="ADAL" clId="{77BA5D41-2AE1-480C-ADB7-F79547A81AD0}" dt="2020-11-05T18:43:56.305" v="2" actId="20577"/>
      <pc:docMkLst>
        <pc:docMk/>
      </pc:docMkLst>
      <pc:sldChg chg="modSp mod">
        <pc:chgData name="Estadistica e Investigacion" userId="f3d339c5-da92-4471-b308-d2d610dadfcf" providerId="ADAL" clId="{77BA5D41-2AE1-480C-ADB7-F79547A81AD0}" dt="2020-11-05T18:43:56.305" v="2" actId="20577"/>
        <pc:sldMkLst>
          <pc:docMk/>
          <pc:sldMk cId="2425894751" sldId="301"/>
        </pc:sldMkLst>
        <pc:spChg chg="mod">
          <ac:chgData name="Estadistica e Investigacion" userId="f3d339c5-da92-4471-b308-d2d610dadfcf" providerId="ADAL" clId="{77BA5D41-2AE1-480C-ADB7-F79547A81AD0}" dt="2020-11-05T18:43:56.305" v="2" actId="20577"/>
          <ac:spMkLst>
            <pc:docMk/>
            <pc:sldMk cId="2425894751" sldId="301"/>
            <ac:spMk id="2" creationId="{90840423-8738-4DD9-AA27-6F78B00E4FA4}"/>
          </ac:spMkLst>
        </pc:spChg>
      </pc:sldChg>
    </pc:docChg>
  </pc:docChgLst>
  <pc:docChgLst>
    <pc:chgData name="Piero Aviles" userId="ec652488-a83e-4588-9d91-2e2eaa7d5545" providerId="ADAL" clId="{5657C7D6-21A4-458C-BCB1-55E90AE4E9DB}"/>
    <pc:docChg chg="undo custSel modSld">
      <pc:chgData name="Piero Aviles" userId="ec652488-a83e-4588-9d91-2e2eaa7d5545" providerId="ADAL" clId="{5657C7D6-21A4-458C-BCB1-55E90AE4E9DB}" dt="2020-09-29T22:35:25.804" v="860" actId="5900"/>
      <pc:docMkLst>
        <pc:docMk/>
      </pc:docMkLst>
      <pc:sldChg chg="modSp mod addCm modCm">
        <pc:chgData name="Piero Aviles" userId="ec652488-a83e-4588-9d91-2e2eaa7d5545" providerId="ADAL" clId="{5657C7D6-21A4-458C-BCB1-55E90AE4E9DB}" dt="2020-09-29T22:35:25.804" v="860" actId="5900"/>
        <pc:sldMkLst>
          <pc:docMk/>
          <pc:sldMk cId="1969963977" sldId="257"/>
        </pc:sldMkLst>
        <pc:spChg chg="mod">
          <ac:chgData name="Piero Aviles" userId="ec652488-a83e-4588-9d91-2e2eaa7d5545" providerId="ADAL" clId="{5657C7D6-21A4-458C-BCB1-55E90AE4E9DB}" dt="2020-09-29T22:35:24.488" v="859" actId="13926"/>
          <ac:spMkLst>
            <pc:docMk/>
            <pc:sldMk cId="1969963977" sldId="257"/>
            <ac:spMk id="3" creationId="{00000000-0000-0000-0000-000000000000}"/>
          </ac:spMkLst>
        </pc:spChg>
      </pc:sldChg>
      <pc:sldChg chg="modSp mod">
        <pc:chgData name="Piero Aviles" userId="ec652488-a83e-4588-9d91-2e2eaa7d5545" providerId="ADAL" clId="{5657C7D6-21A4-458C-BCB1-55E90AE4E9DB}" dt="2020-09-28T20:05:51.320" v="813" actId="20577"/>
        <pc:sldMkLst>
          <pc:docMk/>
          <pc:sldMk cId="2198103933" sldId="263"/>
        </pc:sldMkLst>
        <pc:spChg chg="mod">
          <ac:chgData name="Piero Aviles" userId="ec652488-a83e-4588-9d91-2e2eaa7d5545" providerId="ADAL" clId="{5657C7D6-21A4-458C-BCB1-55E90AE4E9DB}" dt="2020-09-28T20:05:51.320" v="813" actId="20577"/>
          <ac:spMkLst>
            <pc:docMk/>
            <pc:sldMk cId="2198103933" sldId="263"/>
            <ac:spMk id="3" creationId="{00000000-0000-0000-0000-000000000000}"/>
          </ac:spMkLst>
        </pc:spChg>
      </pc:sldChg>
      <pc:sldChg chg="modSp mod addCm modCm">
        <pc:chgData name="Piero Aviles" userId="ec652488-a83e-4588-9d91-2e2eaa7d5545" providerId="ADAL" clId="{5657C7D6-21A4-458C-BCB1-55E90AE4E9DB}" dt="2020-09-14T19:55:29.995" v="810"/>
        <pc:sldMkLst>
          <pc:docMk/>
          <pc:sldMk cId="1735694876" sldId="272"/>
        </pc:sldMkLst>
        <pc:spChg chg="mod">
          <ac:chgData name="Piero Aviles" userId="ec652488-a83e-4588-9d91-2e2eaa7d5545" providerId="ADAL" clId="{5657C7D6-21A4-458C-BCB1-55E90AE4E9DB}" dt="2020-09-14T19:31:35.418" v="806" actId="20577"/>
          <ac:spMkLst>
            <pc:docMk/>
            <pc:sldMk cId="1735694876" sldId="272"/>
            <ac:spMk id="3" creationId="{00000000-0000-0000-0000-000000000000}"/>
          </ac:spMkLst>
        </pc:spChg>
      </pc:sldChg>
      <pc:sldChg chg="modSp mod">
        <pc:chgData name="Piero Aviles" userId="ec652488-a83e-4588-9d91-2e2eaa7d5545" providerId="ADAL" clId="{5657C7D6-21A4-458C-BCB1-55E90AE4E9DB}" dt="2020-09-11T20:14:07.689" v="546" actId="20577"/>
        <pc:sldMkLst>
          <pc:docMk/>
          <pc:sldMk cId="1406599592" sldId="281"/>
        </pc:sldMkLst>
        <pc:spChg chg="mod">
          <ac:chgData name="Piero Aviles" userId="ec652488-a83e-4588-9d91-2e2eaa7d5545" providerId="ADAL" clId="{5657C7D6-21A4-458C-BCB1-55E90AE4E9DB}" dt="2020-09-11T20:14:07.689" v="546" actId="20577"/>
          <ac:spMkLst>
            <pc:docMk/>
            <pc:sldMk cId="1406599592" sldId="281"/>
            <ac:spMk id="2" creationId="{00000000-0000-0000-0000-000000000000}"/>
          </ac:spMkLst>
        </pc:spChg>
      </pc:sldChg>
      <pc:sldChg chg="modSp mod">
        <pc:chgData name="Piero Aviles" userId="ec652488-a83e-4588-9d91-2e2eaa7d5545" providerId="ADAL" clId="{5657C7D6-21A4-458C-BCB1-55E90AE4E9DB}" dt="2020-09-11T19:16:19.744" v="201" actId="20578"/>
        <pc:sldMkLst>
          <pc:docMk/>
          <pc:sldMk cId="98047110" sldId="283"/>
        </pc:sldMkLst>
        <pc:spChg chg="mod">
          <ac:chgData name="Piero Aviles" userId="ec652488-a83e-4588-9d91-2e2eaa7d5545" providerId="ADAL" clId="{5657C7D6-21A4-458C-BCB1-55E90AE4E9DB}" dt="2020-09-11T19:16:19.744" v="201" actId="20578"/>
          <ac:spMkLst>
            <pc:docMk/>
            <pc:sldMk cId="98047110" sldId="283"/>
            <ac:spMk id="2" creationId="{00000000-0000-0000-0000-000000000000}"/>
          </ac:spMkLst>
        </pc:spChg>
      </pc:sldChg>
      <pc:sldChg chg="modSp mod">
        <pc:chgData name="Piero Aviles" userId="ec652488-a83e-4588-9d91-2e2eaa7d5545" providerId="ADAL" clId="{5657C7D6-21A4-458C-BCB1-55E90AE4E9DB}" dt="2020-09-11T19:03:45.553" v="119" actId="6549"/>
        <pc:sldMkLst>
          <pc:docMk/>
          <pc:sldMk cId="172877058" sldId="285"/>
        </pc:sldMkLst>
        <pc:spChg chg="mod">
          <ac:chgData name="Piero Aviles" userId="ec652488-a83e-4588-9d91-2e2eaa7d5545" providerId="ADAL" clId="{5657C7D6-21A4-458C-BCB1-55E90AE4E9DB}" dt="2020-09-11T19:03:45.553" v="119" actId="6549"/>
          <ac:spMkLst>
            <pc:docMk/>
            <pc:sldMk cId="172877058" sldId="285"/>
            <ac:spMk id="2" creationId="{00000000-0000-0000-0000-000000000000}"/>
          </ac:spMkLst>
        </pc:spChg>
      </pc:sldChg>
    </pc:docChg>
  </pc:docChgLst>
  <pc:docChgLst>
    <pc:chgData name="Estadistica e Investigacion" userId="f3d339c5-da92-4471-b308-d2d610dadfcf" providerId="ADAL" clId="{F51E2BB8-A62F-4C9B-BE4D-CB8169641272}"/>
    <pc:docChg chg="modSld">
      <pc:chgData name="Estadistica e Investigacion" userId="f3d339c5-da92-4471-b308-d2d610dadfcf" providerId="ADAL" clId="{F51E2BB8-A62F-4C9B-BE4D-CB8169641272}" dt="2019-12-11T14:22:04.971" v="16" actId="20577"/>
      <pc:docMkLst>
        <pc:docMk/>
      </pc:docMkLst>
      <pc:sldChg chg="modSp">
        <pc:chgData name="Estadistica e Investigacion" userId="f3d339c5-da92-4471-b308-d2d610dadfcf" providerId="ADAL" clId="{F51E2BB8-A62F-4C9B-BE4D-CB8169641272}" dt="2019-12-11T14:22:04.971" v="16" actId="20577"/>
        <pc:sldMkLst>
          <pc:docMk/>
          <pc:sldMk cId="2425894751" sldId="301"/>
        </pc:sldMkLst>
        <pc:spChg chg="mod">
          <ac:chgData name="Estadistica e Investigacion" userId="f3d339c5-da92-4471-b308-d2d610dadfcf" providerId="ADAL" clId="{F51E2BB8-A62F-4C9B-BE4D-CB8169641272}" dt="2019-12-11T14:22:04.971" v="16" actId="20577"/>
          <ac:spMkLst>
            <pc:docMk/>
            <pc:sldMk cId="2425894751" sldId="301"/>
            <ac:spMk id="2" creationId="{90840423-8738-4DD9-AA27-6F78B00E4FA4}"/>
          </ac:spMkLst>
        </pc:spChg>
      </pc:sldChg>
    </pc:docChg>
  </pc:docChgLst>
  <pc:docChgLst>
    <pc:chgData name="Estadistica e Investigacion" userId="f3d339c5-da92-4471-b308-d2d610dadfcf" providerId="ADAL" clId="{4BC7204E-C086-4B65-81A5-2D6324B836EB}"/>
    <pc:docChg chg="modSld">
      <pc:chgData name="Estadistica e Investigacion" userId="f3d339c5-da92-4471-b308-d2d610dadfcf" providerId="ADAL" clId="{4BC7204E-C086-4B65-81A5-2D6324B836EB}" dt="2020-06-13T23:40:25.467" v="246" actId="20577"/>
      <pc:docMkLst>
        <pc:docMk/>
      </pc:docMkLst>
      <pc:sldChg chg="modSp mod">
        <pc:chgData name="Estadistica e Investigacion" userId="f3d339c5-da92-4471-b308-d2d610dadfcf" providerId="ADAL" clId="{4BC7204E-C086-4B65-81A5-2D6324B836EB}" dt="2020-06-13T23:39:33.804" v="195" actId="20577"/>
        <pc:sldMkLst>
          <pc:docMk/>
          <pc:sldMk cId="2378402662" sldId="286"/>
        </pc:sldMkLst>
        <pc:spChg chg="mod">
          <ac:chgData name="Estadistica e Investigacion" userId="f3d339c5-da92-4471-b308-d2d610dadfcf" providerId="ADAL" clId="{4BC7204E-C086-4B65-81A5-2D6324B836EB}" dt="2020-06-13T23:39:33.804" v="195" actId="20577"/>
          <ac:spMkLst>
            <pc:docMk/>
            <pc:sldMk cId="2378402662" sldId="286"/>
            <ac:spMk id="3" creationId="{00000000-0000-0000-0000-000000000000}"/>
          </ac:spMkLst>
        </pc:spChg>
      </pc:sldChg>
      <pc:sldChg chg="modSp mod">
        <pc:chgData name="Estadistica e Investigacion" userId="f3d339c5-da92-4471-b308-d2d610dadfcf" providerId="ADAL" clId="{4BC7204E-C086-4B65-81A5-2D6324B836EB}" dt="2020-06-13T23:40:25.467" v="246" actId="20577"/>
        <pc:sldMkLst>
          <pc:docMk/>
          <pc:sldMk cId="2058115890" sldId="287"/>
        </pc:sldMkLst>
        <pc:spChg chg="mod">
          <ac:chgData name="Estadistica e Investigacion" userId="f3d339c5-da92-4471-b308-d2d610dadfcf" providerId="ADAL" clId="{4BC7204E-C086-4B65-81A5-2D6324B836EB}" dt="2020-06-13T23:40:25.467" v="246" actId="20577"/>
          <ac:spMkLst>
            <pc:docMk/>
            <pc:sldMk cId="2058115890" sldId="287"/>
            <ac:spMk id="2"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08-24T16:31:46.882" idx="1">
    <p:pos x="3341" y="3917"/>
    <p:text>Cuándo tenemos deficit; si de 3 , 2 tienen deficit y 1 no, se anotan las que tienen deficit,por más que la que no tenga deficit sea la mejor.</p:text>
    <p:extLst>
      <p:ext uri="{C676402C-5697-4E1C-873F-D02D1690AC5C}">
        <p15:threadingInfo xmlns:p15="http://schemas.microsoft.com/office/powerpoint/2012/main" timeZoneBias="300"/>
      </p:ext>
    </p:extLst>
  </p:cm>
  <p:cm authorId="1" dt="2020-08-24T16:42:37.817" idx="2">
    <p:pos x="4666" y="2362"/>
    <p:text>dentro de la misma serie en lo posible</p:text>
    <p:extLst>
      <p:ext uri="{C676402C-5697-4E1C-873F-D02D1690AC5C}">
        <p15:threadingInfo xmlns:p15="http://schemas.microsoft.com/office/powerpoint/2012/main" timeZoneBias="300"/>
      </p:ext>
    </p:extLst>
  </p:cm>
  <p:cm authorId="1" dt="2020-09-14T14:40:11.846" idx="3">
    <p:pos x="4107" y="2504"/>
    <p:text>Prioridad representar si hay déficit o no en la evaluación</p:text>
    <p:extLst>
      <p:ext uri="{C676402C-5697-4E1C-873F-D02D1690AC5C}">
        <p15:threadingInfo xmlns:p15="http://schemas.microsoft.com/office/powerpoint/2012/main" timeZoneBias="300"/>
      </p:ext>
    </p:extLst>
  </p:cm>
  <p:cm authorId="1" dt="2020-09-14T14:44:23.256" idx="4">
    <p:pos x="10" y="10"/>
    <p:text>La evaluación termina cuándo hay una diferencia mayor a 20 Newtons de la suma</p:text>
    <p:extLst>
      <p:ext uri="{C676402C-5697-4E1C-873F-D02D1690AC5C}">
        <p15:threadingInfo xmlns:p15="http://schemas.microsoft.com/office/powerpoint/2012/main" timeZoneBias="30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09-28T20:39:16.646" idx="5">
    <p:pos x="3514" y="2312"/>
    <p:text>revisar porque el límite de 2 queda abierto a esas dos posibilidades</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PE"/>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A1595B-C2CD-40E5-B270-BF196CF38649}" type="datetimeFigureOut">
              <a:rPr lang="es-PE" smtClean="0"/>
              <a:t>30/06/2021</a:t>
            </a:fld>
            <a:endParaRPr lang="es-PE"/>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s-PE"/>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DC5B1EC-54D9-43F6-8928-95A06CC6D09D}" type="slidenum">
              <a:rPr lang="es-PE" smtClean="0"/>
              <a:t>‹Nº›</a:t>
            </a:fld>
            <a:endParaRPr lang="es-PE"/>
          </a:p>
        </p:txBody>
      </p:sp>
    </p:spTree>
    <p:extLst>
      <p:ext uri="{BB962C8B-B14F-4D97-AF65-F5344CB8AC3E}">
        <p14:creationId xmlns:p14="http://schemas.microsoft.com/office/powerpoint/2010/main" val="14273304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es-ES"/>
              <a:t>Haga clic para modificar el estilo de título del patrón</a:t>
            </a:r>
            <a:endParaRPr lang="es-PE"/>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s-PE"/>
          </a:p>
        </p:txBody>
      </p:sp>
      <p:sp>
        <p:nvSpPr>
          <p:cNvPr id="4" name="Marcador de fecha 3"/>
          <p:cNvSpPr>
            <a:spLocks noGrp="1"/>
          </p:cNvSpPr>
          <p:nvPr>
            <p:ph type="dt" sz="half" idx="10"/>
          </p:nvPr>
        </p:nvSpPr>
        <p:spPr/>
        <p:txBody>
          <a:bodyPr/>
          <a:lstStyle/>
          <a:p>
            <a:fld id="{28A1DC07-4E3A-4A86-A384-3D8EC1DE36E3}" type="datetimeFigureOut">
              <a:rPr lang="es-PE" smtClean="0"/>
              <a:t>30/06/2021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9E2CA7C-BF7D-4093-B455-184437E4C3C7}" type="slidenum">
              <a:rPr lang="es-PE" smtClean="0"/>
              <a:t>‹Nº›</a:t>
            </a:fld>
            <a:endParaRPr lang="es-PE"/>
          </a:p>
        </p:txBody>
      </p:sp>
    </p:spTree>
    <p:extLst>
      <p:ext uri="{BB962C8B-B14F-4D97-AF65-F5344CB8AC3E}">
        <p14:creationId xmlns:p14="http://schemas.microsoft.com/office/powerpoint/2010/main" val="23036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28A1DC07-4E3A-4A86-A384-3D8EC1DE36E3}" type="datetimeFigureOut">
              <a:rPr lang="es-PE" smtClean="0"/>
              <a:t>30/06/2021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9E2CA7C-BF7D-4093-B455-184437E4C3C7}" type="slidenum">
              <a:rPr lang="es-PE" smtClean="0"/>
              <a:t>‹Nº›</a:t>
            </a:fld>
            <a:endParaRPr lang="es-PE"/>
          </a:p>
        </p:txBody>
      </p:sp>
    </p:spTree>
    <p:extLst>
      <p:ext uri="{BB962C8B-B14F-4D97-AF65-F5344CB8AC3E}">
        <p14:creationId xmlns:p14="http://schemas.microsoft.com/office/powerpoint/2010/main" val="4004252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s-PE"/>
          </a:p>
        </p:txBody>
      </p:sp>
      <p:sp>
        <p:nvSpPr>
          <p:cNvPr id="3" name="Marcador de texto vertical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28A1DC07-4E3A-4A86-A384-3D8EC1DE36E3}" type="datetimeFigureOut">
              <a:rPr lang="es-PE" smtClean="0"/>
              <a:t>30/06/2021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9E2CA7C-BF7D-4093-B455-184437E4C3C7}" type="slidenum">
              <a:rPr lang="es-PE" smtClean="0"/>
              <a:t>‹Nº›</a:t>
            </a:fld>
            <a:endParaRPr lang="es-PE"/>
          </a:p>
        </p:txBody>
      </p:sp>
    </p:spTree>
    <p:extLst>
      <p:ext uri="{BB962C8B-B14F-4D97-AF65-F5344CB8AC3E}">
        <p14:creationId xmlns:p14="http://schemas.microsoft.com/office/powerpoint/2010/main" val="709504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10"/>
          </p:nvPr>
        </p:nvSpPr>
        <p:spPr/>
        <p:txBody>
          <a:bodyPr/>
          <a:lstStyle/>
          <a:p>
            <a:fld id="{28A1DC07-4E3A-4A86-A384-3D8EC1DE36E3}" type="datetimeFigureOut">
              <a:rPr lang="es-PE" smtClean="0"/>
              <a:t>30/06/2021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9E2CA7C-BF7D-4093-B455-184437E4C3C7}" type="slidenum">
              <a:rPr lang="es-PE" smtClean="0"/>
              <a:t>‹Nº›</a:t>
            </a:fld>
            <a:endParaRPr lang="es-PE"/>
          </a:p>
        </p:txBody>
      </p:sp>
    </p:spTree>
    <p:extLst>
      <p:ext uri="{BB962C8B-B14F-4D97-AF65-F5344CB8AC3E}">
        <p14:creationId xmlns:p14="http://schemas.microsoft.com/office/powerpoint/2010/main" val="37296434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es-ES"/>
              <a:t>Haga clic para modificar el estilo de título del patrón</a:t>
            </a:r>
            <a:endParaRPr lang="es-PE"/>
          </a:p>
        </p:txBody>
      </p:sp>
      <p:sp>
        <p:nvSpPr>
          <p:cNvPr id="3" name="Marcador de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28A1DC07-4E3A-4A86-A384-3D8EC1DE36E3}" type="datetimeFigureOut">
              <a:rPr lang="es-PE" smtClean="0"/>
              <a:t>30/06/2021</a:t>
            </a:fld>
            <a:endParaRPr lang="es-PE"/>
          </a:p>
        </p:txBody>
      </p:sp>
      <p:sp>
        <p:nvSpPr>
          <p:cNvPr id="5" name="Marcador de pie de página 4"/>
          <p:cNvSpPr>
            <a:spLocks noGrp="1"/>
          </p:cNvSpPr>
          <p:nvPr>
            <p:ph type="ftr" sz="quarter" idx="11"/>
          </p:nvPr>
        </p:nvSpPr>
        <p:spPr/>
        <p:txBody>
          <a:bodyPr/>
          <a:lstStyle/>
          <a:p>
            <a:endParaRPr lang="es-PE"/>
          </a:p>
        </p:txBody>
      </p:sp>
      <p:sp>
        <p:nvSpPr>
          <p:cNvPr id="6" name="Marcador de número de diapositiva 5"/>
          <p:cNvSpPr>
            <a:spLocks noGrp="1"/>
          </p:cNvSpPr>
          <p:nvPr>
            <p:ph type="sldNum" sz="quarter" idx="12"/>
          </p:nvPr>
        </p:nvSpPr>
        <p:spPr/>
        <p:txBody>
          <a:bodyPr/>
          <a:lstStyle/>
          <a:p>
            <a:fld id="{F9E2CA7C-BF7D-4093-B455-184437E4C3C7}" type="slidenum">
              <a:rPr lang="es-PE" smtClean="0"/>
              <a:t>‹Nº›</a:t>
            </a:fld>
            <a:endParaRPr lang="es-PE"/>
          </a:p>
        </p:txBody>
      </p:sp>
    </p:spTree>
    <p:extLst>
      <p:ext uri="{BB962C8B-B14F-4D97-AF65-F5344CB8AC3E}">
        <p14:creationId xmlns:p14="http://schemas.microsoft.com/office/powerpoint/2010/main" val="1484306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contenido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p:cNvSpPr>
            <a:spLocks noGrp="1"/>
          </p:cNvSpPr>
          <p:nvPr>
            <p:ph type="dt" sz="half" idx="10"/>
          </p:nvPr>
        </p:nvSpPr>
        <p:spPr/>
        <p:txBody>
          <a:bodyPr/>
          <a:lstStyle/>
          <a:p>
            <a:fld id="{28A1DC07-4E3A-4A86-A384-3D8EC1DE36E3}" type="datetimeFigureOut">
              <a:rPr lang="es-PE" smtClean="0"/>
              <a:t>30/06/2021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F9E2CA7C-BF7D-4093-B455-184437E4C3C7}" type="slidenum">
              <a:rPr lang="es-PE" smtClean="0"/>
              <a:t>‹Nº›</a:t>
            </a:fld>
            <a:endParaRPr lang="es-PE"/>
          </a:p>
        </p:txBody>
      </p:sp>
    </p:spTree>
    <p:extLst>
      <p:ext uri="{BB962C8B-B14F-4D97-AF65-F5344CB8AC3E}">
        <p14:creationId xmlns:p14="http://schemas.microsoft.com/office/powerpoint/2010/main" val="35306138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es-ES"/>
              <a:t>Haga clic para modificar el estilo de título del patrón</a:t>
            </a:r>
            <a:endParaRPr lang="es-PE"/>
          </a:p>
        </p:txBody>
      </p:sp>
      <p:sp>
        <p:nvSpPr>
          <p:cNvPr id="3" name="Marcador de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4" name="Marcador de contenido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el estilo de texto del patrón</a:t>
            </a:r>
          </a:p>
        </p:txBody>
      </p:sp>
      <p:sp>
        <p:nvSpPr>
          <p:cNvPr id="6" name="Marcador de contenido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p:cNvSpPr>
            <a:spLocks noGrp="1"/>
          </p:cNvSpPr>
          <p:nvPr>
            <p:ph type="dt" sz="half" idx="10"/>
          </p:nvPr>
        </p:nvSpPr>
        <p:spPr/>
        <p:txBody>
          <a:bodyPr/>
          <a:lstStyle/>
          <a:p>
            <a:fld id="{28A1DC07-4E3A-4A86-A384-3D8EC1DE36E3}" type="datetimeFigureOut">
              <a:rPr lang="es-PE" smtClean="0"/>
              <a:t>30/06/2021</a:t>
            </a:fld>
            <a:endParaRPr lang="es-PE"/>
          </a:p>
        </p:txBody>
      </p:sp>
      <p:sp>
        <p:nvSpPr>
          <p:cNvPr id="8" name="Marcador de pie de página 7"/>
          <p:cNvSpPr>
            <a:spLocks noGrp="1"/>
          </p:cNvSpPr>
          <p:nvPr>
            <p:ph type="ftr" sz="quarter" idx="11"/>
          </p:nvPr>
        </p:nvSpPr>
        <p:spPr/>
        <p:txBody>
          <a:bodyPr/>
          <a:lstStyle/>
          <a:p>
            <a:endParaRPr lang="es-PE"/>
          </a:p>
        </p:txBody>
      </p:sp>
      <p:sp>
        <p:nvSpPr>
          <p:cNvPr id="9" name="Marcador de número de diapositiva 8"/>
          <p:cNvSpPr>
            <a:spLocks noGrp="1"/>
          </p:cNvSpPr>
          <p:nvPr>
            <p:ph type="sldNum" sz="quarter" idx="12"/>
          </p:nvPr>
        </p:nvSpPr>
        <p:spPr/>
        <p:txBody>
          <a:bodyPr/>
          <a:lstStyle/>
          <a:p>
            <a:fld id="{F9E2CA7C-BF7D-4093-B455-184437E4C3C7}" type="slidenum">
              <a:rPr lang="es-PE" smtClean="0"/>
              <a:t>‹Nº›</a:t>
            </a:fld>
            <a:endParaRPr lang="es-PE"/>
          </a:p>
        </p:txBody>
      </p:sp>
    </p:spTree>
    <p:extLst>
      <p:ext uri="{BB962C8B-B14F-4D97-AF65-F5344CB8AC3E}">
        <p14:creationId xmlns:p14="http://schemas.microsoft.com/office/powerpoint/2010/main" val="3480782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PE"/>
          </a:p>
        </p:txBody>
      </p:sp>
      <p:sp>
        <p:nvSpPr>
          <p:cNvPr id="3" name="Marcador de fecha 2"/>
          <p:cNvSpPr>
            <a:spLocks noGrp="1"/>
          </p:cNvSpPr>
          <p:nvPr>
            <p:ph type="dt" sz="half" idx="10"/>
          </p:nvPr>
        </p:nvSpPr>
        <p:spPr/>
        <p:txBody>
          <a:bodyPr/>
          <a:lstStyle/>
          <a:p>
            <a:fld id="{28A1DC07-4E3A-4A86-A384-3D8EC1DE36E3}" type="datetimeFigureOut">
              <a:rPr lang="es-PE" smtClean="0"/>
              <a:t>30/06/2021</a:t>
            </a:fld>
            <a:endParaRPr lang="es-PE"/>
          </a:p>
        </p:txBody>
      </p:sp>
      <p:sp>
        <p:nvSpPr>
          <p:cNvPr id="4" name="Marcador de pie de página 3"/>
          <p:cNvSpPr>
            <a:spLocks noGrp="1"/>
          </p:cNvSpPr>
          <p:nvPr>
            <p:ph type="ftr" sz="quarter" idx="11"/>
          </p:nvPr>
        </p:nvSpPr>
        <p:spPr/>
        <p:txBody>
          <a:bodyPr/>
          <a:lstStyle/>
          <a:p>
            <a:endParaRPr lang="es-PE"/>
          </a:p>
        </p:txBody>
      </p:sp>
      <p:sp>
        <p:nvSpPr>
          <p:cNvPr id="5" name="Marcador de número de diapositiva 4"/>
          <p:cNvSpPr>
            <a:spLocks noGrp="1"/>
          </p:cNvSpPr>
          <p:nvPr>
            <p:ph type="sldNum" sz="quarter" idx="12"/>
          </p:nvPr>
        </p:nvSpPr>
        <p:spPr/>
        <p:txBody>
          <a:bodyPr/>
          <a:lstStyle/>
          <a:p>
            <a:fld id="{F9E2CA7C-BF7D-4093-B455-184437E4C3C7}" type="slidenum">
              <a:rPr lang="es-PE" smtClean="0"/>
              <a:t>‹Nº›</a:t>
            </a:fld>
            <a:endParaRPr lang="es-PE"/>
          </a:p>
        </p:txBody>
      </p:sp>
    </p:spTree>
    <p:extLst>
      <p:ext uri="{BB962C8B-B14F-4D97-AF65-F5344CB8AC3E}">
        <p14:creationId xmlns:p14="http://schemas.microsoft.com/office/powerpoint/2010/main" val="728466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8A1DC07-4E3A-4A86-A384-3D8EC1DE36E3}" type="datetimeFigureOut">
              <a:rPr lang="es-PE" smtClean="0"/>
              <a:t>30/06/2021</a:t>
            </a:fld>
            <a:endParaRPr lang="es-PE"/>
          </a:p>
        </p:txBody>
      </p:sp>
      <p:sp>
        <p:nvSpPr>
          <p:cNvPr id="3" name="Marcador de pie de página 2"/>
          <p:cNvSpPr>
            <a:spLocks noGrp="1"/>
          </p:cNvSpPr>
          <p:nvPr>
            <p:ph type="ftr" sz="quarter" idx="11"/>
          </p:nvPr>
        </p:nvSpPr>
        <p:spPr/>
        <p:txBody>
          <a:bodyPr/>
          <a:lstStyle/>
          <a:p>
            <a:endParaRPr lang="es-PE"/>
          </a:p>
        </p:txBody>
      </p:sp>
      <p:sp>
        <p:nvSpPr>
          <p:cNvPr id="4" name="Marcador de número de diapositiva 3"/>
          <p:cNvSpPr>
            <a:spLocks noGrp="1"/>
          </p:cNvSpPr>
          <p:nvPr>
            <p:ph type="sldNum" sz="quarter" idx="12"/>
          </p:nvPr>
        </p:nvSpPr>
        <p:spPr/>
        <p:txBody>
          <a:bodyPr/>
          <a:lstStyle/>
          <a:p>
            <a:fld id="{F9E2CA7C-BF7D-4093-B455-184437E4C3C7}" type="slidenum">
              <a:rPr lang="es-PE" smtClean="0"/>
              <a:t>‹Nº›</a:t>
            </a:fld>
            <a:endParaRPr lang="es-PE"/>
          </a:p>
        </p:txBody>
      </p:sp>
    </p:spTree>
    <p:extLst>
      <p:ext uri="{BB962C8B-B14F-4D97-AF65-F5344CB8AC3E}">
        <p14:creationId xmlns:p14="http://schemas.microsoft.com/office/powerpoint/2010/main" val="2501928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PE"/>
          </a:p>
        </p:txBody>
      </p:sp>
      <p:sp>
        <p:nvSpPr>
          <p:cNvPr id="3" name="Marcador de conteni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8A1DC07-4E3A-4A86-A384-3D8EC1DE36E3}" type="datetimeFigureOut">
              <a:rPr lang="es-PE" smtClean="0"/>
              <a:t>30/06/2021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F9E2CA7C-BF7D-4093-B455-184437E4C3C7}" type="slidenum">
              <a:rPr lang="es-PE" smtClean="0"/>
              <a:t>‹Nº›</a:t>
            </a:fld>
            <a:endParaRPr lang="es-PE"/>
          </a:p>
        </p:txBody>
      </p:sp>
    </p:spTree>
    <p:extLst>
      <p:ext uri="{BB962C8B-B14F-4D97-AF65-F5344CB8AC3E}">
        <p14:creationId xmlns:p14="http://schemas.microsoft.com/office/powerpoint/2010/main" val="21133692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es-ES"/>
              <a:t>Haga clic para modificar el estilo de título del patrón</a:t>
            </a:r>
            <a:endParaRPr lang="es-PE"/>
          </a:p>
        </p:txBody>
      </p:sp>
      <p:sp>
        <p:nvSpPr>
          <p:cNvPr id="3" name="Marcador de posición de imagen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s-PE"/>
          </a:p>
        </p:txBody>
      </p:sp>
      <p:sp>
        <p:nvSpPr>
          <p:cNvPr id="4" name="Marcador de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8A1DC07-4E3A-4A86-A384-3D8EC1DE36E3}" type="datetimeFigureOut">
              <a:rPr lang="es-PE" smtClean="0"/>
              <a:t>30/06/2021</a:t>
            </a:fld>
            <a:endParaRPr lang="es-PE"/>
          </a:p>
        </p:txBody>
      </p:sp>
      <p:sp>
        <p:nvSpPr>
          <p:cNvPr id="6" name="Marcador de pie de página 5"/>
          <p:cNvSpPr>
            <a:spLocks noGrp="1"/>
          </p:cNvSpPr>
          <p:nvPr>
            <p:ph type="ftr" sz="quarter" idx="11"/>
          </p:nvPr>
        </p:nvSpPr>
        <p:spPr/>
        <p:txBody>
          <a:bodyPr/>
          <a:lstStyle/>
          <a:p>
            <a:endParaRPr lang="es-PE"/>
          </a:p>
        </p:txBody>
      </p:sp>
      <p:sp>
        <p:nvSpPr>
          <p:cNvPr id="7" name="Marcador de número de diapositiva 6"/>
          <p:cNvSpPr>
            <a:spLocks noGrp="1"/>
          </p:cNvSpPr>
          <p:nvPr>
            <p:ph type="sldNum" sz="quarter" idx="12"/>
          </p:nvPr>
        </p:nvSpPr>
        <p:spPr/>
        <p:txBody>
          <a:bodyPr/>
          <a:lstStyle/>
          <a:p>
            <a:fld id="{F9E2CA7C-BF7D-4093-B455-184437E4C3C7}" type="slidenum">
              <a:rPr lang="es-PE" smtClean="0"/>
              <a:t>‹Nº›</a:t>
            </a:fld>
            <a:endParaRPr lang="es-PE"/>
          </a:p>
        </p:txBody>
      </p:sp>
    </p:spTree>
    <p:extLst>
      <p:ext uri="{BB962C8B-B14F-4D97-AF65-F5344CB8AC3E}">
        <p14:creationId xmlns:p14="http://schemas.microsoft.com/office/powerpoint/2010/main" val="1209930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8A1DC07-4E3A-4A86-A384-3D8EC1DE36E3}" type="datetimeFigureOut">
              <a:rPr lang="es-PE" smtClean="0"/>
              <a:t>30/06/2021</a:t>
            </a:fld>
            <a:endParaRPr lang="es-PE"/>
          </a:p>
        </p:txBody>
      </p:sp>
      <p:sp>
        <p:nvSpPr>
          <p:cNvPr id="5" name="Marcador de pie de página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PE"/>
          </a:p>
        </p:txBody>
      </p:sp>
      <p:sp>
        <p:nvSpPr>
          <p:cNvPr id="6" name="Marcador de número de diapositiva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9E2CA7C-BF7D-4093-B455-184437E4C3C7}" type="slidenum">
              <a:rPr lang="es-PE" smtClean="0"/>
              <a:t>‹Nº›</a:t>
            </a:fld>
            <a:endParaRPr lang="es-PE"/>
          </a:p>
        </p:txBody>
      </p:sp>
    </p:spTree>
    <p:extLst>
      <p:ext uri="{BB962C8B-B14F-4D97-AF65-F5344CB8AC3E}">
        <p14:creationId xmlns:p14="http://schemas.microsoft.com/office/powerpoint/2010/main" val="26697406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s-P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844824"/>
            <a:ext cx="8424936" cy="1754326"/>
          </a:xfrm>
          <a:prstGeom prst="rect">
            <a:avLst/>
          </a:prstGeom>
        </p:spPr>
        <p:txBody>
          <a:bodyPr wrap="square">
            <a:spAutoFit/>
          </a:bodyPr>
          <a:lstStyle/>
          <a:p>
            <a:pPr algn="ctr"/>
            <a:r>
              <a:rPr lang="es-PE" sz="5400" b="1" dirty="0"/>
              <a:t>Protocolos de Evaluaciones Físicas</a:t>
            </a: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graphicFrame>
        <p:nvGraphicFramePr>
          <p:cNvPr id="5" name="Tabla 4"/>
          <p:cNvGraphicFramePr>
            <a:graphicFrameLocks noGrp="1"/>
          </p:cNvGraphicFramePr>
          <p:nvPr>
            <p:extLst>
              <p:ext uri="{D42A27DB-BD31-4B8C-83A1-F6EECF244321}">
                <p14:modId xmlns:p14="http://schemas.microsoft.com/office/powerpoint/2010/main" val="1109659240"/>
              </p:ext>
            </p:extLst>
          </p:nvPr>
        </p:nvGraphicFramePr>
        <p:xfrm>
          <a:off x="1331640" y="3569235"/>
          <a:ext cx="6168008" cy="2804160"/>
        </p:xfrm>
        <a:graphic>
          <a:graphicData uri="http://schemas.openxmlformats.org/drawingml/2006/table">
            <a:tbl>
              <a:tblPr firstRow="1" bandRow="1">
                <a:tableStyleId>{2D5ABB26-0587-4C30-8999-92F81FD0307C}</a:tableStyleId>
              </a:tblPr>
              <a:tblGrid>
                <a:gridCol w="3120008">
                  <a:extLst>
                    <a:ext uri="{9D8B030D-6E8A-4147-A177-3AD203B41FA5}">
                      <a16:colId xmlns:a16="http://schemas.microsoft.com/office/drawing/2014/main" xmlns="" val="20000"/>
                    </a:ext>
                  </a:extLst>
                </a:gridCol>
                <a:gridCol w="3048000">
                  <a:extLst>
                    <a:ext uri="{9D8B030D-6E8A-4147-A177-3AD203B41FA5}">
                      <a16:colId xmlns:a16="http://schemas.microsoft.com/office/drawing/2014/main" xmlns="" val="20001"/>
                    </a:ext>
                  </a:extLst>
                </a:gridCol>
              </a:tblGrid>
              <a:tr h="370840">
                <a:tc>
                  <a:txBody>
                    <a:bodyPr/>
                    <a:lstStyle/>
                    <a:p>
                      <a:r>
                        <a:rPr lang="es-PE" sz="2000" b="1" dirty="0">
                          <a:solidFill>
                            <a:schemeClr val="bg1">
                              <a:lumMod val="65000"/>
                            </a:schemeClr>
                          </a:solidFill>
                        </a:rPr>
                        <a:t>Autores: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PE" sz="2000" dirty="0">
                          <a:solidFill>
                            <a:schemeClr val="bg1">
                              <a:lumMod val="65000"/>
                            </a:schemeClr>
                          </a:solidFill>
                        </a:rPr>
                        <a:t>Edder Benites</a:t>
                      </a:r>
                    </a:p>
                    <a:p>
                      <a:pPr marL="0" marR="0" lvl="0" indent="0" algn="l" defTabSz="685800" rtl="0" eaLnBrk="1" fontAlgn="auto" latinLnBrk="0" hangingPunct="1">
                        <a:lnSpc>
                          <a:spcPct val="100000"/>
                        </a:lnSpc>
                        <a:spcBef>
                          <a:spcPts val="0"/>
                        </a:spcBef>
                        <a:spcAft>
                          <a:spcPts val="0"/>
                        </a:spcAft>
                        <a:buClrTx/>
                        <a:buSzTx/>
                        <a:buFontTx/>
                        <a:buNone/>
                        <a:tabLst/>
                        <a:defRPr/>
                      </a:pPr>
                      <a:r>
                        <a:rPr lang="es-PE" sz="2000" dirty="0">
                          <a:solidFill>
                            <a:schemeClr val="bg1">
                              <a:lumMod val="65000"/>
                            </a:schemeClr>
                          </a:solidFill>
                        </a:rPr>
                        <a:t>Nicolás</a:t>
                      </a:r>
                      <a:r>
                        <a:rPr lang="es-PE" sz="2000" baseline="0" dirty="0">
                          <a:solidFill>
                            <a:schemeClr val="bg1">
                              <a:lumMod val="65000"/>
                            </a:schemeClr>
                          </a:solidFill>
                        </a:rPr>
                        <a:t> Rodríguez</a:t>
                      </a:r>
                    </a:p>
                    <a:p>
                      <a:pPr marL="0" marR="0" lvl="0" indent="0" algn="l" defTabSz="685800" rtl="0" eaLnBrk="1" fontAlgn="auto" latinLnBrk="0" hangingPunct="1">
                        <a:lnSpc>
                          <a:spcPct val="100000"/>
                        </a:lnSpc>
                        <a:spcBef>
                          <a:spcPts val="0"/>
                        </a:spcBef>
                        <a:spcAft>
                          <a:spcPts val="0"/>
                        </a:spcAft>
                        <a:buClrTx/>
                        <a:buSzTx/>
                        <a:buFontTx/>
                        <a:buNone/>
                        <a:tabLst/>
                        <a:defRPr/>
                      </a:pPr>
                      <a:r>
                        <a:rPr lang="es-PE" sz="2000" dirty="0">
                          <a:solidFill>
                            <a:schemeClr val="bg1">
                              <a:lumMod val="65000"/>
                            </a:schemeClr>
                          </a:solidFill>
                        </a:rPr>
                        <a:t>Juan Manuel López</a:t>
                      </a:r>
                    </a:p>
                    <a:p>
                      <a:pPr marL="0" marR="0" lvl="0" indent="0" algn="l" defTabSz="685800" rtl="0" eaLnBrk="1" fontAlgn="auto" latinLnBrk="0" hangingPunct="1">
                        <a:lnSpc>
                          <a:spcPct val="100000"/>
                        </a:lnSpc>
                        <a:spcBef>
                          <a:spcPts val="0"/>
                        </a:spcBef>
                        <a:spcAft>
                          <a:spcPts val="0"/>
                        </a:spcAft>
                        <a:buClrTx/>
                        <a:buSzTx/>
                        <a:buFontTx/>
                        <a:buNone/>
                        <a:tabLst/>
                        <a:defRPr/>
                      </a:pPr>
                      <a:r>
                        <a:rPr lang="es-PE" sz="2000" dirty="0">
                          <a:solidFill>
                            <a:schemeClr val="bg1">
                              <a:lumMod val="65000"/>
                            </a:schemeClr>
                          </a:solidFill>
                        </a:rPr>
                        <a:t>Adrián </a:t>
                      </a:r>
                      <a:r>
                        <a:rPr lang="es-PE" sz="2000" dirty="0" err="1">
                          <a:solidFill>
                            <a:schemeClr val="bg1">
                              <a:lumMod val="65000"/>
                            </a:schemeClr>
                          </a:solidFill>
                        </a:rPr>
                        <a:t>Vaccarini</a:t>
                      </a:r>
                      <a:endParaRPr lang="es-PE" sz="2000"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148590">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lang="es-PE" sz="2000" b="1" dirty="0">
                          <a:solidFill>
                            <a:schemeClr val="bg1">
                              <a:lumMod val="65000"/>
                            </a:schemeClr>
                          </a:solidFill>
                        </a:rPr>
                        <a:t>Última Modificación: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PE" sz="2000" dirty="0">
                          <a:solidFill>
                            <a:schemeClr val="bg1">
                              <a:lumMod val="65000"/>
                            </a:schemeClr>
                          </a:solidFill>
                        </a:rPr>
                        <a:t>06/11/2018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2"/>
                  </a:ext>
                </a:extLst>
              </a:tr>
              <a:tr h="185420">
                <a:tc>
                  <a:txBody>
                    <a:bodyPr/>
                    <a:lstStyle/>
                    <a:p>
                      <a:r>
                        <a:rPr lang="es-PE" sz="2000" b="1" dirty="0">
                          <a:solidFill>
                            <a:schemeClr val="bg1">
                              <a:lumMod val="65000"/>
                            </a:schemeClr>
                          </a:solidFill>
                        </a:rPr>
                        <a:t>Modificado por: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s-PE" sz="2000" dirty="0">
                          <a:solidFill>
                            <a:schemeClr val="bg1">
                              <a:lumMod val="65000"/>
                            </a:schemeClr>
                          </a:solidFill>
                        </a:rPr>
                        <a:t>César Vizcarra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3"/>
                  </a:ext>
                </a:extLst>
              </a:tr>
              <a:tr h="370840">
                <a:tc>
                  <a:txBody>
                    <a:bodyPr/>
                    <a:lstStyle/>
                    <a:p>
                      <a:r>
                        <a:rPr lang="es-PE" sz="2000" b="1" dirty="0">
                          <a:solidFill>
                            <a:schemeClr val="bg1">
                              <a:lumMod val="65000"/>
                            </a:schemeClr>
                          </a:solidFill>
                        </a:rPr>
                        <a:t>Revisado</a:t>
                      </a:r>
                      <a:r>
                        <a:rPr lang="es-PE" sz="2000" b="1" baseline="0" dirty="0">
                          <a:solidFill>
                            <a:schemeClr val="bg1">
                              <a:lumMod val="65000"/>
                            </a:schemeClr>
                          </a:solidFill>
                        </a:rPr>
                        <a:t> por:</a:t>
                      </a:r>
                      <a:endParaRPr lang="es-PE" sz="2000" b="1"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s-PE" sz="2000" dirty="0">
                          <a:solidFill>
                            <a:schemeClr val="bg1">
                              <a:lumMod val="65000"/>
                            </a:schemeClr>
                          </a:solidFill>
                        </a:rPr>
                        <a:t>Juan Manuel López</a:t>
                      </a:r>
                    </a:p>
                    <a:p>
                      <a:r>
                        <a:rPr lang="es-PE" sz="2000" dirty="0">
                          <a:solidFill>
                            <a:schemeClr val="bg1">
                              <a:lumMod val="65000"/>
                            </a:schemeClr>
                          </a:solidFill>
                        </a:rPr>
                        <a:t>Adrián </a:t>
                      </a:r>
                      <a:r>
                        <a:rPr lang="es-PE" sz="2000" dirty="0" err="1">
                          <a:solidFill>
                            <a:schemeClr val="bg1">
                              <a:lumMod val="65000"/>
                            </a:schemeClr>
                          </a:solidFill>
                        </a:rPr>
                        <a:t>Vaccarini</a:t>
                      </a:r>
                      <a:endParaRPr lang="es-PE" sz="2000" dirty="0">
                        <a:solidFill>
                          <a:schemeClr val="bg1">
                            <a:lumMod val="65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2038820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331640" y="1700808"/>
            <a:ext cx="6768752" cy="3139321"/>
          </a:xfrm>
          <a:prstGeom prst="rect">
            <a:avLst/>
          </a:prstGeom>
          <a:solidFill>
            <a:srgbClr val="FFFF00"/>
          </a:solidFill>
        </p:spPr>
        <p:txBody>
          <a:bodyPr wrap="square" rtlCol="0">
            <a:spAutoFit/>
          </a:bodyPr>
          <a:lstStyle/>
          <a:p>
            <a:pPr algn="ctr"/>
            <a:r>
              <a:rPr lang="es-PE" sz="6600" dirty="0">
                <a:latin typeface="Maiandra GD" pitchFamily="34" charset="0"/>
              </a:rPr>
              <a:t>EVALUACIONES DE POTENCIA Y VELOCIDAD </a:t>
            </a: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349504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8 CuadroTexto"/>
          <p:cNvSpPr txBox="1"/>
          <p:nvPr/>
        </p:nvSpPr>
        <p:spPr>
          <a:xfrm>
            <a:off x="1763688" y="187700"/>
            <a:ext cx="5544616" cy="584775"/>
          </a:xfrm>
          <a:prstGeom prst="rect">
            <a:avLst/>
          </a:prstGeom>
          <a:noFill/>
        </p:spPr>
        <p:txBody>
          <a:bodyPr wrap="square" rtlCol="0">
            <a:spAutoFit/>
          </a:bodyPr>
          <a:lstStyle/>
          <a:p>
            <a:pPr algn="ctr"/>
            <a:r>
              <a:rPr lang="es-PE" sz="3200" b="1" dirty="0">
                <a:latin typeface="Maiandra GD" pitchFamily="34" charset="0"/>
              </a:rPr>
              <a:t>TEST DE SALTO (ENCODER)</a:t>
            </a:r>
          </a:p>
        </p:txBody>
      </p:sp>
      <p:sp>
        <p:nvSpPr>
          <p:cNvPr id="10" name="9 CuadroTexto"/>
          <p:cNvSpPr txBox="1"/>
          <p:nvPr/>
        </p:nvSpPr>
        <p:spPr>
          <a:xfrm>
            <a:off x="395536" y="908720"/>
            <a:ext cx="3672408" cy="461665"/>
          </a:xfrm>
          <a:prstGeom prst="rect">
            <a:avLst/>
          </a:prstGeom>
          <a:noFill/>
        </p:spPr>
        <p:txBody>
          <a:bodyPr wrap="square" rtlCol="0">
            <a:spAutoFit/>
          </a:bodyPr>
          <a:lstStyle/>
          <a:p>
            <a:r>
              <a:rPr lang="es-PE" sz="2400" b="1" dirty="0">
                <a:solidFill>
                  <a:srgbClr val="FF0000"/>
                </a:solidFill>
                <a:latin typeface="Maiandra GD" pitchFamily="34" charset="0"/>
              </a:rPr>
              <a:t>ENTRADA EN CALOR: </a:t>
            </a:r>
          </a:p>
        </p:txBody>
      </p:sp>
      <p:sp>
        <p:nvSpPr>
          <p:cNvPr id="11" name="10 Rectángulo"/>
          <p:cNvSpPr/>
          <p:nvPr/>
        </p:nvSpPr>
        <p:spPr>
          <a:xfrm>
            <a:off x="539552" y="1556792"/>
            <a:ext cx="7416824" cy="4458465"/>
          </a:xfrm>
          <a:prstGeom prst="rect">
            <a:avLst/>
          </a:prstGeom>
        </p:spPr>
        <p:txBody>
          <a:bodyPr wrap="square">
            <a:spAutoFit/>
          </a:bodyPr>
          <a:lstStyle/>
          <a:p>
            <a:pPr marL="342900" lvl="0" indent="-342900">
              <a:lnSpc>
                <a:spcPct val="150000"/>
              </a:lnSpc>
              <a:buFont typeface="Wingdings" pitchFamily="2" charset="2"/>
              <a:buChar char="Ø"/>
            </a:pPr>
            <a:r>
              <a:rPr lang="es-PE" sz="2400" dirty="0">
                <a:latin typeface="Maiandra GD" pitchFamily="34" charset="0"/>
              </a:rPr>
              <a:t>Pilar 2 series </a:t>
            </a:r>
          </a:p>
          <a:p>
            <a:pPr marL="342900" lvl="0" indent="-342900">
              <a:lnSpc>
                <a:spcPct val="150000"/>
              </a:lnSpc>
              <a:buFont typeface="Wingdings" pitchFamily="2" charset="2"/>
              <a:buChar char="Ø"/>
            </a:pPr>
            <a:r>
              <a:rPr lang="es-PE" sz="2400" dirty="0">
                <a:latin typeface="Maiandra GD" pitchFamily="34" charset="0"/>
              </a:rPr>
              <a:t>Movilidad de Tobillo 2 x 8 por c/p Rep.</a:t>
            </a:r>
          </a:p>
          <a:p>
            <a:pPr marL="342900" lvl="0" indent="-342900">
              <a:lnSpc>
                <a:spcPct val="150000"/>
              </a:lnSpc>
              <a:buFont typeface="Wingdings" pitchFamily="2" charset="2"/>
              <a:buChar char="Ø"/>
            </a:pPr>
            <a:r>
              <a:rPr lang="es-PE" sz="2400" dirty="0">
                <a:latin typeface="Maiandra GD" pitchFamily="34" charset="0"/>
              </a:rPr>
              <a:t>Movilidad de Psoas 2 x 8 por c/p Rep. </a:t>
            </a:r>
          </a:p>
          <a:p>
            <a:pPr marL="342900" lvl="0" indent="-342900">
              <a:lnSpc>
                <a:spcPct val="150000"/>
              </a:lnSpc>
              <a:buFont typeface="Wingdings" pitchFamily="2" charset="2"/>
              <a:buChar char="Ø"/>
            </a:pPr>
            <a:r>
              <a:rPr lang="es-PE" sz="2400" dirty="0">
                <a:latin typeface="Maiandra GD" pitchFamily="34" charset="0"/>
              </a:rPr>
              <a:t>Empuje Arriba Empuje Abajo 2 x 8 Rep.</a:t>
            </a:r>
          </a:p>
          <a:p>
            <a:pPr marL="342900" lvl="0" indent="-342900">
              <a:lnSpc>
                <a:spcPct val="150000"/>
              </a:lnSpc>
              <a:buFont typeface="Wingdings" pitchFamily="2" charset="2"/>
              <a:buChar char="Ø"/>
            </a:pPr>
            <a:r>
              <a:rPr lang="es-PE" sz="2400" dirty="0">
                <a:latin typeface="Maiandra GD" pitchFamily="34" charset="0"/>
              </a:rPr>
              <a:t>Caminata con las Manos Estática 2 x 8 Rep.</a:t>
            </a:r>
          </a:p>
          <a:p>
            <a:pPr marL="342900" lvl="0" indent="-342900">
              <a:lnSpc>
                <a:spcPct val="150000"/>
              </a:lnSpc>
              <a:buFont typeface="Wingdings" pitchFamily="2" charset="2"/>
              <a:buChar char="Ø"/>
            </a:pPr>
            <a:r>
              <a:rPr lang="es-PE" sz="2400" dirty="0">
                <a:latin typeface="Maiandra GD" pitchFamily="34" charset="0"/>
              </a:rPr>
              <a:t>Triple Extensión 2 x 3 Rep.</a:t>
            </a:r>
          </a:p>
          <a:p>
            <a:pPr marL="342900" lvl="0" indent="-342900">
              <a:lnSpc>
                <a:spcPct val="150000"/>
              </a:lnSpc>
              <a:buFont typeface="Wingdings" pitchFamily="2" charset="2"/>
              <a:buChar char="Ø"/>
            </a:pPr>
            <a:r>
              <a:rPr lang="es-PE" sz="2400" dirty="0" err="1">
                <a:latin typeface="Maiandra GD" pitchFamily="34" charset="0"/>
              </a:rPr>
              <a:t>Squat</a:t>
            </a:r>
            <a:r>
              <a:rPr lang="es-PE" sz="2400" dirty="0">
                <a:latin typeface="Maiandra GD" pitchFamily="34" charset="0"/>
              </a:rPr>
              <a:t> </a:t>
            </a:r>
            <a:r>
              <a:rPr lang="es-PE" sz="2400" dirty="0" err="1">
                <a:latin typeface="Maiandra GD" pitchFamily="34" charset="0"/>
              </a:rPr>
              <a:t>Jump+brazos</a:t>
            </a:r>
            <a:r>
              <a:rPr lang="es-PE" sz="2400" dirty="0">
                <a:latin typeface="Maiandra GD" pitchFamily="34" charset="0"/>
              </a:rPr>
              <a:t> 2 x 3 Rep.</a:t>
            </a:r>
          </a:p>
          <a:p>
            <a:pPr marL="342900" lvl="0" indent="-342900">
              <a:lnSpc>
                <a:spcPct val="150000"/>
              </a:lnSpc>
              <a:buFont typeface="Wingdings" pitchFamily="2" charset="2"/>
              <a:buChar char="Ø"/>
            </a:pPr>
            <a:r>
              <a:rPr lang="es-PE" sz="2400" dirty="0" err="1">
                <a:latin typeface="Maiandra GD" pitchFamily="34" charset="0"/>
              </a:rPr>
              <a:t>Abalakov</a:t>
            </a:r>
            <a:r>
              <a:rPr lang="es-PE" sz="2400" dirty="0">
                <a:latin typeface="Maiandra GD" pitchFamily="34" charset="0"/>
              </a:rPr>
              <a:t> 2 x 3 Rep.</a:t>
            </a:r>
          </a:p>
        </p:txBody>
      </p:sp>
      <p:pic>
        <p:nvPicPr>
          <p:cNvPr id="5"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4107049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1326" y="199693"/>
            <a:ext cx="4754729" cy="461665"/>
          </a:xfrm>
          <a:prstGeom prst="rect">
            <a:avLst/>
          </a:prstGeom>
          <a:noFill/>
        </p:spPr>
        <p:txBody>
          <a:bodyPr wrap="square" rtlCol="0">
            <a:spAutoFit/>
          </a:bodyPr>
          <a:lstStyle/>
          <a:p>
            <a:r>
              <a:rPr lang="es-PE" sz="2400" b="1" dirty="0">
                <a:solidFill>
                  <a:srgbClr val="FF0000"/>
                </a:solidFill>
                <a:latin typeface="Maiandra GD" pitchFamily="34" charset="0"/>
              </a:rPr>
              <a:t>PROTOCOLO DE EVALUACIÓN: </a:t>
            </a:r>
          </a:p>
        </p:txBody>
      </p:sp>
      <p:sp>
        <p:nvSpPr>
          <p:cNvPr id="3" name="2 Rectángulo"/>
          <p:cNvSpPr/>
          <p:nvPr/>
        </p:nvSpPr>
        <p:spPr>
          <a:xfrm>
            <a:off x="321326" y="662428"/>
            <a:ext cx="8424936" cy="5632311"/>
          </a:xfrm>
          <a:prstGeom prst="rect">
            <a:avLst/>
          </a:prstGeom>
        </p:spPr>
        <p:txBody>
          <a:bodyPr wrap="square">
            <a:spAutoFit/>
          </a:bodyPr>
          <a:lstStyle/>
          <a:p>
            <a:pPr marL="285750" lvl="0" indent="-285750">
              <a:buFont typeface="Wingdings" pitchFamily="2" charset="2"/>
              <a:buChar char="Ø"/>
            </a:pPr>
            <a:r>
              <a:rPr lang="es-PE" sz="2000" dirty="0">
                <a:latin typeface="Maiandra GD" pitchFamily="34" charset="0"/>
              </a:rPr>
              <a:t>Entrada en calor establecida </a:t>
            </a:r>
          </a:p>
          <a:p>
            <a:pPr marL="285750" lvl="0" indent="-285750">
              <a:buFont typeface="Wingdings" pitchFamily="2" charset="2"/>
              <a:buChar char="Ø"/>
            </a:pPr>
            <a:r>
              <a:rPr lang="es-PE" sz="2000" dirty="0">
                <a:latin typeface="Maiandra GD" pitchFamily="34" charset="0"/>
              </a:rPr>
              <a:t>Se marca un cuadrado de 60cm x 60cm, con una línea a la mitad para la colocación de los pies.</a:t>
            </a:r>
          </a:p>
          <a:p>
            <a:pPr marL="285750" lvl="0" indent="-285750">
              <a:buFont typeface="Wingdings" pitchFamily="2" charset="2"/>
              <a:buChar char="Ø"/>
            </a:pPr>
            <a:r>
              <a:rPr lang="es-PE" sz="2000" dirty="0">
                <a:latin typeface="Maiandra GD" pitchFamily="34" charset="0"/>
              </a:rPr>
              <a:t>Se pone el cinto por debajo del polo, quedando el engranaje del lado del encoder.</a:t>
            </a:r>
          </a:p>
          <a:p>
            <a:pPr marL="285750" lvl="0" indent="-285750">
              <a:buFont typeface="Wingdings" pitchFamily="2" charset="2"/>
              <a:buChar char="Ø"/>
            </a:pPr>
            <a:r>
              <a:rPr lang="es-PE" sz="2000" dirty="0">
                <a:latin typeface="Maiandra GD" pitchFamily="34" charset="0"/>
              </a:rPr>
              <a:t>Se evalúan 3 saltos si el tercero es mejor se evalúa otra vez y nos quedamos con el mejor, la diferencia tiene que ser de 2cm,(como máximo) con una diferencia menor o igual que 1cm, se tiene que elegir el mejor valor de potencia.</a:t>
            </a:r>
          </a:p>
          <a:p>
            <a:pPr marL="285750" lvl="0" indent="-285750">
              <a:buFont typeface="Wingdings" pitchFamily="2" charset="2"/>
              <a:buChar char="Ø"/>
            </a:pPr>
            <a:r>
              <a:rPr lang="es-PE" sz="2000" dirty="0">
                <a:latin typeface="Maiandra GD" pitchFamily="34" charset="0"/>
              </a:rPr>
              <a:t>Si es mayor que 5cm se descarta el mayor valor</a:t>
            </a:r>
          </a:p>
          <a:p>
            <a:pPr marL="285750" lvl="0" indent="-285750">
              <a:buFont typeface="Wingdings" pitchFamily="2" charset="2"/>
              <a:buChar char="Ø"/>
            </a:pPr>
            <a:r>
              <a:rPr lang="es-PE" sz="2000" dirty="0">
                <a:latin typeface="Maiandra GD" pitchFamily="34" charset="0"/>
              </a:rPr>
              <a:t>Si esta entre un </a:t>
            </a:r>
            <a:r>
              <a:rPr lang="es-PE" sz="2000" dirty="0">
                <a:highlight>
                  <a:srgbClr val="FFFF00"/>
                </a:highlight>
                <a:latin typeface="Maiandra GD" pitchFamily="34" charset="0"/>
              </a:rPr>
              <a:t>valor mayor 2cm hasta5cm </a:t>
            </a:r>
            <a:r>
              <a:rPr lang="es-PE" sz="2000" dirty="0">
                <a:latin typeface="Maiandra GD" pitchFamily="34" charset="0"/>
              </a:rPr>
              <a:t>se busca el promedio de altura y potencia, y si esta entre </a:t>
            </a:r>
            <a:r>
              <a:rPr lang="es-PE" sz="2000" dirty="0">
                <a:highlight>
                  <a:srgbClr val="FFFF00"/>
                </a:highlight>
                <a:latin typeface="Maiandra GD" pitchFamily="34" charset="0"/>
              </a:rPr>
              <a:t>1cm hasta 2cm </a:t>
            </a:r>
            <a:r>
              <a:rPr lang="es-PE" sz="2000" dirty="0">
                <a:latin typeface="Maiandra GD" pitchFamily="34" charset="0"/>
              </a:rPr>
              <a:t>se elige el mejor valor de altura </a:t>
            </a:r>
          </a:p>
          <a:p>
            <a:pPr marL="285750" lvl="0" indent="-285750">
              <a:buFont typeface="Wingdings" pitchFamily="2" charset="2"/>
              <a:buChar char="Ø"/>
            </a:pPr>
            <a:r>
              <a:rPr lang="es-PE" sz="2000" dirty="0">
                <a:latin typeface="Maiandra GD" pitchFamily="34" charset="0"/>
              </a:rPr>
              <a:t>Al dar inicio a la evaluación el evaluado tiene que estar totalmente estirado</a:t>
            </a:r>
          </a:p>
          <a:p>
            <a:pPr marL="285750" lvl="0" indent="-285750">
              <a:buFont typeface="Wingdings" pitchFamily="2" charset="2"/>
              <a:buChar char="Ø"/>
            </a:pPr>
            <a:r>
              <a:rPr lang="es-PE" sz="2000" dirty="0">
                <a:latin typeface="Maiandra GD" pitchFamily="34" charset="0"/>
              </a:rPr>
              <a:t>Si el talón del evaluado toca la línea del cuadrado no se toma en cuenta la evaluación.  </a:t>
            </a:r>
          </a:p>
          <a:p>
            <a:pPr marL="285750" lvl="0" indent="-285750">
              <a:buFont typeface="Wingdings" pitchFamily="2" charset="2"/>
              <a:buChar char="Ø"/>
            </a:pPr>
            <a:endParaRPr lang="es-PE" sz="2000" dirty="0">
              <a:latin typeface="Maiandra GD" pitchFamily="34" charset="0"/>
            </a:endParaRPr>
          </a:p>
        </p:txBody>
      </p:sp>
      <p:pic>
        <p:nvPicPr>
          <p:cNvPr id="4"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19699639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187700"/>
            <a:ext cx="7200800" cy="584775"/>
          </a:xfrm>
          <a:prstGeom prst="rect">
            <a:avLst/>
          </a:prstGeom>
          <a:noFill/>
        </p:spPr>
        <p:txBody>
          <a:bodyPr wrap="square" rtlCol="0">
            <a:spAutoFit/>
          </a:bodyPr>
          <a:lstStyle/>
          <a:p>
            <a:pPr algn="ctr"/>
            <a:r>
              <a:rPr lang="es-PE" sz="3200" b="1" dirty="0">
                <a:latin typeface="Maiandra GD" pitchFamily="34" charset="0"/>
              </a:rPr>
              <a:t>TEST DE VELOCIDAD Y AGILIDAD </a:t>
            </a:r>
          </a:p>
        </p:txBody>
      </p:sp>
      <p:sp>
        <p:nvSpPr>
          <p:cNvPr id="3" name="2 CuadroTexto"/>
          <p:cNvSpPr txBox="1"/>
          <p:nvPr/>
        </p:nvSpPr>
        <p:spPr>
          <a:xfrm>
            <a:off x="395536" y="1079376"/>
            <a:ext cx="3456384" cy="461665"/>
          </a:xfrm>
          <a:prstGeom prst="rect">
            <a:avLst/>
          </a:prstGeom>
          <a:noFill/>
        </p:spPr>
        <p:txBody>
          <a:bodyPr wrap="square" rtlCol="0">
            <a:spAutoFit/>
          </a:bodyPr>
          <a:lstStyle/>
          <a:p>
            <a:r>
              <a:rPr lang="es-PE" sz="2400" b="1" dirty="0">
                <a:solidFill>
                  <a:srgbClr val="FF0000"/>
                </a:solidFill>
                <a:latin typeface="Maiandra GD" pitchFamily="34" charset="0"/>
              </a:rPr>
              <a:t>ENTRADA EN CALOR: </a:t>
            </a:r>
          </a:p>
        </p:txBody>
      </p:sp>
      <p:sp>
        <p:nvSpPr>
          <p:cNvPr id="4" name="3 Rectángulo"/>
          <p:cNvSpPr/>
          <p:nvPr/>
        </p:nvSpPr>
        <p:spPr>
          <a:xfrm>
            <a:off x="467544" y="1559622"/>
            <a:ext cx="8208912" cy="4524315"/>
          </a:xfrm>
          <a:prstGeom prst="rect">
            <a:avLst/>
          </a:prstGeom>
        </p:spPr>
        <p:txBody>
          <a:bodyPr wrap="square">
            <a:spAutoFit/>
          </a:bodyPr>
          <a:lstStyle/>
          <a:p>
            <a:pPr lvl="0">
              <a:lnSpc>
                <a:spcPct val="150000"/>
              </a:lnSpc>
            </a:pPr>
            <a:r>
              <a:rPr lang="es-PE" sz="2400" dirty="0">
                <a:latin typeface="Maiandra GD" pitchFamily="34" charset="0"/>
              </a:rPr>
              <a:t>Movimientos Preparatorios:</a:t>
            </a:r>
          </a:p>
          <a:p>
            <a:pPr marL="285750" lvl="0" indent="-285750">
              <a:lnSpc>
                <a:spcPct val="150000"/>
              </a:lnSpc>
              <a:buFont typeface="Wingdings" pitchFamily="2" charset="2"/>
              <a:buChar char="Ø"/>
            </a:pPr>
            <a:r>
              <a:rPr lang="es-PE" sz="2400" dirty="0">
                <a:latin typeface="Maiandra GD" pitchFamily="34" charset="0"/>
              </a:rPr>
              <a:t>Activación de glúteos </a:t>
            </a:r>
          </a:p>
          <a:p>
            <a:pPr marL="285750" lvl="0" indent="-285750">
              <a:lnSpc>
                <a:spcPct val="150000"/>
              </a:lnSpc>
              <a:buFont typeface="Wingdings" pitchFamily="2" charset="2"/>
              <a:buChar char="Ø"/>
            </a:pPr>
            <a:r>
              <a:rPr lang="es-PE" sz="2400" dirty="0">
                <a:latin typeface="Maiandra GD" pitchFamily="34" charset="0"/>
              </a:rPr>
              <a:t>Flexibilidad dinámica </a:t>
            </a:r>
          </a:p>
          <a:p>
            <a:pPr marL="285750" lvl="0" indent="-285750">
              <a:lnSpc>
                <a:spcPct val="150000"/>
              </a:lnSpc>
              <a:buFont typeface="Wingdings" pitchFamily="2" charset="2"/>
              <a:buChar char="Ø"/>
            </a:pPr>
            <a:r>
              <a:rPr lang="es-PE" sz="2400" dirty="0">
                <a:latin typeface="Maiandra GD" pitchFamily="34" charset="0"/>
              </a:rPr>
              <a:t>Movimientos integrados </a:t>
            </a:r>
          </a:p>
          <a:p>
            <a:pPr marL="285750" lvl="0" indent="-285750">
              <a:lnSpc>
                <a:spcPct val="150000"/>
              </a:lnSpc>
              <a:buFont typeface="Wingdings" pitchFamily="2" charset="2"/>
              <a:buChar char="Ø"/>
            </a:pPr>
            <a:r>
              <a:rPr lang="es-PE" sz="2400" dirty="0">
                <a:latin typeface="Maiandra GD" pitchFamily="34" charset="0"/>
              </a:rPr>
              <a:t>Activación neural 2 ejercicios x cada plano  </a:t>
            </a:r>
          </a:p>
          <a:p>
            <a:pPr marL="285750" lvl="0" indent="-285750">
              <a:lnSpc>
                <a:spcPct val="150000"/>
              </a:lnSpc>
              <a:buFont typeface="Wingdings" pitchFamily="2" charset="2"/>
              <a:buChar char="Ø"/>
            </a:pPr>
            <a:r>
              <a:rPr lang="es-PE" sz="2400" dirty="0">
                <a:latin typeface="Maiandra GD" pitchFamily="34" charset="0"/>
              </a:rPr>
              <a:t>Pliometria 2 ejercicios por cada plano (bipodal)</a:t>
            </a:r>
          </a:p>
          <a:p>
            <a:pPr marL="285750" lvl="0" indent="-285750">
              <a:lnSpc>
                <a:spcPct val="150000"/>
              </a:lnSpc>
              <a:buFont typeface="Wingdings" pitchFamily="2" charset="2"/>
              <a:buChar char="Ø"/>
            </a:pPr>
            <a:r>
              <a:rPr lang="es-PE" sz="2400" dirty="0">
                <a:latin typeface="Maiandra GD" pitchFamily="34" charset="0"/>
              </a:rPr>
              <a:t>Agilidad 3 pasadas de 5 metros y 3 pasadas de 10 metros  </a:t>
            </a:r>
          </a:p>
          <a:p>
            <a:pPr lvl="0">
              <a:lnSpc>
                <a:spcPct val="150000"/>
              </a:lnSpc>
            </a:pPr>
            <a:r>
              <a:rPr lang="es-PE" sz="2400" dirty="0">
                <a:latin typeface="Maiandra GD" pitchFamily="34" charset="0"/>
              </a:rPr>
              <a:t>Plano multidireccional (sagital y transversal)</a:t>
            </a:r>
          </a:p>
        </p:txBody>
      </p:sp>
      <p:pic>
        <p:nvPicPr>
          <p:cNvPr id="5"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2156378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1326" y="199693"/>
            <a:ext cx="4754729" cy="461665"/>
          </a:xfrm>
          <a:prstGeom prst="rect">
            <a:avLst/>
          </a:prstGeom>
          <a:noFill/>
        </p:spPr>
        <p:txBody>
          <a:bodyPr wrap="square" rtlCol="0">
            <a:spAutoFit/>
          </a:bodyPr>
          <a:lstStyle/>
          <a:p>
            <a:r>
              <a:rPr lang="es-PE" sz="2400" b="1" dirty="0">
                <a:solidFill>
                  <a:srgbClr val="FF0000"/>
                </a:solidFill>
                <a:latin typeface="Maiandra GD" pitchFamily="34" charset="0"/>
              </a:rPr>
              <a:t>PROTOCOLO DE EVALUACIÓN: </a:t>
            </a:r>
          </a:p>
        </p:txBody>
      </p:sp>
      <p:sp>
        <p:nvSpPr>
          <p:cNvPr id="3" name="2 Rectángulo"/>
          <p:cNvSpPr/>
          <p:nvPr/>
        </p:nvSpPr>
        <p:spPr>
          <a:xfrm>
            <a:off x="310563" y="661358"/>
            <a:ext cx="8424936" cy="5917069"/>
          </a:xfrm>
          <a:prstGeom prst="rect">
            <a:avLst/>
          </a:prstGeom>
        </p:spPr>
        <p:txBody>
          <a:bodyPr wrap="square">
            <a:spAutoFit/>
          </a:bodyPr>
          <a:lstStyle/>
          <a:p>
            <a:r>
              <a:rPr lang="es-PE" b="1" dirty="0">
                <a:latin typeface="Maiandra GD" pitchFamily="34" charset="0"/>
              </a:rPr>
              <a:t>Velocidad:</a:t>
            </a:r>
            <a:endParaRPr lang="es-PE" dirty="0">
              <a:latin typeface="Maiandra GD" pitchFamily="34" charset="0"/>
            </a:endParaRPr>
          </a:p>
          <a:p>
            <a:pPr marL="285750" lvl="0" indent="-285750">
              <a:lnSpc>
                <a:spcPct val="150000"/>
              </a:lnSpc>
              <a:buFont typeface="Wingdings" pitchFamily="2" charset="2"/>
              <a:buChar char="Ø"/>
            </a:pPr>
            <a:r>
              <a:rPr lang="es-PE" sz="1400" dirty="0">
                <a:latin typeface="Maiandra GD" pitchFamily="34" charset="0"/>
              </a:rPr>
              <a:t>El test se tomara en el campo sintético.</a:t>
            </a:r>
          </a:p>
          <a:p>
            <a:pPr marL="285750" lvl="0" indent="-285750">
              <a:lnSpc>
                <a:spcPct val="150000"/>
              </a:lnSpc>
              <a:buFont typeface="Wingdings" pitchFamily="2" charset="2"/>
              <a:buChar char="Ø"/>
            </a:pPr>
            <a:r>
              <a:rPr lang="es-PE" sz="1400" dirty="0">
                <a:latin typeface="Maiandra GD" pitchFamily="34" charset="0"/>
              </a:rPr>
              <a:t>Se marca 5 y 10 metros y desde cada punto de partida hacia atrás 1 metro y ese es el punto de salida.</a:t>
            </a:r>
          </a:p>
          <a:p>
            <a:pPr marL="285750" lvl="0" indent="-285750">
              <a:lnSpc>
                <a:spcPct val="150000"/>
              </a:lnSpc>
              <a:buFont typeface="Wingdings" pitchFamily="2" charset="2"/>
              <a:buChar char="Ø"/>
            </a:pPr>
            <a:r>
              <a:rPr lang="es-PE" sz="1400" dirty="0">
                <a:latin typeface="Maiandra GD" pitchFamily="34" charset="0"/>
              </a:rPr>
              <a:t>La fotocélula se colocan en la marca de inicio y al final de cada prueba 5 y 10 metros, tiene que estar a 87cm del suelo.</a:t>
            </a:r>
          </a:p>
          <a:p>
            <a:pPr marL="285750" lvl="0" indent="-285750">
              <a:lnSpc>
                <a:spcPct val="150000"/>
              </a:lnSpc>
              <a:buFont typeface="Wingdings" pitchFamily="2" charset="2"/>
              <a:buChar char="Ø"/>
            </a:pPr>
            <a:r>
              <a:rPr lang="es-PE" sz="1400" dirty="0">
                <a:latin typeface="Maiandra GD" pitchFamily="34" charset="0"/>
              </a:rPr>
              <a:t>Se toman 3 pruebas y se escoge la mejor, si la última es la mejor </a:t>
            </a:r>
          </a:p>
          <a:p>
            <a:pPr marL="285750" lvl="0" indent="-285750">
              <a:lnSpc>
                <a:spcPct val="150000"/>
              </a:lnSpc>
              <a:buFont typeface="Wingdings" pitchFamily="2" charset="2"/>
              <a:buChar char="Ø"/>
            </a:pPr>
            <a:r>
              <a:rPr lang="es-PE" sz="1400" dirty="0">
                <a:latin typeface="Maiandra GD" pitchFamily="34" charset="0"/>
              </a:rPr>
              <a:t>Los tiempos son de hasta 50milesimas/s (Un desvió de 5m) para elegir la mejor </a:t>
            </a:r>
          </a:p>
          <a:p>
            <a:pPr marL="285750" lvl="0" indent="-285750">
              <a:lnSpc>
                <a:spcPct val="150000"/>
              </a:lnSpc>
              <a:buFont typeface="Wingdings" pitchFamily="2" charset="2"/>
              <a:buChar char="Ø"/>
            </a:pPr>
            <a:r>
              <a:rPr lang="es-PE" sz="1400" dirty="0">
                <a:latin typeface="Maiandra GD" pitchFamily="34" charset="0"/>
              </a:rPr>
              <a:t>Los tiempos son entre 50 y 100 milésimas/s se promedian.</a:t>
            </a:r>
          </a:p>
          <a:p>
            <a:pPr marL="285750" lvl="0" indent="-285750">
              <a:lnSpc>
                <a:spcPct val="150000"/>
              </a:lnSpc>
              <a:buFont typeface="Wingdings" pitchFamily="2" charset="2"/>
              <a:buChar char="Ø"/>
            </a:pPr>
            <a:r>
              <a:rPr lang="es-PE" sz="1400" dirty="0">
                <a:latin typeface="Maiandra GD" pitchFamily="34" charset="0"/>
              </a:rPr>
              <a:t>Si es superior se descarta</a:t>
            </a:r>
          </a:p>
          <a:p>
            <a:pPr>
              <a:lnSpc>
                <a:spcPct val="150000"/>
              </a:lnSpc>
            </a:pPr>
            <a:r>
              <a:rPr lang="es-PE" b="1" dirty="0">
                <a:latin typeface="Maiandra GD" pitchFamily="34" charset="0"/>
              </a:rPr>
              <a:t>Agilidad:</a:t>
            </a:r>
            <a:endParaRPr lang="es-PE" dirty="0">
              <a:latin typeface="Maiandra GD" pitchFamily="34" charset="0"/>
            </a:endParaRPr>
          </a:p>
          <a:p>
            <a:pPr marL="285750" lvl="0" indent="-285750">
              <a:lnSpc>
                <a:spcPct val="150000"/>
              </a:lnSpc>
              <a:buFont typeface="Wingdings" pitchFamily="2" charset="2"/>
              <a:buChar char="Ø"/>
            </a:pPr>
            <a:r>
              <a:rPr lang="es-PE" sz="1400" dirty="0">
                <a:latin typeface="Maiandra GD" pitchFamily="34" charset="0"/>
              </a:rPr>
              <a:t>El test se tomara en el campo sintético.</a:t>
            </a:r>
          </a:p>
          <a:p>
            <a:pPr marL="285750" lvl="0" indent="-285750">
              <a:lnSpc>
                <a:spcPct val="150000"/>
              </a:lnSpc>
              <a:buFont typeface="Wingdings" pitchFamily="2" charset="2"/>
              <a:buChar char="Ø"/>
            </a:pPr>
            <a:r>
              <a:rPr lang="es-PE" sz="1400" dirty="0">
                <a:latin typeface="Maiandra GD" pitchFamily="34" charset="0"/>
              </a:rPr>
              <a:t>Se marca desde el centro 5m a cada lado, de la línea central se coloca un marca a 1 metros (salida)</a:t>
            </a:r>
          </a:p>
          <a:p>
            <a:pPr marL="285750" lvl="0" indent="-285750">
              <a:lnSpc>
                <a:spcPct val="150000"/>
              </a:lnSpc>
              <a:buFont typeface="Wingdings" pitchFamily="2" charset="2"/>
              <a:buChar char="Ø"/>
            </a:pPr>
            <a:r>
              <a:rPr lang="es-PE" sz="1400" dirty="0">
                <a:latin typeface="Maiandra GD" pitchFamily="34" charset="0"/>
              </a:rPr>
              <a:t>La fotocélula se pone en la marca de los 5 metros que es el punto de inicio y finalización </a:t>
            </a:r>
          </a:p>
          <a:p>
            <a:pPr marL="285750" lvl="0" indent="-285750">
              <a:lnSpc>
                <a:spcPct val="150000"/>
              </a:lnSpc>
              <a:buFont typeface="Wingdings" pitchFamily="2" charset="2"/>
              <a:buChar char="Ø"/>
            </a:pPr>
            <a:r>
              <a:rPr lang="es-PE" sz="1400" dirty="0">
                <a:latin typeface="Maiandra GD" pitchFamily="34" charset="0"/>
              </a:rPr>
              <a:t>Se toman 3 pruebas y se escoge la mejor, si la última es la mejor tendrá que realizar una vez más hasta que deje de mejorar.</a:t>
            </a:r>
          </a:p>
          <a:p>
            <a:pPr marL="285750" lvl="0" indent="-285750">
              <a:lnSpc>
                <a:spcPct val="150000"/>
              </a:lnSpc>
              <a:buFont typeface="Wingdings" pitchFamily="2" charset="2"/>
              <a:buChar char="Ø"/>
            </a:pPr>
            <a:r>
              <a:rPr lang="es-PE" sz="1400" dirty="0">
                <a:latin typeface="Maiandra GD" pitchFamily="34" charset="0"/>
              </a:rPr>
              <a:t>Los tiempos son de  hasta 100milesimas/s para elegir la mejor</a:t>
            </a:r>
          </a:p>
          <a:p>
            <a:pPr marL="285750" indent="-285750">
              <a:lnSpc>
                <a:spcPct val="150000"/>
              </a:lnSpc>
              <a:buFont typeface="Wingdings" pitchFamily="2" charset="2"/>
              <a:buChar char="Ø"/>
            </a:pPr>
            <a:r>
              <a:rPr lang="es-PE" sz="1400" dirty="0">
                <a:latin typeface="Maiandra GD" pitchFamily="34" charset="0"/>
              </a:rPr>
              <a:t>Los tiempos son entre 100 y 200 milésimas/s se promedian.</a:t>
            </a:r>
          </a:p>
          <a:p>
            <a:pPr marL="285750" indent="-285750">
              <a:lnSpc>
                <a:spcPct val="150000"/>
              </a:lnSpc>
              <a:buFont typeface="Wingdings" pitchFamily="2" charset="2"/>
              <a:buChar char="Ø"/>
            </a:pPr>
            <a:r>
              <a:rPr lang="es-PE" sz="1400" dirty="0">
                <a:latin typeface="Maiandra GD" pitchFamily="34" charset="0"/>
              </a:rPr>
              <a:t> Si es superior se descarta</a:t>
            </a:r>
          </a:p>
        </p:txBody>
      </p:sp>
      <p:pic>
        <p:nvPicPr>
          <p:cNvPr id="4"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2198103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99592" y="187700"/>
            <a:ext cx="7200800" cy="584775"/>
          </a:xfrm>
          <a:prstGeom prst="rect">
            <a:avLst/>
          </a:prstGeom>
          <a:noFill/>
        </p:spPr>
        <p:txBody>
          <a:bodyPr wrap="square" rtlCol="0">
            <a:spAutoFit/>
          </a:bodyPr>
          <a:lstStyle/>
          <a:p>
            <a:pPr algn="ctr"/>
            <a:r>
              <a:rPr lang="es-PE" sz="3200" b="1" dirty="0">
                <a:latin typeface="Maiandra GD" pitchFamily="34" charset="0"/>
              </a:rPr>
              <a:t>TEST DE R.S.A</a:t>
            </a:r>
          </a:p>
        </p:txBody>
      </p:sp>
      <p:sp>
        <p:nvSpPr>
          <p:cNvPr id="3" name="2 CuadroTexto"/>
          <p:cNvSpPr txBox="1"/>
          <p:nvPr/>
        </p:nvSpPr>
        <p:spPr>
          <a:xfrm>
            <a:off x="386020" y="848543"/>
            <a:ext cx="3456384" cy="461665"/>
          </a:xfrm>
          <a:prstGeom prst="rect">
            <a:avLst/>
          </a:prstGeom>
          <a:noFill/>
        </p:spPr>
        <p:txBody>
          <a:bodyPr wrap="square" rtlCol="0">
            <a:spAutoFit/>
          </a:bodyPr>
          <a:lstStyle/>
          <a:p>
            <a:r>
              <a:rPr lang="es-PE" sz="2400" b="1" dirty="0">
                <a:solidFill>
                  <a:srgbClr val="FF0000"/>
                </a:solidFill>
                <a:latin typeface="Maiandra GD" pitchFamily="34" charset="0"/>
              </a:rPr>
              <a:t>ENTRADA EN CALOR: </a:t>
            </a:r>
          </a:p>
        </p:txBody>
      </p:sp>
      <p:sp>
        <p:nvSpPr>
          <p:cNvPr id="4" name="3 Rectángulo"/>
          <p:cNvSpPr/>
          <p:nvPr/>
        </p:nvSpPr>
        <p:spPr>
          <a:xfrm>
            <a:off x="539552" y="1310208"/>
            <a:ext cx="8280920" cy="5078313"/>
          </a:xfrm>
          <a:prstGeom prst="rect">
            <a:avLst/>
          </a:prstGeom>
        </p:spPr>
        <p:txBody>
          <a:bodyPr wrap="square">
            <a:spAutoFit/>
          </a:bodyPr>
          <a:lstStyle/>
          <a:p>
            <a:pPr lvl="0">
              <a:lnSpc>
                <a:spcPct val="150000"/>
              </a:lnSpc>
            </a:pPr>
            <a:r>
              <a:rPr lang="es-PE" sz="2400" dirty="0">
                <a:latin typeface="Maiandra GD" pitchFamily="34" charset="0"/>
              </a:rPr>
              <a:t>Movimientos Preparatorios:</a:t>
            </a:r>
          </a:p>
          <a:p>
            <a:pPr marL="285750" lvl="0" indent="-285750">
              <a:lnSpc>
                <a:spcPct val="150000"/>
              </a:lnSpc>
              <a:buFont typeface="Wingdings" pitchFamily="2" charset="2"/>
              <a:buChar char="Ø"/>
            </a:pPr>
            <a:r>
              <a:rPr lang="es-PE" sz="2400" dirty="0">
                <a:latin typeface="Maiandra GD" pitchFamily="34" charset="0"/>
              </a:rPr>
              <a:t>Activación de glúteos </a:t>
            </a:r>
          </a:p>
          <a:p>
            <a:pPr marL="285750" lvl="0" indent="-285750">
              <a:lnSpc>
                <a:spcPct val="150000"/>
              </a:lnSpc>
              <a:buFont typeface="Wingdings" pitchFamily="2" charset="2"/>
              <a:buChar char="Ø"/>
            </a:pPr>
            <a:r>
              <a:rPr lang="es-PE" sz="2400" dirty="0">
                <a:latin typeface="Maiandra GD" pitchFamily="34" charset="0"/>
              </a:rPr>
              <a:t>Flexibilidad dinámica </a:t>
            </a:r>
          </a:p>
          <a:p>
            <a:pPr marL="285750" lvl="0" indent="-285750">
              <a:lnSpc>
                <a:spcPct val="150000"/>
              </a:lnSpc>
              <a:buFont typeface="Wingdings" pitchFamily="2" charset="2"/>
              <a:buChar char="Ø"/>
            </a:pPr>
            <a:r>
              <a:rPr lang="es-PE" sz="2400" dirty="0">
                <a:latin typeface="Maiandra GD" pitchFamily="34" charset="0"/>
              </a:rPr>
              <a:t>Movimientos integrados </a:t>
            </a:r>
          </a:p>
          <a:p>
            <a:pPr marL="285750" lvl="0" indent="-285750">
              <a:lnSpc>
                <a:spcPct val="150000"/>
              </a:lnSpc>
              <a:buFont typeface="Wingdings" pitchFamily="2" charset="2"/>
              <a:buChar char="Ø"/>
            </a:pPr>
            <a:r>
              <a:rPr lang="es-PE" sz="2400" dirty="0">
                <a:latin typeface="Maiandra GD" pitchFamily="34" charset="0"/>
              </a:rPr>
              <a:t>Activación neural 2 ejercicios x cada plano  </a:t>
            </a:r>
          </a:p>
          <a:p>
            <a:pPr marL="285750" lvl="0" indent="-285750">
              <a:lnSpc>
                <a:spcPct val="150000"/>
              </a:lnSpc>
              <a:buFont typeface="Wingdings" pitchFamily="2" charset="2"/>
              <a:buChar char="Ø"/>
            </a:pPr>
            <a:r>
              <a:rPr lang="es-PE" sz="2400" dirty="0">
                <a:latin typeface="Maiandra GD" pitchFamily="34" charset="0"/>
              </a:rPr>
              <a:t>Pliometria 2 ejercicios por cada plano (bipodal)</a:t>
            </a:r>
          </a:p>
          <a:p>
            <a:pPr marL="285750" lvl="0" indent="-285750">
              <a:lnSpc>
                <a:spcPct val="150000"/>
              </a:lnSpc>
              <a:buFont typeface="Wingdings" pitchFamily="2" charset="2"/>
              <a:buChar char="Ø"/>
            </a:pPr>
            <a:r>
              <a:rPr lang="es-PE" sz="2400" dirty="0">
                <a:latin typeface="Maiandra GD" pitchFamily="34" charset="0"/>
              </a:rPr>
              <a:t>Agilidad 3 pasadas de  acuerdo al test de Agilidad</a:t>
            </a:r>
          </a:p>
          <a:p>
            <a:pPr marL="285750" lvl="0" indent="-285750">
              <a:lnSpc>
                <a:spcPct val="150000"/>
              </a:lnSpc>
              <a:buFont typeface="Wingdings" pitchFamily="2" charset="2"/>
              <a:buChar char="Ø"/>
            </a:pPr>
            <a:r>
              <a:rPr lang="es-PE" sz="2400" dirty="0">
                <a:latin typeface="Maiandra GD" pitchFamily="34" charset="0"/>
              </a:rPr>
              <a:t>3 pasadas de 5 metros y 3 pasadas de 10 metros </a:t>
            </a:r>
          </a:p>
          <a:p>
            <a:pPr lvl="0">
              <a:lnSpc>
                <a:spcPct val="150000"/>
              </a:lnSpc>
            </a:pPr>
            <a:r>
              <a:rPr lang="es-PE" sz="2400" dirty="0">
                <a:latin typeface="Maiandra GD" pitchFamily="34" charset="0"/>
              </a:rPr>
              <a:t>Plano multidireccional (sagital y transversal)</a:t>
            </a:r>
          </a:p>
        </p:txBody>
      </p:sp>
      <p:pic>
        <p:nvPicPr>
          <p:cNvPr id="5"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38805310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1326" y="199693"/>
            <a:ext cx="4754729" cy="461665"/>
          </a:xfrm>
          <a:prstGeom prst="rect">
            <a:avLst/>
          </a:prstGeom>
          <a:noFill/>
        </p:spPr>
        <p:txBody>
          <a:bodyPr wrap="square" rtlCol="0">
            <a:spAutoFit/>
          </a:bodyPr>
          <a:lstStyle/>
          <a:p>
            <a:r>
              <a:rPr lang="es-PE" sz="2400" b="1" dirty="0">
                <a:solidFill>
                  <a:srgbClr val="FF0000"/>
                </a:solidFill>
                <a:latin typeface="Maiandra GD" pitchFamily="34" charset="0"/>
              </a:rPr>
              <a:t>PROTOCOLO DE EVALUACIÓN: </a:t>
            </a:r>
          </a:p>
        </p:txBody>
      </p:sp>
      <p:sp>
        <p:nvSpPr>
          <p:cNvPr id="3" name="2 Rectángulo"/>
          <p:cNvSpPr/>
          <p:nvPr/>
        </p:nvSpPr>
        <p:spPr>
          <a:xfrm>
            <a:off x="556526" y="836712"/>
            <a:ext cx="7399849" cy="4616648"/>
          </a:xfrm>
          <a:prstGeom prst="rect">
            <a:avLst/>
          </a:prstGeom>
        </p:spPr>
        <p:txBody>
          <a:bodyPr wrap="square">
            <a:spAutoFit/>
          </a:bodyPr>
          <a:lstStyle/>
          <a:p>
            <a:pPr marL="342900" lvl="0" indent="-342900">
              <a:buFont typeface="Wingdings" pitchFamily="2" charset="2"/>
              <a:buChar char="Ø"/>
            </a:pPr>
            <a:r>
              <a:rPr lang="es-PE" sz="2400" dirty="0">
                <a:latin typeface="Maiandra GD" pitchFamily="34" charset="0"/>
              </a:rPr>
              <a:t>Marcamos 20 metros, y a los 10 metros ponemos otra marca</a:t>
            </a:r>
          </a:p>
          <a:p>
            <a:pPr marL="342900" lvl="0" indent="-342900">
              <a:buFont typeface="Wingdings" pitchFamily="2" charset="2"/>
              <a:buChar char="Ø"/>
            </a:pPr>
            <a:r>
              <a:rPr lang="es-PE" sz="2400" dirty="0">
                <a:latin typeface="Maiandra GD" pitchFamily="34" charset="0"/>
              </a:rPr>
              <a:t>La fotocélula va al inicio y a los 10mts, a 78cm del suelo </a:t>
            </a:r>
          </a:p>
          <a:p>
            <a:pPr marL="342900" lvl="0" indent="-342900">
              <a:buFont typeface="Wingdings" pitchFamily="2" charset="2"/>
              <a:buChar char="Ø"/>
            </a:pPr>
            <a:r>
              <a:rPr lang="es-PE" sz="2400" dirty="0">
                <a:latin typeface="Maiandra GD" pitchFamily="34" charset="0"/>
              </a:rPr>
              <a:t>El test consiste en realizar 6 pasadas de 4 mts x 20” de pausa.</a:t>
            </a:r>
          </a:p>
          <a:p>
            <a:pPr marL="342900" lvl="0" indent="-342900">
              <a:buFont typeface="Wingdings" pitchFamily="2" charset="2"/>
              <a:buChar char="Ø"/>
            </a:pPr>
            <a:r>
              <a:rPr lang="es-PE" sz="2400" dirty="0">
                <a:latin typeface="Maiandra GD" pitchFamily="34" charset="0"/>
              </a:rPr>
              <a:t>Se debe tomar o tener los datos del test de 10 metros y si la diferencia al realizar el test de RSA es del 5% se para el test </a:t>
            </a:r>
          </a:p>
          <a:p>
            <a:pPr marL="342900" lvl="0" indent="-342900">
              <a:buFont typeface="Wingdings" pitchFamily="2" charset="2"/>
              <a:buChar char="Ø"/>
            </a:pPr>
            <a:endParaRPr lang="es-PE" sz="2400" dirty="0">
              <a:latin typeface="Maiandra GD" pitchFamily="34" charset="0"/>
            </a:endParaRPr>
          </a:p>
          <a:p>
            <a:pPr lvl="0"/>
            <a:r>
              <a:rPr lang="es-PE" dirty="0">
                <a:solidFill>
                  <a:srgbClr val="0070C0"/>
                </a:solidFill>
              </a:rPr>
              <a:t>Si no se tiene dato anterior si la tercera es mejor…. El test no será valido (a conversar)</a:t>
            </a:r>
          </a:p>
          <a:p>
            <a:pPr lvl="0"/>
            <a:r>
              <a:rPr lang="es-PE" dirty="0">
                <a:solidFill>
                  <a:srgbClr val="0070C0"/>
                </a:solidFill>
              </a:rPr>
              <a:t>Que datos se registran </a:t>
            </a:r>
          </a:p>
        </p:txBody>
      </p:sp>
      <p:pic>
        <p:nvPicPr>
          <p:cNvPr id="4"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41623331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187699"/>
            <a:ext cx="7200800" cy="584775"/>
          </a:xfrm>
          <a:prstGeom prst="rect">
            <a:avLst/>
          </a:prstGeom>
          <a:noFill/>
        </p:spPr>
        <p:txBody>
          <a:bodyPr wrap="square" rtlCol="0">
            <a:spAutoFit/>
          </a:bodyPr>
          <a:lstStyle/>
          <a:p>
            <a:pPr algn="ctr"/>
            <a:r>
              <a:rPr lang="es-PE" sz="3200" b="1" dirty="0">
                <a:latin typeface="Maiandra GD" pitchFamily="34" charset="0"/>
              </a:rPr>
              <a:t>TEST C0URSE NAVETTE</a:t>
            </a:r>
          </a:p>
        </p:txBody>
      </p:sp>
      <p:sp>
        <p:nvSpPr>
          <p:cNvPr id="3" name="2 CuadroTexto"/>
          <p:cNvSpPr txBox="1"/>
          <p:nvPr/>
        </p:nvSpPr>
        <p:spPr>
          <a:xfrm>
            <a:off x="386020" y="848543"/>
            <a:ext cx="3456384" cy="461665"/>
          </a:xfrm>
          <a:prstGeom prst="rect">
            <a:avLst/>
          </a:prstGeom>
          <a:noFill/>
        </p:spPr>
        <p:txBody>
          <a:bodyPr wrap="square" rtlCol="0">
            <a:spAutoFit/>
          </a:bodyPr>
          <a:lstStyle/>
          <a:p>
            <a:r>
              <a:rPr lang="es-PE" sz="2400" b="1" dirty="0">
                <a:solidFill>
                  <a:srgbClr val="FF0000"/>
                </a:solidFill>
                <a:latin typeface="Maiandra GD" pitchFamily="34" charset="0"/>
              </a:rPr>
              <a:t>ENTRADA EN CALOR: </a:t>
            </a:r>
          </a:p>
        </p:txBody>
      </p:sp>
      <p:sp>
        <p:nvSpPr>
          <p:cNvPr id="4" name="3 Rectángulo"/>
          <p:cNvSpPr/>
          <p:nvPr/>
        </p:nvSpPr>
        <p:spPr>
          <a:xfrm>
            <a:off x="386020" y="1079376"/>
            <a:ext cx="6471980" cy="4801314"/>
          </a:xfrm>
          <a:prstGeom prst="rect">
            <a:avLst/>
          </a:prstGeom>
        </p:spPr>
        <p:txBody>
          <a:bodyPr wrap="square">
            <a:spAutoFit/>
          </a:bodyPr>
          <a:lstStyle/>
          <a:p>
            <a:r>
              <a:rPr lang="es-PE" dirty="0"/>
              <a:t>	</a:t>
            </a:r>
          </a:p>
          <a:p>
            <a:pPr lvl="0">
              <a:lnSpc>
                <a:spcPct val="150000"/>
              </a:lnSpc>
            </a:pPr>
            <a:r>
              <a:rPr lang="es-PE" sz="2400" dirty="0">
                <a:latin typeface="Maiandra GD" pitchFamily="34" charset="0"/>
              </a:rPr>
              <a:t>Movimientos Preparatorios:</a:t>
            </a:r>
          </a:p>
          <a:p>
            <a:pPr marL="285750" lvl="0" indent="-285750">
              <a:lnSpc>
                <a:spcPct val="150000"/>
              </a:lnSpc>
              <a:buFont typeface="Wingdings" pitchFamily="2" charset="2"/>
              <a:buChar char="Ø"/>
            </a:pPr>
            <a:r>
              <a:rPr lang="es-PE" sz="2400" dirty="0">
                <a:latin typeface="Maiandra GD" pitchFamily="34" charset="0"/>
              </a:rPr>
              <a:t>Activación de glúteos </a:t>
            </a:r>
          </a:p>
          <a:p>
            <a:pPr marL="285750" lvl="0" indent="-285750">
              <a:lnSpc>
                <a:spcPct val="150000"/>
              </a:lnSpc>
              <a:buFont typeface="Wingdings" pitchFamily="2" charset="2"/>
              <a:buChar char="Ø"/>
            </a:pPr>
            <a:r>
              <a:rPr lang="es-PE" sz="2400" dirty="0">
                <a:latin typeface="Maiandra GD" pitchFamily="34" charset="0"/>
              </a:rPr>
              <a:t>Flexibilidad dinámica </a:t>
            </a:r>
          </a:p>
          <a:p>
            <a:pPr marL="285750" lvl="0" indent="-285750">
              <a:lnSpc>
                <a:spcPct val="150000"/>
              </a:lnSpc>
              <a:buFont typeface="Wingdings" pitchFamily="2" charset="2"/>
              <a:buChar char="Ø"/>
            </a:pPr>
            <a:r>
              <a:rPr lang="es-PE" sz="2400" dirty="0">
                <a:latin typeface="Maiandra GD" pitchFamily="34" charset="0"/>
              </a:rPr>
              <a:t>Movimientos integrados (plano sagital)</a:t>
            </a:r>
          </a:p>
          <a:p>
            <a:pPr marL="285750" lvl="0" indent="-285750">
              <a:lnSpc>
                <a:spcPct val="150000"/>
              </a:lnSpc>
              <a:buFont typeface="Wingdings" pitchFamily="2" charset="2"/>
              <a:buChar char="Ø"/>
            </a:pPr>
            <a:r>
              <a:rPr lang="es-PE" sz="2400" dirty="0">
                <a:latin typeface="Maiandra GD" pitchFamily="34" charset="0"/>
              </a:rPr>
              <a:t>3 pasadas de 20 metros 6”x 6”, 1 pasada de 12” x 12”40 metros, 1 pasada de 18” 60 metros </a:t>
            </a:r>
          </a:p>
          <a:p>
            <a:pPr marL="285750" lvl="0" indent="-285750">
              <a:lnSpc>
                <a:spcPct val="150000"/>
              </a:lnSpc>
              <a:buFont typeface="Wingdings" pitchFamily="2" charset="2"/>
              <a:buChar char="Ø"/>
            </a:pPr>
            <a:endParaRPr lang="es-PE" sz="2400" dirty="0">
              <a:latin typeface="Maiandra GD" pitchFamily="34" charset="0"/>
            </a:endParaRPr>
          </a:p>
        </p:txBody>
      </p:sp>
      <p:pic>
        <p:nvPicPr>
          <p:cNvPr id="5"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7484698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1326" y="199693"/>
            <a:ext cx="4754729" cy="461665"/>
          </a:xfrm>
          <a:prstGeom prst="rect">
            <a:avLst/>
          </a:prstGeom>
          <a:noFill/>
        </p:spPr>
        <p:txBody>
          <a:bodyPr wrap="square" rtlCol="0">
            <a:spAutoFit/>
          </a:bodyPr>
          <a:lstStyle/>
          <a:p>
            <a:r>
              <a:rPr lang="es-PE" sz="2400" b="1" dirty="0">
                <a:solidFill>
                  <a:srgbClr val="FF0000"/>
                </a:solidFill>
                <a:latin typeface="Maiandra GD" pitchFamily="34" charset="0"/>
              </a:rPr>
              <a:t>PROTOCOLO DE EVALUACIÓN: </a:t>
            </a:r>
          </a:p>
        </p:txBody>
      </p:sp>
      <p:sp>
        <p:nvSpPr>
          <p:cNvPr id="3" name="2 Rectángulo"/>
          <p:cNvSpPr/>
          <p:nvPr/>
        </p:nvSpPr>
        <p:spPr>
          <a:xfrm>
            <a:off x="321326" y="764704"/>
            <a:ext cx="8643162" cy="5678478"/>
          </a:xfrm>
          <a:prstGeom prst="rect">
            <a:avLst/>
          </a:prstGeom>
        </p:spPr>
        <p:txBody>
          <a:bodyPr wrap="square">
            <a:spAutoFit/>
          </a:bodyPr>
          <a:lstStyle/>
          <a:p>
            <a:pPr marL="285750" lvl="0" indent="-285750">
              <a:lnSpc>
                <a:spcPct val="150000"/>
              </a:lnSpc>
              <a:buFont typeface="Wingdings" pitchFamily="2" charset="2"/>
              <a:buChar char="Ø"/>
            </a:pPr>
            <a:r>
              <a:rPr lang="es-PE" sz="2200" dirty="0">
                <a:latin typeface="Maiandra GD" pitchFamily="34" charset="0"/>
              </a:rPr>
              <a:t>Entrada en calor establecida </a:t>
            </a:r>
          </a:p>
          <a:p>
            <a:pPr marL="285750" lvl="0" indent="-285750">
              <a:lnSpc>
                <a:spcPct val="150000"/>
              </a:lnSpc>
              <a:buFont typeface="Wingdings" pitchFamily="2" charset="2"/>
              <a:buChar char="Ø"/>
            </a:pPr>
            <a:r>
              <a:rPr lang="es-PE" sz="2200" dirty="0">
                <a:latin typeface="Maiandra GD" pitchFamily="34" charset="0"/>
              </a:rPr>
              <a:t>Es un test máximo y progresivo </a:t>
            </a:r>
          </a:p>
          <a:p>
            <a:pPr marL="285750" lvl="0" indent="-285750">
              <a:lnSpc>
                <a:spcPct val="150000"/>
              </a:lnSpc>
              <a:buFont typeface="Wingdings" pitchFamily="2" charset="2"/>
              <a:buChar char="Ø"/>
            </a:pPr>
            <a:r>
              <a:rPr lang="es-PE" sz="2200" dirty="0">
                <a:latin typeface="Maiandra GD" pitchFamily="34" charset="0"/>
              </a:rPr>
              <a:t>Los deportistas comienzan la prueba corriendo. Se desplazan de un punto a otro situado a 20 metros de distancia al ritmo indicado por una señal sonora que va acelerándose progresivamente.</a:t>
            </a:r>
          </a:p>
          <a:p>
            <a:pPr marL="285750" lvl="0" indent="-285750">
              <a:lnSpc>
                <a:spcPct val="150000"/>
              </a:lnSpc>
              <a:buFont typeface="Wingdings" pitchFamily="2" charset="2"/>
              <a:buChar char="Ø"/>
            </a:pPr>
            <a:r>
              <a:rPr lang="es-PE" sz="2200" dirty="0">
                <a:latin typeface="Maiandra GD" pitchFamily="34" charset="0"/>
              </a:rPr>
              <a:t>Deben haber llegado al otro punto en el momento que suena la señal y hacer un cambio de sentido para encaminarse al punto inicial al que deben llegar cuando vuelva a sonar la señal y así sucesivamente.</a:t>
            </a:r>
          </a:p>
          <a:p>
            <a:pPr marL="285750" lvl="0" indent="-285750">
              <a:lnSpc>
                <a:spcPct val="150000"/>
              </a:lnSpc>
              <a:buFont typeface="Wingdings" pitchFamily="2" charset="2"/>
              <a:buChar char="Ø"/>
            </a:pPr>
            <a:r>
              <a:rPr lang="es-PE" sz="2200" dirty="0">
                <a:latin typeface="Maiandra GD" pitchFamily="34" charset="0"/>
              </a:rPr>
              <a:t>La prueba finaliza cuando no pueden seguir el ritmo marcado (con una clara manifestación de fatiga)</a:t>
            </a:r>
          </a:p>
        </p:txBody>
      </p:sp>
      <p:pic>
        <p:nvPicPr>
          <p:cNvPr id="4"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23739135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475656" y="1844824"/>
            <a:ext cx="6480720" cy="2123658"/>
          </a:xfrm>
          <a:prstGeom prst="rect">
            <a:avLst/>
          </a:prstGeom>
          <a:solidFill>
            <a:srgbClr val="FFFF00"/>
          </a:solidFill>
        </p:spPr>
        <p:txBody>
          <a:bodyPr wrap="square" rtlCol="0">
            <a:spAutoFit/>
          </a:bodyPr>
          <a:lstStyle/>
          <a:p>
            <a:pPr algn="ctr"/>
            <a:r>
              <a:rPr lang="es-PE" sz="6600" b="1" i="1" dirty="0">
                <a:latin typeface="Maiandra GD" pitchFamily="34" charset="0"/>
              </a:rPr>
              <a:t>EVALUACIONES FUNCIONALES </a:t>
            </a: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1462595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Rectángulo"/>
          <p:cNvSpPr/>
          <p:nvPr/>
        </p:nvSpPr>
        <p:spPr>
          <a:xfrm>
            <a:off x="467544" y="474345"/>
            <a:ext cx="8424936" cy="6063198"/>
          </a:xfrm>
          <a:prstGeom prst="rect">
            <a:avLst/>
          </a:prstGeom>
        </p:spPr>
        <p:txBody>
          <a:bodyPr wrap="square">
            <a:spAutoFit/>
          </a:bodyPr>
          <a:lstStyle/>
          <a:p>
            <a:pPr algn="ctr"/>
            <a:r>
              <a:rPr lang="es-PE" sz="2800" b="1" i="1" dirty="0">
                <a:latin typeface="Maiandra GD" pitchFamily="34" charset="0"/>
              </a:rPr>
              <a:t>Protocolos de Sesión Diaria</a:t>
            </a:r>
          </a:p>
          <a:p>
            <a:pPr marL="342900" lvl="0" indent="-342900">
              <a:buFont typeface="Wingdings" pitchFamily="2" charset="2"/>
              <a:buChar char="Ø"/>
            </a:pPr>
            <a:r>
              <a:rPr lang="es-PE" sz="2400" dirty="0">
                <a:solidFill>
                  <a:srgbClr val="FF0000"/>
                </a:solidFill>
                <a:latin typeface="Maiandra GD" pitchFamily="34" charset="0"/>
              </a:rPr>
              <a:t>Protocolo 1</a:t>
            </a:r>
          </a:p>
          <a:p>
            <a:r>
              <a:rPr lang="es-PE" sz="2400" dirty="0">
                <a:latin typeface="Maiandra GD" pitchFamily="34" charset="0"/>
              </a:rPr>
              <a:t>Pilar + Preventivo del Día + Protocolo de Activación  </a:t>
            </a:r>
          </a:p>
          <a:p>
            <a:pPr marL="342900" lvl="0" indent="-342900">
              <a:buFont typeface="Arial" pitchFamily="34" charset="0"/>
              <a:buChar char="•"/>
            </a:pPr>
            <a:r>
              <a:rPr lang="es-PE" sz="2400" dirty="0">
                <a:latin typeface="Maiandra GD" pitchFamily="34" charset="0"/>
              </a:rPr>
              <a:t>Pilar 2 series de 10 a 15 repeticiones por cada ejercicio  </a:t>
            </a:r>
          </a:p>
          <a:p>
            <a:pPr marL="342900" lvl="0" indent="-342900">
              <a:buFont typeface="Arial" pitchFamily="34" charset="0"/>
              <a:buChar char="•"/>
            </a:pPr>
            <a:r>
              <a:rPr lang="es-PE" sz="2400" dirty="0">
                <a:latin typeface="Maiandra GD" pitchFamily="34" charset="0"/>
              </a:rPr>
              <a:t>Preventivo del día 3 series – 8 repeticiones x cada ejercicio </a:t>
            </a:r>
          </a:p>
          <a:p>
            <a:pPr marL="342900" lvl="0" indent="-342900">
              <a:buFont typeface="Wingdings" pitchFamily="2" charset="2"/>
              <a:buChar char="Ø"/>
            </a:pPr>
            <a:r>
              <a:rPr lang="es-PE" sz="2400" dirty="0">
                <a:solidFill>
                  <a:srgbClr val="FF0000"/>
                </a:solidFill>
                <a:latin typeface="Maiandra GD" pitchFamily="34" charset="0"/>
              </a:rPr>
              <a:t>Protocolo 2</a:t>
            </a:r>
          </a:p>
          <a:p>
            <a:r>
              <a:rPr lang="es-PE" sz="2400" dirty="0">
                <a:latin typeface="Maiandra GD" pitchFamily="34" charset="0"/>
              </a:rPr>
              <a:t>Plan individual (ejercicios del 1 al 11 según requerimiento del deportista) + Pilar (2 series) + Preventivo del día – Plan Individual (ejercicios del 12 al 14 según requerimiento del deportista) + Protocolo de Activación </a:t>
            </a:r>
          </a:p>
          <a:p>
            <a:pPr marL="342900" lvl="0" indent="-342900">
              <a:buFont typeface="Arial" pitchFamily="34" charset="0"/>
              <a:buChar char="•"/>
            </a:pPr>
            <a:r>
              <a:rPr lang="es-PE" sz="2400" dirty="0">
                <a:latin typeface="Maiandra GD" pitchFamily="34" charset="0"/>
              </a:rPr>
              <a:t>Plan individual.- (ej. 1-11) 3 series de 8 a 12 repeticiones según requerimiento.</a:t>
            </a:r>
          </a:p>
          <a:p>
            <a:pPr marL="342900" lvl="0" indent="-342900">
              <a:buFont typeface="Arial" pitchFamily="34" charset="0"/>
              <a:buChar char="•"/>
            </a:pPr>
            <a:r>
              <a:rPr lang="es-PE" sz="2400" dirty="0">
                <a:latin typeface="Maiandra GD" pitchFamily="34" charset="0"/>
              </a:rPr>
              <a:t>Pilar.- 2 series de 10 a 15 repeticiones por cada ejercicio. </a:t>
            </a:r>
          </a:p>
          <a:p>
            <a:pPr marL="342900" lvl="0" indent="-342900">
              <a:buFont typeface="Arial" pitchFamily="34" charset="0"/>
              <a:buChar char="•"/>
            </a:pPr>
            <a:r>
              <a:rPr lang="es-PE" sz="2400" dirty="0">
                <a:latin typeface="Maiandra GD" pitchFamily="34" charset="0"/>
              </a:rPr>
              <a:t>Preventivo + P. Individual.- (ej.12-14) 3 series de 8 a 12 repeticiones según requerimiento.</a:t>
            </a:r>
          </a:p>
          <a:p>
            <a:endParaRPr lang="es-PE" sz="2400" dirty="0">
              <a:latin typeface="Maiandra GD" pitchFamily="34" charset="0"/>
            </a:endParaRP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37877115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58057" y="399972"/>
            <a:ext cx="8964488" cy="6217087"/>
          </a:xfrm>
          <a:prstGeom prst="rect">
            <a:avLst/>
          </a:prstGeom>
        </p:spPr>
        <p:txBody>
          <a:bodyPr wrap="square" anchor="t">
            <a:spAutoFit/>
          </a:bodyPr>
          <a:lstStyle/>
          <a:p>
            <a:r>
              <a:rPr lang="es-PE" sz="2000" b="1" dirty="0">
                <a:solidFill>
                  <a:srgbClr val="FF0000"/>
                </a:solidFill>
                <a:latin typeface="Maiandra GD" pitchFamily="34" charset="0"/>
              </a:rPr>
              <a:t>Sentadilla de Arranque:</a:t>
            </a:r>
          </a:p>
          <a:p>
            <a:pPr lvl="0"/>
            <a:r>
              <a:rPr lang="es-PE" sz="1400" u="sng" dirty="0">
                <a:latin typeface="Maiandra GD" pitchFamily="34" charset="0"/>
              </a:rPr>
              <a:t>Evaluador mirando de frente al Evaluado</a:t>
            </a:r>
          </a:p>
          <a:p>
            <a:pPr lvl="0"/>
            <a:r>
              <a:rPr lang="es-PE" sz="1400" dirty="0">
                <a:latin typeface="Maiandra GD" pitchFamily="34" charset="0"/>
              </a:rPr>
              <a:t>Jugador tiene que llevar un Bastón por encima de la cabeza, con los codos flexionados formando un ángulo de 90°</a:t>
            </a:r>
          </a:p>
          <a:p>
            <a:pPr lvl="0"/>
            <a:r>
              <a:rPr lang="es-PE" sz="1400" dirty="0">
                <a:latin typeface="Maiandra GD" pitchFamily="34" charset="0"/>
              </a:rPr>
              <a:t>Pies paralelos (ancho de posición básica)</a:t>
            </a:r>
          </a:p>
          <a:p>
            <a:pPr lvl="0"/>
            <a:r>
              <a:rPr lang="es-PE" sz="1400" dirty="0">
                <a:latin typeface="Maiandra GD" pitchFamily="34" charset="0"/>
              </a:rPr>
              <a:t>Extensión de brazos completa, se le pide que baje lo máximo posible dejando el bastón por encima de la cabeza.</a:t>
            </a:r>
          </a:p>
          <a:p>
            <a:pPr lvl="0"/>
            <a:r>
              <a:rPr lang="es-PE" sz="1400" dirty="0">
                <a:latin typeface="Maiandra GD" pitchFamily="34" charset="0"/>
              </a:rPr>
              <a:t>Tiene que realizar 3 intentos (no se dan correcciones)</a:t>
            </a:r>
          </a:p>
          <a:p>
            <a:pPr lvl="0"/>
            <a:r>
              <a:rPr lang="es-PE" sz="1400" dirty="0">
                <a:latin typeface="Maiandra GD" pitchFamily="34" charset="0"/>
              </a:rPr>
              <a:t>A Observar</a:t>
            </a:r>
          </a:p>
          <a:p>
            <a:pPr lvl="0"/>
            <a:r>
              <a:rPr lang="es-PE" sz="1400" dirty="0">
                <a:latin typeface="Maiandra GD" pitchFamily="34" charset="0"/>
              </a:rPr>
              <a:t>Si rota los pies (es porque apenas pierde la línea de inicio)</a:t>
            </a:r>
          </a:p>
          <a:p>
            <a:pPr lvl="0"/>
            <a:r>
              <a:rPr lang="es-PE" sz="1400" dirty="0">
                <a:latin typeface="Maiandra GD" pitchFamily="34" charset="0"/>
              </a:rPr>
              <a:t>Valgo dinámico (si la rodilla pierde la línea entre cadera y pie, tomando en cuenta cómo referentes anatómicos las crestas ilíacas, lo maléolos internos del pie y el recorrido de la rótula en la línea imaginaria formada por esto </a:t>
            </a:r>
            <a:r>
              <a:rPr lang="es-PE" sz="1400">
                <a:latin typeface="Maiandra GD" pitchFamily="34" charset="0"/>
              </a:rPr>
              <a:t>dos puntos </a:t>
            </a:r>
            <a:r>
              <a:rPr lang="es-PE" sz="1400" dirty="0">
                <a:latin typeface="Maiandra GD" pitchFamily="34" charset="0"/>
              </a:rPr>
              <a:t>durante el recorrido solamente) </a:t>
            </a:r>
          </a:p>
          <a:p>
            <a:pPr lvl="0"/>
            <a:r>
              <a:rPr lang="es-PE" sz="1400" u="sng" dirty="0">
                <a:latin typeface="Maiandra GD" pitchFamily="34" charset="0"/>
              </a:rPr>
              <a:t>Evaluador mirando de forma lateral al Evaluado</a:t>
            </a:r>
          </a:p>
          <a:p>
            <a:pPr lvl="0"/>
            <a:r>
              <a:rPr lang="es-PE" sz="1400" dirty="0">
                <a:latin typeface="Maiandra GD" pitchFamily="34" charset="0"/>
              </a:rPr>
              <a:t>Jugador tiene que llevar un Bastón por encima de la cabeza, con los codos flexionados formando un ángulo de 90°</a:t>
            </a:r>
          </a:p>
          <a:p>
            <a:pPr lvl="0"/>
            <a:r>
              <a:rPr lang="es-PE" sz="1400" dirty="0">
                <a:latin typeface="Maiandra GD" pitchFamily="34" charset="0"/>
              </a:rPr>
              <a:t>Pies paralelos (ancho de posición básica)</a:t>
            </a:r>
          </a:p>
          <a:p>
            <a:pPr lvl="0"/>
            <a:r>
              <a:rPr lang="es-PE" sz="1400" dirty="0">
                <a:latin typeface="Maiandra GD" pitchFamily="34" charset="0"/>
              </a:rPr>
              <a:t>Extensión de brazos completa, se le pide que baje lo máximo posible dejando el bastón por encima de la cabeza.</a:t>
            </a:r>
          </a:p>
          <a:p>
            <a:pPr lvl="0"/>
            <a:r>
              <a:rPr lang="es-PE" sz="1400" dirty="0">
                <a:latin typeface="Maiandra GD" pitchFamily="34" charset="0"/>
              </a:rPr>
              <a:t>Tiene que realizar 3 intentos (no se dan correcciones)</a:t>
            </a:r>
          </a:p>
          <a:p>
            <a:pPr lvl="0"/>
            <a:r>
              <a:rPr lang="es-PE" sz="1400" dirty="0">
                <a:latin typeface="Maiandra GD" pitchFamily="34" charset="0"/>
              </a:rPr>
              <a:t>A Observar</a:t>
            </a:r>
          </a:p>
          <a:p>
            <a:pPr lvl="0"/>
            <a:r>
              <a:rPr lang="es-PE" sz="1400" dirty="0">
                <a:latin typeface="Maiandra GD" pitchFamily="34" charset="0"/>
              </a:rPr>
              <a:t>Si el bastón pasa por delante de la línea de los pies o en su defecto de la cabeza </a:t>
            </a:r>
          </a:p>
          <a:p>
            <a:pPr lvl="0"/>
            <a:r>
              <a:rPr lang="es-PE" sz="1400" dirty="0">
                <a:latin typeface="Maiandra GD"/>
              </a:rPr>
              <a:t>Observar Descenso: Muslo Paralelo (es cuando esta paralelo al piso), Muslo Profundo (cuando supera el paralelo), Muslo 90° (no llega al paralelo).</a:t>
            </a:r>
          </a:p>
          <a:p>
            <a:pPr lvl="0"/>
            <a:r>
              <a:rPr lang="es-PE" sz="1400" dirty="0">
                <a:latin typeface="Maiandra GD" pitchFamily="34" charset="0"/>
              </a:rPr>
              <a:t>Guiño de cadera cuando la columna lumbar pierde la lordosis fisiológica o invierte la posición. </a:t>
            </a:r>
            <a:r>
              <a:rPr lang="es-PE" sz="1400" dirty="0">
                <a:solidFill>
                  <a:schemeClr val="accent1"/>
                </a:solidFill>
                <a:latin typeface="Maiandra GD" pitchFamily="34" charset="0"/>
              </a:rPr>
              <a:t>ver patrón alterado</a:t>
            </a:r>
          </a:p>
          <a:p>
            <a:pPr lvl="0"/>
            <a:r>
              <a:rPr lang="es-PE" sz="1400" dirty="0">
                <a:solidFill>
                  <a:schemeClr val="accent1"/>
                </a:solidFill>
                <a:latin typeface="Maiandra GD" pitchFamily="34" charset="0"/>
              </a:rPr>
              <a:t>Lordosis por definir </a:t>
            </a:r>
          </a:p>
          <a:p>
            <a:pPr lvl="0"/>
            <a:r>
              <a:rPr lang="es-PE" sz="1400" dirty="0">
                <a:latin typeface="Maiandra GD" pitchFamily="34" charset="0"/>
              </a:rPr>
              <a:t>Se repite todo con el taco de 3cm. De espesor (se apoya el talón completo</a:t>
            </a:r>
          </a:p>
          <a:p>
            <a:pPr lvl="0"/>
            <a:r>
              <a:rPr lang="es-PE" sz="1400" dirty="0">
                <a:latin typeface="Maiandra GD" pitchFamily="34" charset="0"/>
              </a:rPr>
              <a:t>Para Valgo y Rotación de Pie 1 movimiento malo ahí déficit </a:t>
            </a:r>
          </a:p>
          <a:p>
            <a:pPr lvl="0"/>
            <a:r>
              <a:rPr lang="es-PE" sz="1400" dirty="0">
                <a:latin typeface="Maiandra GD" pitchFamily="34" charset="0"/>
              </a:rPr>
              <a:t>Para todo el resto observado 2 movimientos malos ahí déficit</a:t>
            </a: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72400" y="116632"/>
            <a:ext cx="752475" cy="751840"/>
          </a:xfrm>
          <a:prstGeom prst="rect">
            <a:avLst/>
          </a:prstGeom>
          <a:noFill/>
        </p:spPr>
      </p:pic>
    </p:spTree>
    <p:extLst>
      <p:ext uri="{BB962C8B-B14F-4D97-AF65-F5344CB8AC3E}">
        <p14:creationId xmlns:p14="http://schemas.microsoft.com/office/powerpoint/2010/main" val="14065995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188640"/>
            <a:ext cx="7799060" cy="1631216"/>
          </a:xfrm>
          <a:prstGeom prst="rect">
            <a:avLst/>
          </a:prstGeom>
        </p:spPr>
        <p:txBody>
          <a:bodyPr wrap="square">
            <a:spAutoFit/>
          </a:bodyPr>
          <a:lstStyle/>
          <a:p>
            <a:r>
              <a:rPr lang="es-PE" sz="2000" dirty="0">
                <a:latin typeface="Maiandra GD" pitchFamily="34" charset="0"/>
              </a:rPr>
              <a:t>Mantener el tronco paralelo a la tibia con el ángulo vertical (vista lateral)</a:t>
            </a:r>
          </a:p>
          <a:p>
            <a:r>
              <a:rPr lang="es-PE" sz="2000" dirty="0">
                <a:latin typeface="Maiandra GD" pitchFamily="34" charset="0"/>
              </a:rPr>
              <a:t>Rodillas alineadas con los pies (vista frontal)</a:t>
            </a:r>
          </a:p>
          <a:p>
            <a:r>
              <a:rPr lang="es-PE" sz="2000" dirty="0">
                <a:latin typeface="Maiandra GD" pitchFamily="34" charset="0"/>
              </a:rPr>
              <a:t>Palo emplomado entre el talón y la punta del pie (largo del pie) (vista lateral)</a:t>
            </a:r>
          </a:p>
        </p:txBody>
      </p:sp>
      <p:pic>
        <p:nvPicPr>
          <p:cNvPr id="3" name="2 Imagen"/>
          <p:cNvPicPr/>
          <p:nvPr/>
        </p:nvPicPr>
        <p:blipFill>
          <a:blip r:embed="rId2">
            <a:extLst>
              <a:ext uri="{28A0092B-C50C-407E-A947-70E740481C1C}">
                <a14:useLocalDpi xmlns:a14="http://schemas.microsoft.com/office/drawing/2010/main" val="0"/>
              </a:ext>
            </a:extLst>
          </a:blip>
          <a:srcRect/>
          <a:stretch>
            <a:fillRect/>
          </a:stretch>
        </p:blipFill>
        <p:spPr bwMode="auto">
          <a:xfrm>
            <a:off x="323528" y="1819856"/>
            <a:ext cx="8280920" cy="4968552"/>
          </a:xfrm>
          <a:prstGeom prst="rect">
            <a:avLst/>
          </a:prstGeom>
          <a:noFill/>
          <a:ln w="6350">
            <a:solidFill>
              <a:srgbClr val="000000"/>
            </a:solidFill>
            <a:miter lim="800000"/>
            <a:headEnd/>
            <a:tailEnd/>
          </a:ln>
          <a:effectLst/>
        </p:spPr>
      </p:pic>
      <p:pic>
        <p:nvPicPr>
          <p:cNvPr id="4" name="Picture 7" descr="http://www.brandsoftheworld.com/sites/default/files/styles/logo-thumbnail/public/112012/fpf.jpg?itok=zLFpnnHb"/>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3920902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0541" y="636568"/>
            <a:ext cx="8712968" cy="6124754"/>
          </a:xfrm>
          <a:prstGeom prst="rect">
            <a:avLst/>
          </a:prstGeom>
        </p:spPr>
        <p:txBody>
          <a:bodyPr wrap="square">
            <a:spAutoFit/>
          </a:bodyPr>
          <a:lstStyle/>
          <a:p>
            <a:r>
              <a:rPr lang="es-PE" sz="2400" b="1" dirty="0">
                <a:solidFill>
                  <a:srgbClr val="FF0000"/>
                </a:solidFill>
                <a:latin typeface="Maiandra GD" pitchFamily="34" charset="0"/>
              </a:rPr>
              <a:t>Estabilidad Rotacional:</a:t>
            </a:r>
          </a:p>
          <a:p>
            <a:pPr lvl="0"/>
            <a:r>
              <a:rPr lang="es-PE" sz="1600" dirty="0">
                <a:latin typeface="Maiandra GD" pitchFamily="34" charset="0"/>
              </a:rPr>
              <a:t>Se coloca una colchoneta en el piso con unas guías en el centro, el evaluado adopta la posición de 6 puntos (apoyos en manos y rodillas), lo más próximo a sus guías  y manteniendo la mano a la altura de los hombros; de la misma manera las rodillas a la altura de las caderas</a:t>
            </a:r>
          </a:p>
          <a:p>
            <a:pPr lvl="0"/>
            <a:r>
              <a:rPr lang="es-PE" sz="1600" dirty="0">
                <a:latin typeface="Maiandra GD" pitchFamily="34" charset="0"/>
              </a:rPr>
              <a:t>Se le pide al evaluado que realice una flexión de MM.SS con el codo extendido y de MM.II contralateral y luego se produce el movimiento contrario que el codo toque la punta de la rodilla en el centro del cuerpo </a:t>
            </a:r>
          </a:p>
          <a:p>
            <a:pPr lvl="0"/>
            <a:r>
              <a:rPr lang="es-PE" sz="1600" dirty="0">
                <a:latin typeface="Maiandra GD" pitchFamily="34" charset="0"/>
              </a:rPr>
              <a:t>El evaluador se coloca en el plano frontal al lado contrario </a:t>
            </a:r>
            <a:r>
              <a:rPr lang="es-PE" sz="1600" dirty="0">
                <a:solidFill>
                  <a:srgbClr val="FF0000"/>
                </a:solidFill>
                <a:latin typeface="Maiandra GD" pitchFamily="34" charset="0"/>
              </a:rPr>
              <a:t>(mismo lado)</a:t>
            </a:r>
            <a:r>
              <a:rPr lang="es-PE" sz="1600" dirty="0">
                <a:latin typeface="Maiandra GD" pitchFamily="34" charset="0"/>
              </a:rPr>
              <a:t> de la rodilla apoyada</a:t>
            </a:r>
          </a:p>
          <a:p>
            <a:pPr lvl="0"/>
            <a:r>
              <a:rPr lang="es-PE" sz="1600" dirty="0">
                <a:latin typeface="Maiandra GD" pitchFamily="34" charset="0"/>
              </a:rPr>
              <a:t>Al flexionar el brazo el pulgar tiene que estar mirando hacia arriba</a:t>
            </a:r>
          </a:p>
          <a:p>
            <a:pPr lvl="0"/>
            <a:r>
              <a:rPr lang="es-PE" sz="1600" dirty="0">
                <a:latin typeface="Maiandra GD" pitchFamily="34" charset="0"/>
              </a:rPr>
              <a:t>Las 2/3 primeras repeticiones se observa recorrido y estabilidad y 2/3 repeticiones cifosis</a:t>
            </a:r>
          </a:p>
          <a:p>
            <a:pPr lvl="0"/>
            <a:r>
              <a:rPr lang="es-PE" sz="1600" dirty="0">
                <a:latin typeface="Maiandra GD" pitchFamily="34" charset="0"/>
              </a:rPr>
              <a:t>De 3 repeticiones si realiza dos malas no es necesario la tercera</a:t>
            </a:r>
          </a:p>
          <a:p>
            <a:pPr lvl="0"/>
            <a:r>
              <a:rPr lang="es-PE" sz="1600" dirty="0">
                <a:latin typeface="Maiandra GD" pitchFamily="34" charset="0"/>
              </a:rPr>
              <a:t>Se evalúan 3 aspectos:</a:t>
            </a:r>
          </a:p>
          <a:p>
            <a:pPr lvl="0"/>
            <a:r>
              <a:rPr lang="es-PE" sz="1600" dirty="0">
                <a:latin typeface="Maiandra GD" pitchFamily="34" charset="0"/>
              </a:rPr>
              <a:t>Presencia de cifosis (alta o baja) Curvatura anormal de la columna vertebral de convexidad posterior.</a:t>
            </a:r>
          </a:p>
          <a:p>
            <a:pPr lvl="0"/>
            <a:r>
              <a:rPr lang="es-PE" sz="1600" dirty="0">
                <a:latin typeface="Maiandra GD" pitchFamily="34" charset="0"/>
              </a:rPr>
              <a:t>Dos dedos por debajo del omoplato hacia arriba se considera sifosis alta (incluye el área referencial que cubren los dedos) y hacia abajo cifosis baja.</a:t>
            </a:r>
          </a:p>
          <a:p>
            <a:pPr lvl="0"/>
            <a:r>
              <a:rPr lang="es-PE" sz="1600" dirty="0">
                <a:latin typeface="Maiandra GD" pitchFamily="34" charset="0"/>
              </a:rPr>
              <a:t>Y cifosis derecha o izquierda tomaremos como referencia la columna vertebral</a:t>
            </a:r>
          </a:p>
          <a:p>
            <a:pPr lvl="0"/>
            <a:r>
              <a:rPr lang="es-PE" sz="1600" dirty="0">
                <a:latin typeface="Maiandra GD" pitchFamily="34" charset="0"/>
              </a:rPr>
              <a:t>Presencia de inestabilidad (cuando pierde la línea natural del movimiento, cuando pierde la posición de inicio y tenemos que tener como referencia la caída del hombro y la cadera que realiza para compensar el movimiento. El tronco no debe tener rotación sobre el eje longitudinal.</a:t>
            </a:r>
          </a:p>
          <a:p>
            <a:pPr lvl="0"/>
            <a:r>
              <a:rPr lang="es-PE" sz="1600" dirty="0">
                <a:latin typeface="Maiandra GD" pitchFamily="34" charset="0"/>
              </a:rPr>
              <a:t>Si se completa el recorrido (cuando extiende completo y toca con el codo la rótula en el plano sagital en el medio del cuerpo) cuando es NO1 no completa la flexión del tren superior, cuando es NO2 no completa la extensión del tren superior</a:t>
            </a: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980471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332656"/>
            <a:ext cx="8568952" cy="2677656"/>
          </a:xfrm>
          <a:prstGeom prst="rect">
            <a:avLst/>
          </a:prstGeom>
        </p:spPr>
        <p:txBody>
          <a:bodyPr wrap="square">
            <a:spAutoFit/>
          </a:bodyPr>
          <a:lstStyle/>
          <a:p>
            <a:r>
              <a:rPr lang="es-PE" sz="2400" dirty="0">
                <a:latin typeface="Maiandra GD" pitchFamily="34" charset="0"/>
              </a:rPr>
              <a:t>Tronco paralelo con el piso todo el tiempo. Ejecución abrir tocar abrir</a:t>
            </a:r>
          </a:p>
          <a:p>
            <a:pPr lvl="0"/>
            <a:r>
              <a:rPr lang="es-PE" sz="2400" dirty="0">
                <a:latin typeface="Maiandra GD" pitchFamily="34" charset="0"/>
              </a:rPr>
              <a:t>3 Repetición unilateral tocando el codo con la rodilla alineada</a:t>
            </a:r>
          </a:p>
          <a:p>
            <a:r>
              <a:rPr lang="es-PE" sz="2400" dirty="0">
                <a:latin typeface="Maiandra GD" pitchFamily="34" charset="0"/>
              </a:rPr>
              <a:t> con la tabla (vista frontal)</a:t>
            </a:r>
          </a:p>
          <a:p>
            <a:pPr lvl="0"/>
            <a:r>
              <a:rPr lang="es-PE" sz="2400" dirty="0">
                <a:latin typeface="Maiandra GD" pitchFamily="34" charset="0"/>
              </a:rPr>
              <a:t>2 repetición opuesto (contra lateral) codo rodilla </a:t>
            </a:r>
          </a:p>
          <a:p>
            <a:pPr lvl="0"/>
            <a:r>
              <a:rPr lang="es-PE" sz="2400" dirty="0">
                <a:latin typeface="Maiandra GD" pitchFamily="34" charset="0"/>
              </a:rPr>
              <a:t>1 no  se puede realizar</a:t>
            </a:r>
          </a:p>
          <a:p>
            <a:r>
              <a:rPr lang="es-PE" sz="2400" dirty="0">
                <a:latin typeface="Maiandra GD" pitchFamily="34" charset="0"/>
              </a:rPr>
              <a:t>Posición de yoga (buda) dolor o no de la columna. </a:t>
            </a:r>
          </a:p>
        </p:txBody>
      </p:sp>
      <p:pic>
        <p:nvPicPr>
          <p:cNvPr id="3" name="2 Imagen"/>
          <p:cNvPicPr/>
          <p:nvPr/>
        </p:nvPicPr>
        <p:blipFill>
          <a:blip r:embed="rId2">
            <a:extLst>
              <a:ext uri="{28A0092B-C50C-407E-A947-70E740481C1C}">
                <a14:useLocalDpi xmlns:a14="http://schemas.microsoft.com/office/drawing/2010/main" val="0"/>
              </a:ext>
            </a:extLst>
          </a:blip>
          <a:srcRect/>
          <a:stretch>
            <a:fillRect/>
          </a:stretch>
        </p:blipFill>
        <p:spPr bwMode="auto">
          <a:xfrm>
            <a:off x="7236296" y="2276872"/>
            <a:ext cx="1800200" cy="733440"/>
          </a:xfrm>
          <a:prstGeom prst="rect">
            <a:avLst/>
          </a:prstGeom>
          <a:noFill/>
          <a:ln w="9525">
            <a:solidFill>
              <a:srgbClr val="000000"/>
            </a:solidFill>
            <a:miter lim="800000"/>
            <a:headEnd/>
            <a:tailEnd/>
          </a:ln>
        </p:spPr>
      </p:pic>
      <p:pic>
        <p:nvPicPr>
          <p:cNvPr id="4" name="3 Imagen"/>
          <p:cNvPicPr/>
          <p:nvPr/>
        </p:nvPicPr>
        <p:blipFill>
          <a:blip r:embed="rId3">
            <a:extLst>
              <a:ext uri="{28A0092B-C50C-407E-A947-70E740481C1C}">
                <a14:useLocalDpi xmlns:a14="http://schemas.microsoft.com/office/drawing/2010/main" val="0"/>
              </a:ext>
            </a:extLst>
          </a:blip>
          <a:srcRect/>
          <a:stretch>
            <a:fillRect/>
          </a:stretch>
        </p:blipFill>
        <p:spPr bwMode="auto">
          <a:xfrm>
            <a:off x="755576" y="3356992"/>
            <a:ext cx="7632848" cy="3096344"/>
          </a:xfrm>
          <a:prstGeom prst="rect">
            <a:avLst/>
          </a:prstGeom>
          <a:noFill/>
        </p:spPr>
      </p:pic>
      <p:pic>
        <p:nvPicPr>
          <p:cNvPr id="5" name="Picture 7" descr="http://www.brandsoftheworld.com/sites/default/files/styles/logo-thumbnail/public/112012/fpf.jpg?itok=zLFpnnHb"/>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84021" y="212267"/>
            <a:ext cx="752475" cy="751840"/>
          </a:xfrm>
          <a:prstGeom prst="rect">
            <a:avLst/>
          </a:prstGeom>
          <a:noFill/>
        </p:spPr>
      </p:pic>
    </p:spTree>
    <p:extLst>
      <p:ext uri="{BB962C8B-B14F-4D97-AF65-F5344CB8AC3E}">
        <p14:creationId xmlns:p14="http://schemas.microsoft.com/office/powerpoint/2010/main" val="40744474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25331" y="268098"/>
            <a:ext cx="8449732" cy="6679970"/>
          </a:xfrm>
          <a:prstGeom prst="rect">
            <a:avLst/>
          </a:prstGeom>
        </p:spPr>
        <p:txBody>
          <a:bodyPr wrap="square">
            <a:spAutoFit/>
          </a:bodyPr>
          <a:lstStyle/>
          <a:p>
            <a:pPr>
              <a:lnSpc>
                <a:spcPct val="150000"/>
              </a:lnSpc>
            </a:pPr>
            <a:r>
              <a:rPr lang="es-PE" sz="2400" b="1" dirty="0">
                <a:solidFill>
                  <a:srgbClr val="FF0000"/>
                </a:solidFill>
                <a:latin typeface="Maiandra GD" pitchFamily="34" charset="0"/>
              </a:rPr>
              <a:t>Flexión Dorsal Tobillo:</a:t>
            </a:r>
          </a:p>
          <a:p>
            <a:pPr marL="342900" lvl="0" indent="-342900">
              <a:lnSpc>
                <a:spcPct val="150000"/>
              </a:lnSpc>
              <a:buFont typeface="Wingdings" pitchFamily="2" charset="2"/>
              <a:buChar char="Ø"/>
            </a:pPr>
            <a:r>
              <a:rPr lang="es-PE" sz="2200" dirty="0">
                <a:latin typeface="Maiandra GD" pitchFamily="34" charset="0"/>
              </a:rPr>
              <a:t>Colocar una cinta métrica (mínimo 20cm) en el suelo, con una pared plana al frente </a:t>
            </a:r>
          </a:p>
          <a:p>
            <a:pPr marL="342900" lvl="0" indent="-342900">
              <a:lnSpc>
                <a:spcPct val="150000"/>
              </a:lnSpc>
              <a:buFont typeface="Wingdings" pitchFamily="2" charset="2"/>
              <a:buChar char="Ø"/>
            </a:pPr>
            <a:r>
              <a:rPr lang="es-PE" sz="2200" dirty="0">
                <a:latin typeface="Maiandra GD" pitchFamily="34" charset="0"/>
              </a:rPr>
              <a:t>Posición 90° entre pie, rodilla, cadera y pie de apoyo</a:t>
            </a:r>
          </a:p>
          <a:p>
            <a:pPr marL="342900" lvl="0" indent="-342900">
              <a:lnSpc>
                <a:spcPct val="150000"/>
              </a:lnSpc>
              <a:buFont typeface="Wingdings" pitchFamily="2" charset="2"/>
              <a:buChar char="Ø"/>
            </a:pPr>
            <a:r>
              <a:rPr lang="es-PE" sz="2200" dirty="0">
                <a:latin typeface="Maiandra GD" pitchFamily="34" charset="0"/>
              </a:rPr>
              <a:t>Iniciamos a evaluar en 6cm o evaluación anterior </a:t>
            </a:r>
          </a:p>
          <a:p>
            <a:pPr lvl="0">
              <a:lnSpc>
                <a:spcPct val="150000"/>
              </a:lnSpc>
            </a:pPr>
            <a:r>
              <a:rPr lang="es-PE" sz="2200" dirty="0">
                <a:latin typeface="Maiandra GD" pitchFamily="34" charset="0"/>
              </a:rPr>
              <a:t>    Posición de manos en el glúteo y llevar la rodilla a tocar la                                              pared  sin levantar el talón del piso</a:t>
            </a:r>
          </a:p>
          <a:p>
            <a:pPr marL="342900" indent="-342900">
              <a:lnSpc>
                <a:spcPct val="150000"/>
              </a:lnSpc>
              <a:buFont typeface="Wingdings" pitchFamily="2" charset="2"/>
              <a:buChar char="Ø"/>
            </a:pPr>
            <a:r>
              <a:rPr lang="es-PE" sz="2200" dirty="0">
                <a:latin typeface="Maiandra GD" pitchFamily="34" charset="0"/>
              </a:rPr>
              <a:t>El evaluador se coloca siempre del lado derecho del evaluado</a:t>
            </a:r>
          </a:p>
          <a:p>
            <a:pPr marL="342900" indent="-342900">
              <a:lnSpc>
                <a:spcPct val="150000"/>
              </a:lnSpc>
              <a:buFont typeface="Wingdings" pitchFamily="2" charset="2"/>
              <a:buChar char="Ø"/>
            </a:pPr>
            <a:r>
              <a:rPr lang="es-PE" sz="2200" dirty="0">
                <a:latin typeface="Maiandra GD" pitchFamily="34" charset="0"/>
              </a:rPr>
              <a:t>El evaluador coloca el dedo índice en el talón del evaluado apoyando solo la 1 falange, sin hacer fuerza </a:t>
            </a:r>
          </a:p>
          <a:p>
            <a:pPr marL="342900" lvl="0" indent="-342900">
              <a:lnSpc>
                <a:spcPct val="150000"/>
              </a:lnSpc>
              <a:buFont typeface="Wingdings" pitchFamily="2" charset="2"/>
              <a:buChar char="Ø"/>
            </a:pPr>
            <a:r>
              <a:rPr lang="es-PE" sz="2200" dirty="0">
                <a:latin typeface="Maiandra GD" pitchFamily="34" charset="0"/>
              </a:rPr>
              <a:t>Si se despega el talón del dedo del evaluador, se va  adelantando 1cm hasta que no pierda contacto y llegue a tocar la pared.</a:t>
            </a:r>
          </a:p>
          <a:p>
            <a:pPr lvl="0">
              <a:lnSpc>
                <a:spcPct val="150000"/>
              </a:lnSpc>
            </a:pPr>
            <a:endParaRPr lang="es-PE" sz="2200" dirty="0">
              <a:latin typeface="Maiandra GD" pitchFamily="34" charset="0"/>
            </a:endParaRP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172877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83568" y="187699"/>
            <a:ext cx="7200800" cy="584775"/>
          </a:xfrm>
          <a:prstGeom prst="rect">
            <a:avLst/>
          </a:prstGeom>
          <a:noFill/>
        </p:spPr>
        <p:txBody>
          <a:bodyPr wrap="square" rtlCol="0">
            <a:spAutoFit/>
          </a:bodyPr>
          <a:lstStyle/>
          <a:p>
            <a:pPr algn="ctr"/>
            <a:r>
              <a:rPr lang="es-PE" sz="3200" b="1" dirty="0">
                <a:latin typeface="Maiandra GD" pitchFamily="34" charset="0"/>
              </a:rPr>
              <a:t>MCGILL</a:t>
            </a:r>
          </a:p>
        </p:txBody>
      </p:sp>
      <p:sp>
        <p:nvSpPr>
          <p:cNvPr id="3" name="2 Rectángulo"/>
          <p:cNvSpPr/>
          <p:nvPr/>
        </p:nvSpPr>
        <p:spPr>
          <a:xfrm>
            <a:off x="395536" y="775581"/>
            <a:ext cx="8424936" cy="6001643"/>
          </a:xfrm>
          <a:prstGeom prst="rect">
            <a:avLst/>
          </a:prstGeom>
        </p:spPr>
        <p:txBody>
          <a:bodyPr wrap="square">
            <a:spAutoFit/>
          </a:bodyPr>
          <a:lstStyle/>
          <a:p>
            <a:r>
              <a:rPr lang="es-PE" sz="2400" b="1" dirty="0">
                <a:solidFill>
                  <a:srgbClr val="FF0000"/>
                </a:solidFill>
                <a:latin typeface="Maiandra GD" pitchFamily="34" charset="0"/>
              </a:rPr>
              <a:t>Lumbar.</a:t>
            </a:r>
          </a:p>
          <a:p>
            <a:pPr marL="285750" lvl="0" indent="-285750">
              <a:buFont typeface="Wingdings" pitchFamily="2" charset="2"/>
              <a:buChar char="Ø"/>
            </a:pPr>
            <a:r>
              <a:rPr lang="es-PE" sz="2400" dirty="0">
                <a:latin typeface="Maiandra GD" pitchFamily="34" charset="0"/>
              </a:rPr>
              <a:t>El evaluado debe tumbarse en decúbito prono con el tren inferior en los cajones/banco (tobillos, rodilla y cadera), y el tren superior extendido y suspendido sobre el borde de la camilla, con la parte más alta de las crestas iliacas como ultimo punto de contacto. </a:t>
            </a:r>
          </a:p>
          <a:p>
            <a:pPr marL="285750" lvl="0" indent="-285750">
              <a:buFont typeface="Wingdings" pitchFamily="2" charset="2"/>
              <a:buChar char="Ø"/>
            </a:pPr>
            <a:r>
              <a:rPr lang="es-PE" sz="2400" dirty="0">
                <a:latin typeface="Maiandra GD" pitchFamily="34" charset="0"/>
              </a:rPr>
              <a:t>Un compañero se sentara en la zona poplítea del evaluado para darle mayor estabilidad.</a:t>
            </a:r>
          </a:p>
          <a:p>
            <a:pPr marL="285750" lvl="0" indent="-285750">
              <a:buFont typeface="Wingdings" pitchFamily="2" charset="2"/>
              <a:buChar char="Ø"/>
            </a:pPr>
            <a:r>
              <a:rPr lang="es-PE" sz="2400" dirty="0">
                <a:latin typeface="Maiandra GD" pitchFamily="34" charset="0"/>
              </a:rPr>
              <a:t>La superficie de la camilla o banco debe estar aproximadamente 30cm de la superficie del suelo.</a:t>
            </a:r>
          </a:p>
          <a:p>
            <a:pPr marL="285750" lvl="0" indent="-285750">
              <a:buFont typeface="Wingdings" pitchFamily="2" charset="2"/>
              <a:buChar char="Ø"/>
            </a:pPr>
            <a:r>
              <a:rPr lang="es-PE" sz="2400" dirty="0">
                <a:latin typeface="Maiandra GD" pitchFamily="34" charset="0"/>
              </a:rPr>
              <a:t>Los brazos deben estar cruzado por delante del pecho y en contacto con los hombros apuestos </a:t>
            </a:r>
          </a:p>
          <a:p>
            <a:pPr marL="285750" lvl="0" indent="-285750">
              <a:buFont typeface="Wingdings" pitchFamily="2" charset="2"/>
              <a:buChar char="Ø"/>
            </a:pPr>
            <a:r>
              <a:rPr lang="es-PE" sz="2400" dirty="0">
                <a:latin typeface="Maiandra GD" pitchFamily="34" charset="0"/>
              </a:rPr>
              <a:t>El tronco tiene que estar horizontal/paralelo al suelo </a:t>
            </a:r>
          </a:p>
          <a:p>
            <a:pPr marL="285750" lvl="0" indent="-285750">
              <a:buFont typeface="Wingdings" pitchFamily="2" charset="2"/>
              <a:buChar char="Ø"/>
            </a:pPr>
            <a:r>
              <a:rPr lang="es-PE" sz="2400" dirty="0">
                <a:latin typeface="Maiandra GD" pitchFamily="34" charset="0"/>
              </a:rPr>
              <a:t>El test se da por finalizado cuando el evaluado contacta con cualquier parte del tren superior el suelo o No </a:t>
            </a:r>
            <a:r>
              <a:rPr lang="es-PE" sz="2400" dirty="0" err="1">
                <a:latin typeface="Maiandra GD" pitchFamily="34" charset="0"/>
              </a:rPr>
              <a:t>sotiene</a:t>
            </a:r>
            <a:r>
              <a:rPr lang="es-PE" sz="2400" dirty="0">
                <a:latin typeface="Maiandra GD" pitchFamily="34" charset="0"/>
              </a:rPr>
              <a:t> la posición paralela al suelo.</a:t>
            </a:r>
          </a:p>
        </p:txBody>
      </p:sp>
      <p:pic>
        <p:nvPicPr>
          <p:cNvPr id="4"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23784026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95536" y="548680"/>
            <a:ext cx="7992888" cy="6370975"/>
          </a:xfrm>
          <a:prstGeom prst="rect">
            <a:avLst/>
          </a:prstGeom>
        </p:spPr>
        <p:txBody>
          <a:bodyPr wrap="square">
            <a:spAutoFit/>
          </a:bodyPr>
          <a:lstStyle/>
          <a:p>
            <a:r>
              <a:rPr lang="es-PE" sz="2400" b="1" dirty="0">
                <a:solidFill>
                  <a:srgbClr val="FF0000"/>
                </a:solidFill>
                <a:latin typeface="Maiandra GD" pitchFamily="34" charset="0"/>
              </a:rPr>
              <a:t>Puente Lateral Derecho e Izquierdo.</a:t>
            </a:r>
          </a:p>
          <a:p>
            <a:endParaRPr lang="es-PE" sz="2400" b="1" dirty="0">
              <a:solidFill>
                <a:srgbClr val="FF0000"/>
              </a:solidFill>
              <a:latin typeface="Maiandra GD" pitchFamily="34" charset="0"/>
            </a:endParaRPr>
          </a:p>
          <a:p>
            <a:pPr marL="342900" lvl="0" indent="-342900">
              <a:buFont typeface="Wingdings" pitchFamily="2" charset="2"/>
              <a:buChar char="Ø"/>
            </a:pPr>
            <a:r>
              <a:rPr lang="es-PE" sz="2400" dirty="0">
                <a:latin typeface="Maiandra GD" pitchFamily="34" charset="0"/>
              </a:rPr>
              <a:t>El evaluado se coloca de cubito lateral, apoyando el peso corporal sobre uno de los codos y sobre la extremidad inferior del mismo lado, la extremidad inferior que no está apoyada con el suelo queda apoyada en la otra extremidad, y ambas totalmente extendidas. Se puede adelantar la </a:t>
            </a:r>
            <a:r>
              <a:rPr lang="es-PE" sz="2400">
                <a:latin typeface="Maiandra GD" pitchFamily="34" charset="0"/>
              </a:rPr>
              <a:t>pierna contraria</a:t>
            </a:r>
            <a:endParaRPr lang="es-PE" sz="2400" dirty="0">
              <a:latin typeface="Maiandra GD" pitchFamily="34" charset="0"/>
            </a:endParaRPr>
          </a:p>
          <a:p>
            <a:pPr marL="342900" lvl="0" indent="-342900">
              <a:buFont typeface="Wingdings" pitchFamily="2" charset="2"/>
              <a:buChar char="Ø"/>
            </a:pPr>
            <a:r>
              <a:rPr lang="es-PE" sz="2400" dirty="0">
                <a:latin typeface="Maiandra GD" pitchFamily="34" charset="0"/>
              </a:rPr>
              <a:t>El evaluado debe mantener la posición suspendida con cero grado de flexión de cadera y el raquis en perfecta alineación</a:t>
            </a:r>
          </a:p>
          <a:p>
            <a:pPr marL="342900" indent="-342900">
              <a:buFont typeface="Wingdings" pitchFamily="2" charset="2"/>
              <a:buChar char="Ø"/>
            </a:pPr>
            <a:r>
              <a:rPr lang="es-PE" sz="2400" dirty="0">
                <a:latin typeface="Maiandra GD" pitchFamily="34" charset="0"/>
              </a:rPr>
              <a:t> Lumbo-pelvica</a:t>
            </a:r>
          </a:p>
          <a:p>
            <a:pPr marL="342900" lvl="0" indent="-342900">
              <a:buFont typeface="Wingdings" pitchFamily="2" charset="2"/>
              <a:buChar char="Ø"/>
            </a:pPr>
            <a:r>
              <a:rPr lang="es-PE" sz="2400" dirty="0">
                <a:latin typeface="Maiandra GD" pitchFamily="34" charset="0"/>
              </a:rPr>
              <a:t>El test se da por finalizado cuando el evaluado no sea capaz de mantener la postura derecha o la cadera caiga al suelo.</a:t>
            </a:r>
          </a:p>
          <a:p>
            <a:pPr marL="342900" lvl="0" indent="-342900">
              <a:buFont typeface="Wingdings" pitchFamily="2" charset="2"/>
              <a:buChar char="Ø"/>
            </a:pPr>
            <a:r>
              <a:rPr lang="es-PE" sz="2400" dirty="0">
                <a:latin typeface="Maiandra GD" pitchFamily="34" charset="0"/>
              </a:rPr>
              <a:t>Esta evaluación se tomara con zapatillas</a:t>
            </a:r>
          </a:p>
          <a:p>
            <a:r>
              <a:rPr lang="es-PE" sz="2400" b="1" dirty="0">
                <a:latin typeface="Maiandra GD" pitchFamily="34" charset="0"/>
              </a:rPr>
              <a:t> </a:t>
            </a:r>
            <a:endParaRPr lang="es-PE" sz="2400" dirty="0">
              <a:latin typeface="Maiandra GD" pitchFamily="34" charset="0"/>
            </a:endParaRP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20581158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23528" y="476672"/>
            <a:ext cx="8712968" cy="6001643"/>
          </a:xfrm>
          <a:prstGeom prst="rect">
            <a:avLst/>
          </a:prstGeom>
        </p:spPr>
        <p:txBody>
          <a:bodyPr wrap="square">
            <a:spAutoFit/>
          </a:bodyPr>
          <a:lstStyle/>
          <a:p>
            <a:r>
              <a:rPr lang="es-PE" sz="2400" b="1" dirty="0">
                <a:solidFill>
                  <a:srgbClr val="FF0000"/>
                </a:solidFill>
                <a:latin typeface="Maiandra GD" pitchFamily="34" charset="0"/>
              </a:rPr>
              <a:t>Puente Prono.</a:t>
            </a:r>
          </a:p>
          <a:p>
            <a:pPr marL="285750" lvl="0" indent="-285750">
              <a:lnSpc>
                <a:spcPct val="150000"/>
              </a:lnSpc>
              <a:buFont typeface="Wingdings" pitchFamily="2" charset="2"/>
              <a:buChar char="Ø"/>
            </a:pPr>
            <a:r>
              <a:rPr lang="es-PE" sz="2400" dirty="0">
                <a:latin typeface="Maiandra GD" pitchFamily="34" charset="0"/>
              </a:rPr>
              <a:t>El evaluado tiene que mantener su peso corporal exclusivamente sobre los antebrazos/codos y los dedos de los pies en una posición de decúbito prono.</a:t>
            </a:r>
          </a:p>
          <a:p>
            <a:pPr marL="285750" lvl="0" indent="-285750">
              <a:lnSpc>
                <a:spcPct val="150000"/>
              </a:lnSpc>
              <a:buFont typeface="Wingdings" pitchFamily="2" charset="2"/>
              <a:buChar char="Ø"/>
            </a:pPr>
            <a:r>
              <a:rPr lang="es-PE" sz="2400" dirty="0">
                <a:latin typeface="Maiandra GD" pitchFamily="34" charset="0"/>
              </a:rPr>
              <a:t>Tiene que mantener una en todo momento una alineación </a:t>
            </a:r>
          </a:p>
          <a:p>
            <a:pPr marL="285750" indent="-285750">
              <a:lnSpc>
                <a:spcPct val="150000"/>
              </a:lnSpc>
              <a:buFont typeface="Wingdings" pitchFamily="2" charset="2"/>
              <a:buChar char="Ø"/>
            </a:pPr>
            <a:r>
              <a:rPr lang="es-PE" sz="2400" dirty="0">
                <a:latin typeface="Maiandra GD" pitchFamily="34" charset="0"/>
              </a:rPr>
              <a:t>Lumbo-pelvica neutra</a:t>
            </a:r>
          </a:p>
          <a:p>
            <a:pPr marL="285750" lvl="0" indent="-285750">
              <a:lnSpc>
                <a:spcPct val="150000"/>
              </a:lnSpc>
              <a:buFont typeface="Wingdings" pitchFamily="2" charset="2"/>
              <a:buChar char="Ø"/>
            </a:pPr>
            <a:r>
              <a:rPr lang="es-PE" sz="2400" dirty="0">
                <a:latin typeface="Maiandra GD" pitchFamily="34" charset="0"/>
              </a:rPr>
              <a:t>Los brazos deben estar perpendiculares al suelo y formando un ángulo de 90° con los antebrazos </a:t>
            </a:r>
          </a:p>
          <a:p>
            <a:pPr marL="285750" lvl="0" indent="-285750">
              <a:lnSpc>
                <a:spcPct val="150000"/>
              </a:lnSpc>
              <a:buFont typeface="Wingdings" pitchFamily="2" charset="2"/>
              <a:buChar char="Ø"/>
            </a:pPr>
            <a:r>
              <a:rPr lang="es-PE" sz="2400" dirty="0">
                <a:latin typeface="Maiandra GD" pitchFamily="34" charset="0"/>
              </a:rPr>
              <a:t>Los codos y antebrazos separados a la anchura de los codos </a:t>
            </a:r>
          </a:p>
          <a:p>
            <a:pPr marL="285750" lvl="0" indent="-285750">
              <a:lnSpc>
                <a:spcPct val="150000"/>
              </a:lnSpc>
              <a:buFont typeface="Wingdings" pitchFamily="2" charset="2"/>
              <a:buChar char="Ø"/>
            </a:pPr>
            <a:r>
              <a:rPr lang="es-PE" sz="2400" dirty="0">
                <a:latin typeface="Maiandra GD" pitchFamily="34" charset="0"/>
              </a:rPr>
              <a:t>El test se da por finalizado cuando la pelvis pierde su posición neutra o esta cae al suelo</a:t>
            </a: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5546404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83" name="Picture 3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332656"/>
            <a:ext cx="6552727"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7" descr="http://www.brandsoftheworld.com/sites/default/files/styles/logo-thumbnail/public/112012/fpf.jpg?itok=zLFpnnHb"/>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17278812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8118" y="116632"/>
            <a:ext cx="8874362" cy="6494085"/>
          </a:xfrm>
          <a:prstGeom prst="rect">
            <a:avLst/>
          </a:prstGeom>
          <a:noFill/>
        </p:spPr>
        <p:txBody>
          <a:bodyPr wrap="square">
            <a:spAutoFit/>
          </a:bodyPr>
          <a:lstStyle/>
          <a:p>
            <a:pPr algn="ctr"/>
            <a:r>
              <a:rPr lang="en-US" sz="2400" b="1" i="1" dirty="0">
                <a:solidFill>
                  <a:srgbClr val="FF0000"/>
                </a:solidFill>
                <a:latin typeface="Maiandra GD" pitchFamily="34" charset="0"/>
              </a:rPr>
              <a:t>PROTOCOLO DE PLAN INDIVIDUAL</a:t>
            </a:r>
            <a:endParaRPr lang="es-PE" sz="2400" b="1" i="1" dirty="0">
              <a:solidFill>
                <a:srgbClr val="FF0000"/>
              </a:solidFill>
              <a:latin typeface="Maiandra GD" pitchFamily="34" charset="0"/>
            </a:endParaRPr>
          </a:p>
          <a:p>
            <a:pPr lvl="0"/>
            <a:r>
              <a:rPr lang="es-PE" sz="1600" b="1" dirty="0">
                <a:latin typeface="Maiandra GD" pitchFamily="34" charset="0"/>
              </a:rPr>
              <a:t>1.- </a:t>
            </a:r>
            <a:r>
              <a:rPr lang="es-PE" sz="1400" dirty="0">
                <a:latin typeface="Maiandra GD" pitchFamily="34" charset="0"/>
              </a:rPr>
              <a:t>Para el armado del PLAN INDIVIDUAL (ejercicios 1,2 y 3). En la evaluación lumbar y prono nos permite definir los ejercicios 1 y 2, primero tenemos que mirar la media (BUENO) del Ratio del grupo y luego la clasificación. (para el tiempo de trabajo mirar la clasificación más baja)</a:t>
            </a:r>
          </a:p>
          <a:p>
            <a:r>
              <a:rPr lang="es-PE" sz="1100" dirty="0">
                <a:latin typeface="Maiandra GD" pitchFamily="34" charset="0"/>
              </a:rPr>
              <a:t>-Si el valor del ratio se encuentra entre ½ y 1 desvió por arriba de la media (Ejercicio Lumbar) o por debajo (Ejercicio Prono) hace 15” de diferencia entre los dos ejercicios. </a:t>
            </a:r>
          </a:p>
          <a:p>
            <a:r>
              <a:rPr lang="es-PE" sz="1100" dirty="0">
                <a:latin typeface="Maiandra GD" pitchFamily="34" charset="0"/>
              </a:rPr>
              <a:t>Si el ratio es 1 desvíos o más, por arriba (Ejercicio Lumbar)  o por debajo (Ejercicio Prono) hace 30” de diferencia. </a:t>
            </a:r>
          </a:p>
          <a:p>
            <a:r>
              <a:rPr lang="es-PE" sz="1600" dirty="0">
                <a:latin typeface="Maiandra GD" pitchFamily="34" charset="0"/>
              </a:rPr>
              <a:t>-Si el ratio/</a:t>
            </a:r>
            <a:r>
              <a:rPr lang="es-PE" sz="1600" dirty="0">
                <a:solidFill>
                  <a:srgbClr val="FF0000"/>
                </a:solidFill>
                <a:latin typeface="Maiandra GD" pitchFamily="34" charset="0"/>
              </a:rPr>
              <a:t> Déficit</a:t>
            </a:r>
            <a:r>
              <a:rPr lang="es-PE" sz="1600" dirty="0">
                <a:latin typeface="Maiandra GD" pitchFamily="34" charset="0"/>
              </a:rPr>
              <a:t> </a:t>
            </a:r>
            <a:r>
              <a:rPr lang="es-PE" sz="1600" dirty="0">
                <a:solidFill>
                  <a:srgbClr val="FF0000"/>
                </a:solidFill>
                <a:latin typeface="Maiandra GD" pitchFamily="34" charset="0"/>
              </a:rPr>
              <a:t>Lateral</a:t>
            </a:r>
            <a:r>
              <a:rPr lang="es-PE" sz="1600" dirty="0">
                <a:latin typeface="Maiandra GD" pitchFamily="34" charset="0"/>
              </a:rPr>
              <a:t> del deportista es:</a:t>
            </a:r>
          </a:p>
          <a:p>
            <a:r>
              <a:rPr lang="es-PE" sz="1600" dirty="0">
                <a:latin typeface="Maiandra GD" pitchFamily="34" charset="0"/>
              </a:rPr>
              <a:t>Ratio Bueno (media): </a:t>
            </a:r>
            <a:r>
              <a:rPr lang="es-PE" sz="1600" dirty="0">
                <a:solidFill>
                  <a:srgbClr val="FF0000"/>
                </a:solidFill>
                <a:latin typeface="Maiandra GD" pitchFamily="34" charset="0"/>
              </a:rPr>
              <a:t>Déficit</a:t>
            </a:r>
            <a:r>
              <a:rPr lang="es-PE" sz="1600" dirty="0">
                <a:latin typeface="Maiandra GD" pitchFamily="34" charset="0"/>
              </a:rPr>
              <a:t> </a:t>
            </a:r>
            <a:r>
              <a:rPr lang="es-PE" sz="1600" dirty="0">
                <a:solidFill>
                  <a:srgbClr val="FF0000"/>
                </a:solidFill>
                <a:latin typeface="Maiandra GD" pitchFamily="34" charset="0"/>
              </a:rPr>
              <a:t>Lateral</a:t>
            </a:r>
            <a:r>
              <a:rPr lang="es-PE" sz="1600" dirty="0">
                <a:latin typeface="Maiandra GD" pitchFamily="34" charset="0"/>
              </a:rPr>
              <a:t> </a:t>
            </a:r>
            <a:endParaRPr lang="es-PE" sz="1600" dirty="0">
              <a:solidFill>
                <a:srgbClr val="FF0000"/>
              </a:solidFill>
              <a:latin typeface="Maiandra GD" pitchFamily="34" charset="0"/>
            </a:endParaRPr>
          </a:p>
          <a:p>
            <a:pPr marL="285750" lvl="0" indent="-285750">
              <a:buFont typeface="Arial" pitchFamily="34" charset="0"/>
              <a:buChar char="•"/>
            </a:pPr>
            <a:r>
              <a:rPr lang="es-PE" sz="1600" dirty="0">
                <a:latin typeface="Maiandra GD" pitchFamily="34" charset="0"/>
              </a:rPr>
              <a:t>Clasificación mala hace 30” - 30” / </a:t>
            </a:r>
            <a:r>
              <a:rPr lang="es-PE" sz="1600" dirty="0">
                <a:solidFill>
                  <a:srgbClr val="FF0000"/>
                </a:solidFill>
                <a:latin typeface="Maiandra GD" pitchFamily="34" charset="0"/>
              </a:rPr>
              <a:t>20” – 20”</a:t>
            </a:r>
          </a:p>
          <a:p>
            <a:pPr marL="285750" lvl="0" indent="-285750">
              <a:buFont typeface="Arial" pitchFamily="34" charset="0"/>
              <a:buChar char="•"/>
            </a:pPr>
            <a:r>
              <a:rPr lang="es-PE" sz="1600" dirty="0">
                <a:latin typeface="Maiandra GD" pitchFamily="34" charset="0"/>
              </a:rPr>
              <a:t>Clasificación regular hace 15”- 15”   </a:t>
            </a:r>
            <a:r>
              <a:rPr lang="es-PE" sz="1600" dirty="0">
                <a:solidFill>
                  <a:srgbClr val="FF0000"/>
                </a:solidFill>
                <a:latin typeface="Maiandra GD" pitchFamily="34" charset="0"/>
              </a:rPr>
              <a:t>10” – 10”</a:t>
            </a:r>
          </a:p>
          <a:p>
            <a:pPr marL="285750" lvl="0" indent="-285750">
              <a:buFont typeface="Arial" pitchFamily="34" charset="0"/>
              <a:buChar char="•"/>
            </a:pPr>
            <a:r>
              <a:rPr lang="es-PE" sz="1600" dirty="0">
                <a:latin typeface="Maiandra GD" pitchFamily="34" charset="0"/>
              </a:rPr>
              <a:t>Clasificación buena no hace nada    </a:t>
            </a:r>
            <a:r>
              <a:rPr lang="es-PE" sz="1600" dirty="0">
                <a:solidFill>
                  <a:srgbClr val="FF0000"/>
                </a:solidFill>
                <a:latin typeface="Maiandra GD" pitchFamily="34" charset="0"/>
              </a:rPr>
              <a:t>Nada</a:t>
            </a:r>
          </a:p>
          <a:p>
            <a:r>
              <a:rPr lang="es-PE" sz="1600" dirty="0">
                <a:latin typeface="Maiandra GD" pitchFamily="34" charset="0"/>
              </a:rPr>
              <a:t>Ratio Regular (1/2 desvió 15” de diferencia): </a:t>
            </a:r>
            <a:r>
              <a:rPr lang="es-PE" sz="1600" dirty="0">
                <a:solidFill>
                  <a:srgbClr val="FF0000"/>
                </a:solidFill>
                <a:latin typeface="Maiandra GD" pitchFamily="34" charset="0"/>
              </a:rPr>
              <a:t>Déficit Lateral Regular Diferencia 10”</a:t>
            </a:r>
          </a:p>
          <a:p>
            <a:pPr marL="285750" lvl="0" indent="-285750">
              <a:buFont typeface="Arial" pitchFamily="34" charset="0"/>
              <a:buChar char="•"/>
            </a:pPr>
            <a:r>
              <a:rPr lang="es-PE" sz="1600" dirty="0">
                <a:latin typeface="Maiandra GD" pitchFamily="34" charset="0"/>
              </a:rPr>
              <a:t>Clasificación mala hace 15” – 30    </a:t>
            </a:r>
            <a:r>
              <a:rPr lang="es-PE" sz="1600" dirty="0">
                <a:solidFill>
                  <a:srgbClr val="FF0000"/>
                </a:solidFill>
                <a:latin typeface="Maiandra GD" pitchFamily="34" charset="0"/>
              </a:rPr>
              <a:t>10” – 20”</a:t>
            </a:r>
          </a:p>
          <a:p>
            <a:pPr marL="285750" lvl="0" indent="-285750">
              <a:buFont typeface="Arial" pitchFamily="34" charset="0"/>
              <a:buChar char="•"/>
            </a:pPr>
            <a:r>
              <a:rPr lang="es-PE" sz="1600" dirty="0">
                <a:latin typeface="Maiandra GD" pitchFamily="34" charset="0"/>
              </a:rPr>
              <a:t>Clasificación regular hace 15” – 30” </a:t>
            </a:r>
            <a:r>
              <a:rPr lang="es-PE" sz="1600" dirty="0">
                <a:solidFill>
                  <a:srgbClr val="FF0000"/>
                </a:solidFill>
                <a:latin typeface="Maiandra GD" pitchFamily="34" charset="0"/>
              </a:rPr>
              <a:t>10” – 20”</a:t>
            </a:r>
            <a:endParaRPr lang="es-PE" sz="1600" dirty="0">
              <a:latin typeface="Maiandra GD" pitchFamily="34" charset="0"/>
            </a:endParaRPr>
          </a:p>
          <a:p>
            <a:pPr marL="285750" lvl="0" indent="-285750">
              <a:buFont typeface="Arial" pitchFamily="34" charset="0"/>
              <a:buChar char="•"/>
            </a:pPr>
            <a:r>
              <a:rPr lang="es-PE" sz="1600" dirty="0">
                <a:latin typeface="Maiandra GD" pitchFamily="34" charset="0"/>
              </a:rPr>
              <a:t>Clasificación buena hace 0 – 15”       </a:t>
            </a:r>
            <a:r>
              <a:rPr lang="es-PE" sz="1600" dirty="0">
                <a:solidFill>
                  <a:srgbClr val="FF0000"/>
                </a:solidFill>
                <a:latin typeface="Maiandra GD" pitchFamily="34" charset="0"/>
              </a:rPr>
              <a:t>0 – 10”</a:t>
            </a:r>
          </a:p>
          <a:p>
            <a:pPr lvl="0"/>
            <a:r>
              <a:rPr lang="es-PE" sz="1600" dirty="0">
                <a:latin typeface="Maiandra GD" pitchFamily="34" charset="0"/>
              </a:rPr>
              <a:t> </a:t>
            </a:r>
            <a:r>
              <a:rPr lang="es-PE" sz="1600" i="1" dirty="0">
                <a:latin typeface="Maiandra GD" pitchFamily="34" charset="0"/>
              </a:rPr>
              <a:t>(El valor más alto para la cadena deficitaria)</a:t>
            </a:r>
          </a:p>
          <a:p>
            <a:r>
              <a:rPr lang="es-PE" sz="1600" dirty="0">
                <a:latin typeface="Maiandra GD" pitchFamily="34" charset="0"/>
              </a:rPr>
              <a:t>Ratio Malo (1 desvíos 30” de diferencia): </a:t>
            </a:r>
            <a:r>
              <a:rPr lang="es-PE" sz="1600" dirty="0">
                <a:solidFill>
                  <a:srgbClr val="FF0000"/>
                </a:solidFill>
                <a:latin typeface="Maiandra GD" pitchFamily="34" charset="0"/>
              </a:rPr>
              <a:t>Déficit Lateral Malo Diferencia 20”</a:t>
            </a:r>
          </a:p>
          <a:p>
            <a:pPr marL="285750" lvl="0" indent="-285750">
              <a:buFont typeface="Arial" pitchFamily="34" charset="0"/>
              <a:buChar char="•"/>
            </a:pPr>
            <a:r>
              <a:rPr lang="es-PE" sz="1600" dirty="0">
                <a:latin typeface="Maiandra GD" pitchFamily="34" charset="0"/>
              </a:rPr>
              <a:t>Clasificación mala hace 15” – 45”     </a:t>
            </a:r>
            <a:r>
              <a:rPr lang="es-PE" sz="1600" dirty="0">
                <a:solidFill>
                  <a:srgbClr val="FF0000"/>
                </a:solidFill>
                <a:latin typeface="Maiandra GD" pitchFamily="34" charset="0"/>
              </a:rPr>
              <a:t>10” – 30”</a:t>
            </a:r>
          </a:p>
          <a:p>
            <a:pPr marL="285750" indent="-285750">
              <a:buFont typeface="Arial" pitchFamily="34" charset="0"/>
              <a:buChar char="•"/>
            </a:pPr>
            <a:r>
              <a:rPr lang="es-PE" sz="1600" dirty="0">
                <a:latin typeface="Maiandra GD" pitchFamily="34" charset="0"/>
              </a:rPr>
              <a:t>Clasificación regular hace  0 – 30” </a:t>
            </a:r>
            <a:r>
              <a:rPr lang="es-PE" sz="1600" dirty="0">
                <a:solidFill>
                  <a:srgbClr val="FF0000"/>
                </a:solidFill>
                <a:latin typeface="Maiandra GD" pitchFamily="34" charset="0"/>
              </a:rPr>
              <a:t>0” – 20”</a:t>
            </a:r>
          </a:p>
          <a:p>
            <a:pPr marL="285750" lvl="0" indent="-285750">
              <a:buFont typeface="Arial" pitchFamily="34" charset="0"/>
              <a:buChar char="•"/>
            </a:pPr>
            <a:r>
              <a:rPr lang="es-PE" sz="1600" dirty="0">
                <a:latin typeface="Maiandra GD" pitchFamily="34" charset="0"/>
              </a:rPr>
              <a:t>Clasificación  buena 0 – 30”   </a:t>
            </a:r>
            <a:r>
              <a:rPr lang="es-PE" sz="1600" dirty="0">
                <a:solidFill>
                  <a:srgbClr val="FF0000"/>
                </a:solidFill>
                <a:latin typeface="Maiandra GD" pitchFamily="34" charset="0"/>
              </a:rPr>
              <a:t>0 – 20”</a:t>
            </a:r>
          </a:p>
          <a:p>
            <a:r>
              <a:rPr lang="es-PE" sz="1600" i="1" dirty="0">
                <a:latin typeface="Maiandra GD" pitchFamily="34" charset="0"/>
              </a:rPr>
              <a:t>(El valor más alto para la cadena deficitaria)</a:t>
            </a:r>
          </a:p>
          <a:p>
            <a:r>
              <a:rPr lang="es-PE" sz="1600" b="1" dirty="0">
                <a:latin typeface="Maiandra GD" pitchFamily="34" charset="0"/>
              </a:rPr>
              <a:t>2.- </a:t>
            </a:r>
            <a:r>
              <a:rPr lang="es-PE" sz="1400" dirty="0">
                <a:latin typeface="Maiandra GD" pitchFamily="34" charset="0"/>
              </a:rPr>
              <a:t>Para el puente lateral se realiza lo mismo pero la diferencia del desvió es de 10”, Pero desde el Déficit Lateral (Valor menor Media) no lleva ejercicio, Entre Media y un Desvió Positivo 10” diferencia, entre 1 y 2 o más desvíos 20” de Diferencia</a:t>
            </a:r>
          </a:p>
          <a:p>
            <a:pPr lvl="0"/>
            <a:r>
              <a:rPr lang="es-PE" sz="1400" b="1" dirty="0">
                <a:latin typeface="Maiandra GD" pitchFamily="34" charset="0"/>
              </a:rPr>
              <a:t>3.- </a:t>
            </a:r>
            <a:r>
              <a:rPr lang="es-PE" sz="1400" dirty="0">
                <a:latin typeface="Maiandra GD" pitchFamily="34" charset="0"/>
              </a:rPr>
              <a:t>Para el armado del PLAN INDIVIDUAL (ejercicios 4, 5, 6, 7, 8, 9 y 10), se tomará como referencia la planilla de evaluación funcional (sentadilla de arranque sin talón elevado, con talón elevado y estabilidad rotacional).</a:t>
            </a: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28037" y="44624"/>
            <a:ext cx="715963" cy="751840"/>
          </a:xfrm>
          <a:prstGeom prst="rect">
            <a:avLst/>
          </a:prstGeom>
          <a:noFill/>
        </p:spPr>
      </p:pic>
    </p:spTree>
    <p:extLst>
      <p:ext uri="{BB962C8B-B14F-4D97-AF65-F5344CB8AC3E}">
        <p14:creationId xmlns:p14="http://schemas.microsoft.com/office/powerpoint/2010/main" val="3692446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11 CuadroTexto"/>
          <p:cNvSpPr txBox="1"/>
          <p:nvPr/>
        </p:nvSpPr>
        <p:spPr>
          <a:xfrm>
            <a:off x="683568" y="1412776"/>
            <a:ext cx="7632848" cy="3139321"/>
          </a:xfrm>
          <a:prstGeom prst="rect">
            <a:avLst/>
          </a:prstGeom>
          <a:solidFill>
            <a:srgbClr val="FFFF00"/>
          </a:solidFill>
        </p:spPr>
        <p:txBody>
          <a:bodyPr wrap="square" rtlCol="0">
            <a:spAutoFit/>
          </a:bodyPr>
          <a:lstStyle/>
          <a:p>
            <a:pPr algn="ctr"/>
            <a:r>
              <a:rPr lang="es-PE" sz="6600" b="1" i="1" dirty="0">
                <a:latin typeface="Maiandra GD" pitchFamily="34" charset="0"/>
              </a:rPr>
              <a:t>EVALUACIONES DE RENDIMIENTO FUERZA Y DEFICIT </a:t>
            </a: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1641326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12"/>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16970" y="0"/>
            <a:ext cx="9095854" cy="5632311"/>
          </a:xfrm>
          <a:prstGeom prst="rect">
            <a:avLst/>
          </a:prstGeom>
        </p:spPr>
        <p:txBody>
          <a:bodyPr wrap="square" anchor="t">
            <a:spAutoFit/>
          </a:bodyPr>
          <a:lstStyle/>
          <a:p>
            <a:pPr lvl="0"/>
            <a:r>
              <a:rPr lang="es-PE" sz="1600" dirty="0">
                <a:latin typeface="Maiandra GD" pitchFamily="34" charset="0"/>
              </a:rPr>
              <a:t>PARA SENTADILLA DE ARRANQUE</a:t>
            </a:r>
            <a:r>
              <a:rPr lang="es-PE" sz="1600" b="1" dirty="0">
                <a:latin typeface="Maiandra GD" pitchFamily="34" charset="0"/>
              </a:rPr>
              <a:t>:</a:t>
            </a:r>
          </a:p>
          <a:p>
            <a:pPr lvl="0"/>
            <a:r>
              <a:rPr lang="es-PE" sz="1600" b="1" u="sng" dirty="0">
                <a:solidFill>
                  <a:srgbClr val="FF0000"/>
                </a:solidFill>
                <a:latin typeface="Maiandra GD" pitchFamily="34" charset="0"/>
              </a:rPr>
              <a:t>Patrón disfuncional: </a:t>
            </a:r>
            <a:r>
              <a:rPr lang="es-PE" sz="1600" b="1" dirty="0">
                <a:solidFill>
                  <a:srgbClr val="FF0000"/>
                </a:solidFill>
                <a:latin typeface="Maiandra GD" pitchFamily="34" charset="0"/>
              </a:rPr>
              <a:t>Rotación del pie: </a:t>
            </a:r>
            <a:r>
              <a:rPr lang="es-PE" sz="1600" b="1" u="sng" dirty="0">
                <a:solidFill>
                  <a:srgbClr val="FF0000"/>
                </a:solidFill>
                <a:latin typeface="Maiandra GD" pitchFamily="34" charset="0"/>
              </a:rPr>
              <a:t>Adjudicación</a:t>
            </a:r>
            <a:r>
              <a:rPr lang="es-PE" sz="1600" b="1" dirty="0">
                <a:solidFill>
                  <a:srgbClr val="FF0000"/>
                </a:solidFill>
                <a:latin typeface="Maiandra GD" pitchFamily="34" charset="0"/>
              </a:rPr>
              <a:t> Tensión Bíceps Femoral </a:t>
            </a:r>
            <a:r>
              <a:rPr lang="es-PE" sz="1600" b="1" u="sng" dirty="0">
                <a:solidFill>
                  <a:srgbClr val="FF0000"/>
                </a:solidFill>
                <a:latin typeface="Maiandra GD" pitchFamily="34" charset="0"/>
              </a:rPr>
              <a:t>Ejercicio 4</a:t>
            </a:r>
            <a:r>
              <a:rPr lang="es-PE" sz="1600" b="1" dirty="0">
                <a:solidFill>
                  <a:srgbClr val="FF0000"/>
                </a:solidFill>
                <a:latin typeface="Maiandra GD" pitchFamily="34" charset="0"/>
              </a:rPr>
              <a:t>: </a:t>
            </a:r>
            <a:r>
              <a:rPr lang="es-PE" sz="1600" dirty="0">
                <a:latin typeface="Maiandra GD" pitchFamily="34" charset="0"/>
              </a:rPr>
              <a:t>Si encontramos rotación de pie en sentadilla de arranque sin talón elevado, eso significará que deberá hacer 8 repeticiones; si también presenta rotación de pie con talón elevado se le designará el mismo ejercicio pero con 12 repeticiones.</a:t>
            </a:r>
          </a:p>
          <a:p>
            <a:pPr lvl="0"/>
            <a:r>
              <a:rPr lang="es-PE" sz="1600" dirty="0">
                <a:latin typeface="Maiandra GD" pitchFamily="34" charset="0"/>
              </a:rPr>
              <a:t>Nota: Si solo se registra rotación de pies con talón elevado se le asignarán 12 Rep.</a:t>
            </a:r>
          </a:p>
          <a:p>
            <a:pPr lvl="0"/>
            <a:endParaRPr lang="es-PE" sz="800" dirty="0">
              <a:latin typeface="Maiandra GD" pitchFamily="34" charset="0"/>
            </a:endParaRPr>
          </a:p>
          <a:p>
            <a:pPr lvl="0"/>
            <a:r>
              <a:rPr lang="es-PE" sz="1600" b="1" u="sng" dirty="0">
                <a:solidFill>
                  <a:srgbClr val="FF0000"/>
                </a:solidFill>
                <a:latin typeface="Maiandra GD" pitchFamily="34" charset="0"/>
              </a:rPr>
              <a:t>Patrón disfuncional:</a:t>
            </a:r>
            <a:r>
              <a:rPr lang="es-PE" sz="1600" b="1" dirty="0">
                <a:solidFill>
                  <a:srgbClr val="FF0000"/>
                </a:solidFill>
                <a:latin typeface="Maiandra GD" pitchFamily="34" charset="0"/>
              </a:rPr>
              <a:t> Valgo de Rodilla:</a:t>
            </a:r>
            <a:r>
              <a:rPr lang="es-PE" sz="1600" b="1" u="sng" dirty="0">
                <a:solidFill>
                  <a:srgbClr val="FF0000"/>
                </a:solidFill>
                <a:latin typeface="Maiandra GD" pitchFamily="34" charset="0"/>
              </a:rPr>
              <a:t>  Adjudicación: </a:t>
            </a:r>
            <a:r>
              <a:rPr lang="es-PE" sz="1600" b="1" dirty="0">
                <a:solidFill>
                  <a:srgbClr val="FF0000"/>
                </a:solidFill>
                <a:latin typeface="Maiandra GD" pitchFamily="34" charset="0"/>
              </a:rPr>
              <a:t>Pobre Activación Glúteo Medio </a:t>
            </a:r>
            <a:r>
              <a:rPr lang="es-PE" sz="1600" b="1" u="sng" dirty="0">
                <a:solidFill>
                  <a:srgbClr val="FF0000"/>
                </a:solidFill>
                <a:latin typeface="Maiandra GD" pitchFamily="34" charset="0"/>
              </a:rPr>
              <a:t>Ejercicio 5:</a:t>
            </a:r>
            <a:r>
              <a:rPr lang="es-PE" sz="1600" b="1" u="sng" dirty="0">
                <a:latin typeface="Maiandra GD" pitchFamily="34" charset="0"/>
              </a:rPr>
              <a:t> </a:t>
            </a:r>
            <a:r>
              <a:rPr lang="es-PE" sz="1600" dirty="0">
                <a:latin typeface="Maiandra GD" pitchFamily="34" charset="0"/>
              </a:rPr>
              <a:t>Si</a:t>
            </a:r>
            <a:r>
              <a:rPr lang="es-PE" sz="1600" b="1" dirty="0">
                <a:latin typeface="Maiandra GD" pitchFamily="34" charset="0"/>
              </a:rPr>
              <a:t> </a:t>
            </a:r>
            <a:r>
              <a:rPr lang="es-PE" sz="1600" dirty="0">
                <a:latin typeface="Maiandra GD" pitchFamily="34" charset="0"/>
              </a:rPr>
              <a:t>encontramos valgo de rodilla (estático o dinámico) en sentadilla de arranque sin talón elevado, se le designarán 8 repeticiones; si también presenta valgo de rodilla (estático o dinámico) con talón elevado se le designará el mismo ejercicio pero con 12 repeticiones.</a:t>
            </a:r>
          </a:p>
          <a:p>
            <a:pPr lvl="0"/>
            <a:endParaRPr lang="es-PE" sz="800" dirty="0">
              <a:latin typeface="Maiandra GD" pitchFamily="34" charset="0"/>
            </a:endParaRPr>
          </a:p>
          <a:p>
            <a:pPr lvl="0"/>
            <a:r>
              <a:rPr lang="es-PE" sz="1600" b="1" u="sng" dirty="0">
                <a:solidFill>
                  <a:srgbClr val="FF0000"/>
                </a:solidFill>
                <a:latin typeface="Maiandra GD"/>
              </a:rPr>
              <a:t>Patrón disfuncional: </a:t>
            </a:r>
            <a:r>
              <a:rPr lang="es-PE" sz="1600" b="1" dirty="0">
                <a:solidFill>
                  <a:srgbClr val="FF0000"/>
                </a:solidFill>
                <a:latin typeface="Maiandra GD"/>
              </a:rPr>
              <a:t>Flexión de Tronco</a:t>
            </a:r>
            <a:r>
              <a:rPr lang="es-PE" sz="1600" b="1" u="sng" dirty="0">
                <a:solidFill>
                  <a:srgbClr val="FF0000"/>
                </a:solidFill>
                <a:latin typeface="Maiandra GD"/>
              </a:rPr>
              <a:t> Adjudicación:</a:t>
            </a:r>
            <a:r>
              <a:rPr lang="es-PE" sz="1600" b="1" dirty="0">
                <a:solidFill>
                  <a:srgbClr val="FF0000"/>
                </a:solidFill>
                <a:latin typeface="Maiandra GD"/>
              </a:rPr>
              <a:t> Movilidad del hombro:</a:t>
            </a:r>
            <a:r>
              <a:rPr lang="es-PE" sz="1600" b="1" u="sng" dirty="0">
                <a:solidFill>
                  <a:srgbClr val="FF0000"/>
                </a:solidFill>
                <a:latin typeface="Maiandra GD"/>
              </a:rPr>
              <a:t> Ejercicio 6: </a:t>
            </a:r>
            <a:r>
              <a:rPr lang="es-PE" sz="1600" dirty="0">
                <a:latin typeface="Maiandra GD"/>
              </a:rPr>
              <a:t>SI</a:t>
            </a:r>
            <a:r>
              <a:rPr lang="es-PE" sz="1600" b="1" dirty="0">
                <a:solidFill>
                  <a:srgbClr val="FF0000"/>
                </a:solidFill>
                <a:latin typeface="Maiandra GD"/>
              </a:rPr>
              <a:t> </a:t>
            </a:r>
            <a:r>
              <a:rPr lang="es-PE" sz="1600" dirty="0">
                <a:latin typeface="Maiandra GD"/>
              </a:rPr>
              <a:t>encontramos flexión de tronco en sentadilla de arranque sin talón elevado, se le designara el con 8 repeticiones; si también presenta flexión de tronco con talón elevado se le designara el mismo ejercicio, pero con 12 repeticiones.</a:t>
            </a:r>
          </a:p>
          <a:p>
            <a:pPr lvl="0"/>
            <a:endParaRPr lang="es-PE" sz="800" dirty="0">
              <a:latin typeface="Maiandra GD" pitchFamily="34" charset="0"/>
            </a:endParaRPr>
          </a:p>
          <a:p>
            <a:r>
              <a:rPr lang="es-PE" sz="1500" b="1" u="sng" dirty="0">
                <a:solidFill>
                  <a:srgbClr val="FF0000"/>
                </a:solidFill>
                <a:latin typeface="Maiandra GD" pitchFamily="34" charset="0"/>
              </a:rPr>
              <a:t>Patrón disfuncional: </a:t>
            </a:r>
            <a:r>
              <a:rPr lang="es-PE" sz="1500" b="1" dirty="0">
                <a:solidFill>
                  <a:srgbClr val="FF0000"/>
                </a:solidFill>
                <a:latin typeface="Maiandra GD" pitchFamily="34" charset="0"/>
              </a:rPr>
              <a:t>Descenso disminuido de la cadera</a:t>
            </a:r>
            <a:r>
              <a:rPr lang="es-PE" sz="1500" b="1" u="sng" dirty="0">
                <a:solidFill>
                  <a:srgbClr val="FF0000"/>
                </a:solidFill>
                <a:latin typeface="Maiandra GD" pitchFamily="34" charset="0"/>
              </a:rPr>
              <a:t> Adjudicación </a:t>
            </a:r>
            <a:r>
              <a:rPr lang="es-PE" sz="1500" b="1" dirty="0">
                <a:solidFill>
                  <a:srgbClr val="FF0000"/>
                </a:solidFill>
                <a:latin typeface="Maiandra GD" pitchFamily="34" charset="0"/>
              </a:rPr>
              <a:t>Movilidad de Cadera: </a:t>
            </a:r>
            <a:r>
              <a:rPr lang="es-PE" sz="1500" b="1" u="sng" dirty="0">
                <a:solidFill>
                  <a:srgbClr val="FF0000"/>
                </a:solidFill>
                <a:latin typeface="Maiandra GD" pitchFamily="34" charset="0"/>
              </a:rPr>
              <a:t>Ejercicio 7</a:t>
            </a:r>
            <a:r>
              <a:rPr lang="es-PE" sz="1600" b="1" dirty="0">
                <a:solidFill>
                  <a:srgbClr val="FF0000"/>
                </a:solidFill>
                <a:latin typeface="Maiandra GD" pitchFamily="34" charset="0"/>
              </a:rPr>
              <a:t>: </a:t>
            </a:r>
            <a:r>
              <a:rPr lang="es-PE" sz="1600" dirty="0">
                <a:latin typeface="Maiandra GD" pitchFamily="34" charset="0"/>
              </a:rPr>
              <a:t>Si encontramos que no tienen recorrido Paralelo (ósea logra un recorrido de 90 o menos de 90 sin talón elevado y/o Guiño de cadera) se asignarán</a:t>
            </a:r>
            <a:r>
              <a:rPr lang="es-PE" sz="1600" b="1" dirty="0">
                <a:solidFill>
                  <a:srgbClr val="FF0000"/>
                </a:solidFill>
                <a:latin typeface="Maiandra GD" pitchFamily="34" charset="0"/>
              </a:rPr>
              <a:t> </a:t>
            </a:r>
            <a:r>
              <a:rPr lang="es-PE" sz="1600" dirty="0">
                <a:latin typeface="Maiandra GD" pitchFamily="34" charset="0"/>
              </a:rPr>
              <a:t>8 Repeticiones para un patrón y 12repeticiones para 2 patrones. Si encontramos que no tienen recorrido Profundo (ósea logra un recorrido paralelo o menor con talón elevado y/o Guiño de cadera , se le asignarán </a:t>
            </a:r>
            <a:r>
              <a:rPr lang="es-PE" sz="1600" b="1" dirty="0">
                <a:solidFill>
                  <a:srgbClr val="FF0000"/>
                </a:solidFill>
                <a:latin typeface="Maiandra GD" pitchFamily="34" charset="0"/>
              </a:rPr>
              <a:t> </a:t>
            </a:r>
            <a:r>
              <a:rPr lang="es-PE" sz="1600" dirty="0">
                <a:latin typeface="Maiandra GD" pitchFamily="34" charset="0"/>
              </a:rPr>
              <a:t>12 Repeticiones</a:t>
            </a:r>
          </a:p>
          <a:p>
            <a:r>
              <a:rPr lang="es-PE" sz="1600" dirty="0">
                <a:latin typeface="Maiandra GD" pitchFamily="34" charset="0"/>
              </a:rPr>
              <a:t>Nota: Si tiene recorrido profundo y guiño de cadera no se la asignará ejercicio.</a:t>
            </a:r>
          </a:p>
          <a:p>
            <a:endParaRPr lang="es-PE" sz="1600" dirty="0">
              <a:latin typeface="Maiandra GD" pitchFamily="34" charset="0"/>
            </a:endParaRP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28037" y="44624"/>
            <a:ext cx="715963" cy="751840"/>
          </a:xfrm>
          <a:prstGeom prst="rect">
            <a:avLst/>
          </a:prstGeom>
          <a:noFill/>
        </p:spPr>
      </p:pic>
    </p:spTree>
    <p:extLst>
      <p:ext uri="{BB962C8B-B14F-4D97-AF65-F5344CB8AC3E}">
        <p14:creationId xmlns:p14="http://schemas.microsoft.com/office/powerpoint/2010/main" val="9012509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35496" y="44624"/>
            <a:ext cx="9001000" cy="6624955"/>
          </a:xfrm>
          <a:prstGeom prst="rect">
            <a:avLst/>
          </a:prstGeom>
        </p:spPr>
        <p:txBody>
          <a:bodyPr wrap="square">
            <a:spAutoFit/>
          </a:bodyPr>
          <a:lstStyle/>
          <a:p>
            <a:r>
              <a:rPr lang="es-PE" sz="1400" dirty="0">
                <a:latin typeface="Maiandra GD" pitchFamily="34" charset="0"/>
              </a:rPr>
              <a:t>PARA ESTABILIDAD ROTACIONAL:</a:t>
            </a:r>
          </a:p>
          <a:p>
            <a:pPr lvl="0"/>
            <a:r>
              <a:rPr lang="es-PE" sz="1400" dirty="0">
                <a:latin typeface="Maiandra GD" pitchFamily="34" charset="0"/>
              </a:rPr>
              <a:t>Para los ejercicios 8, 9 y 10 se tomará en cuenta la planilla de evaluación funcional </a:t>
            </a:r>
            <a:r>
              <a:rPr lang="es-PE" sz="1400" b="1" dirty="0">
                <a:latin typeface="Maiandra GD" pitchFamily="34" charset="0"/>
              </a:rPr>
              <a:t>9.- 10.- </a:t>
            </a:r>
            <a:r>
              <a:rPr lang="es-PE" sz="1400" dirty="0">
                <a:latin typeface="Maiandra GD" pitchFamily="34" charset="0"/>
              </a:rPr>
              <a:t>ESTABILIDAD ROTACIONAL</a:t>
            </a:r>
          </a:p>
          <a:p>
            <a:pPr lvl="0"/>
            <a:r>
              <a:rPr lang="es-PE" sz="1400" b="1" u="sng" dirty="0">
                <a:solidFill>
                  <a:srgbClr val="FF0000"/>
                </a:solidFill>
                <a:latin typeface="Maiandra GD" pitchFamily="34" charset="0"/>
              </a:rPr>
              <a:t>Patrón disfuncional: </a:t>
            </a:r>
            <a:r>
              <a:rPr lang="es-PE" sz="1400" b="1" dirty="0">
                <a:solidFill>
                  <a:srgbClr val="FF0000"/>
                </a:solidFill>
                <a:latin typeface="Maiandra GD" pitchFamily="34" charset="0"/>
              </a:rPr>
              <a:t>Cifosis Alta y Baja </a:t>
            </a:r>
            <a:r>
              <a:rPr lang="es-PE" sz="1400" b="1" u="sng" dirty="0">
                <a:solidFill>
                  <a:srgbClr val="FF0000"/>
                </a:solidFill>
                <a:latin typeface="Maiandra GD" pitchFamily="34" charset="0"/>
              </a:rPr>
              <a:t>Adjudicación: </a:t>
            </a:r>
            <a:r>
              <a:rPr lang="es-PE" sz="1400" b="1" dirty="0">
                <a:solidFill>
                  <a:srgbClr val="FF0000"/>
                </a:solidFill>
                <a:latin typeface="Maiandra GD" pitchFamily="34" charset="0"/>
              </a:rPr>
              <a:t>Rotación y/o extensión torácica Ejercicio 8: </a:t>
            </a:r>
            <a:r>
              <a:rPr lang="es-PE" sz="1400" dirty="0">
                <a:latin typeface="Maiandra GD" pitchFamily="34" charset="0"/>
              </a:rPr>
              <a:t>Cifosis Baja izquierda, Alta Derecha y/o NO 2, lleva ejercicio con movilidad del hombro Derecho. Si tiene 1 patrón Alterado: 8rep. Si tiene 2 o más 12 Rep. </a:t>
            </a:r>
          </a:p>
          <a:p>
            <a:pPr lvl="0"/>
            <a:r>
              <a:rPr lang="es-PE" sz="1400" dirty="0">
                <a:latin typeface="Maiandra GD" pitchFamily="34" charset="0"/>
              </a:rPr>
              <a:t>Cifosis Baja Derecha, Alta Izquierda y/o NO 2, lleva ejercicio con movilidad del hombro Izquierdo. Si tiene 1 patrón Alterado: 8rep. Si tiene 2 o más 12 Rep.</a:t>
            </a:r>
          </a:p>
          <a:p>
            <a:pPr lvl="0">
              <a:lnSpc>
                <a:spcPct val="150000"/>
              </a:lnSpc>
            </a:pPr>
            <a:r>
              <a:rPr lang="es-PE" sz="1400" b="1" u="sng" dirty="0">
                <a:solidFill>
                  <a:srgbClr val="FF0000"/>
                </a:solidFill>
                <a:latin typeface="Maiandra GD" pitchFamily="34" charset="0"/>
              </a:rPr>
              <a:t>Patrón disfuncional:</a:t>
            </a:r>
            <a:r>
              <a:rPr lang="es-PE" sz="1400" b="1" dirty="0">
                <a:solidFill>
                  <a:srgbClr val="FF0000"/>
                </a:solidFill>
                <a:latin typeface="Maiandra GD" pitchFamily="34" charset="0"/>
              </a:rPr>
              <a:t> Pobre elevación del brazo</a:t>
            </a:r>
            <a:r>
              <a:rPr lang="es-PE" sz="1400" b="1" u="sng" dirty="0">
                <a:solidFill>
                  <a:srgbClr val="FF0000"/>
                </a:solidFill>
                <a:latin typeface="Maiandra GD" pitchFamily="34" charset="0"/>
              </a:rPr>
              <a:t> Adjudicación: </a:t>
            </a:r>
            <a:r>
              <a:rPr lang="es-PE" sz="1400" b="1" dirty="0">
                <a:solidFill>
                  <a:srgbClr val="FF0000"/>
                </a:solidFill>
                <a:latin typeface="Maiandra GD" pitchFamily="34" charset="0"/>
              </a:rPr>
              <a:t>falta de flexión de hombro Ejercicio 9 : </a:t>
            </a:r>
            <a:r>
              <a:rPr lang="es-PE" sz="1400" dirty="0">
                <a:latin typeface="Maiandra GD" pitchFamily="34" charset="0"/>
              </a:rPr>
              <a:t>Si no completa el recorrido en la flexión máxima de brazo con rodilla derecha y/o izquierda apoyada (NO 1) se le asignara, para brazo derecho e izquierdo respectivamente 8 </a:t>
            </a:r>
            <a:r>
              <a:rPr lang="es-PE" sz="1400" dirty="0" err="1">
                <a:latin typeface="Maiandra GD" pitchFamily="34" charset="0"/>
              </a:rPr>
              <a:t>rep.</a:t>
            </a:r>
            <a:r>
              <a:rPr lang="es-PE" sz="1400" dirty="0">
                <a:latin typeface="Maiandra GD" pitchFamily="34" charset="0"/>
              </a:rPr>
              <a:t> </a:t>
            </a:r>
          </a:p>
          <a:p>
            <a:pPr lvl="0">
              <a:lnSpc>
                <a:spcPct val="150000"/>
              </a:lnSpc>
            </a:pPr>
            <a:r>
              <a:rPr lang="es-PE" sz="1400" b="1" u="sng" dirty="0">
                <a:solidFill>
                  <a:srgbClr val="FF0000"/>
                </a:solidFill>
                <a:latin typeface="Maiandra GD" pitchFamily="34" charset="0"/>
              </a:rPr>
              <a:t>Patrón disfuncional: Inestabilidad rotacional Adjudicación: </a:t>
            </a:r>
            <a:r>
              <a:rPr lang="es-PE" sz="1400" b="1" dirty="0">
                <a:solidFill>
                  <a:srgbClr val="FF0000"/>
                </a:solidFill>
                <a:latin typeface="Maiandra GD" pitchFamily="34" charset="0"/>
              </a:rPr>
              <a:t>Falta de activación rotacional del pilar Ejercicio 10 :</a:t>
            </a:r>
            <a:r>
              <a:rPr lang="es-PE" sz="1400" b="1" dirty="0">
                <a:latin typeface="Maiandra GD" pitchFamily="34" charset="0"/>
              </a:rPr>
              <a:t> </a:t>
            </a:r>
            <a:r>
              <a:rPr lang="es-PE" sz="1400" dirty="0">
                <a:latin typeface="Maiandra GD" pitchFamily="34" charset="0"/>
              </a:rPr>
              <a:t>Si tiene inestabilidad se le determina, con 8 </a:t>
            </a:r>
            <a:r>
              <a:rPr lang="es-PE" sz="1400" dirty="0" err="1">
                <a:latin typeface="Maiandra GD" pitchFamily="34" charset="0"/>
              </a:rPr>
              <a:t>rep</a:t>
            </a:r>
            <a:r>
              <a:rPr lang="es-PE" sz="1400" dirty="0">
                <a:latin typeface="Maiandra GD" pitchFamily="34" charset="0"/>
              </a:rPr>
              <a:t> si es solo con una rodilla apoyada, en caso que manifieste inestabilidad con ambas se asignaran 8 </a:t>
            </a:r>
            <a:r>
              <a:rPr lang="es-PE" sz="1400" dirty="0" err="1">
                <a:latin typeface="Maiandra GD" pitchFamily="34" charset="0"/>
              </a:rPr>
              <a:t>rep</a:t>
            </a:r>
            <a:r>
              <a:rPr lang="es-PE" sz="1400" dirty="0">
                <a:latin typeface="Maiandra GD" pitchFamily="34" charset="0"/>
              </a:rPr>
              <a:t> a cada lado. </a:t>
            </a:r>
          </a:p>
          <a:p>
            <a:pPr lvl="0">
              <a:lnSpc>
                <a:spcPct val="150000"/>
              </a:lnSpc>
            </a:pPr>
            <a:r>
              <a:rPr lang="es-PE" sz="1400" dirty="0">
                <a:latin typeface="Maiandra GD" pitchFamily="34" charset="0"/>
              </a:rPr>
              <a:t>PARA FLEXIÓN DORSAL DE TOBILLO:</a:t>
            </a:r>
          </a:p>
          <a:p>
            <a:pPr lvl="0">
              <a:lnSpc>
                <a:spcPct val="150000"/>
              </a:lnSpc>
            </a:pPr>
            <a:r>
              <a:rPr lang="es-PE" sz="1400" b="1" u="sng" dirty="0">
                <a:solidFill>
                  <a:srgbClr val="FF0000"/>
                </a:solidFill>
                <a:latin typeface="Maiandra GD" pitchFamily="34" charset="0"/>
              </a:rPr>
              <a:t>Patrón disfuncional </a:t>
            </a:r>
            <a:r>
              <a:rPr lang="es-PE" sz="1400" b="1" dirty="0">
                <a:solidFill>
                  <a:srgbClr val="FF0000"/>
                </a:solidFill>
                <a:latin typeface="Maiandra GD" pitchFamily="34" charset="0"/>
              </a:rPr>
              <a:t>falta de flexión dorsal</a:t>
            </a:r>
            <a:r>
              <a:rPr lang="es-PE" sz="1400" b="1" u="sng" dirty="0">
                <a:solidFill>
                  <a:srgbClr val="FF0000"/>
                </a:solidFill>
                <a:latin typeface="Maiandra GD" pitchFamily="34" charset="0"/>
              </a:rPr>
              <a:t> Adjudicación</a:t>
            </a:r>
            <a:r>
              <a:rPr lang="es-PE" sz="1400" b="1" dirty="0">
                <a:solidFill>
                  <a:srgbClr val="FF0000"/>
                </a:solidFill>
                <a:latin typeface="Maiandra GD" pitchFamily="34" charset="0"/>
              </a:rPr>
              <a:t> Movilidad articular reducida</a:t>
            </a:r>
            <a:r>
              <a:rPr lang="es-PE" sz="1400" b="1" u="sng" dirty="0">
                <a:solidFill>
                  <a:srgbClr val="FF0000"/>
                </a:solidFill>
                <a:latin typeface="Maiandra GD" pitchFamily="34" charset="0"/>
              </a:rPr>
              <a:t> </a:t>
            </a:r>
            <a:r>
              <a:rPr lang="es-PE" sz="1400" b="1" dirty="0">
                <a:solidFill>
                  <a:srgbClr val="FF0000"/>
                </a:solidFill>
                <a:latin typeface="Maiandra GD" pitchFamily="34" charset="0"/>
              </a:rPr>
              <a:t>Ejercicio 11: </a:t>
            </a:r>
            <a:r>
              <a:rPr lang="es-PE" sz="1400" dirty="0">
                <a:latin typeface="Maiandra GD" pitchFamily="34" charset="0"/>
              </a:rPr>
              <a:t>Si en la evaluación tiene de 4cm a 6cm se le asignara 8 repeticiones; si es menor de 4cm se le asignara 12 repeticiones,</a:t>
            </a:r>
            <a:r>
              <a:rPr lang="es-PE" sz="1400" b="1" dirty="0">
                <a:solidFill>
                  <a:srgbClr val="FF0000"/>
                </a:solidFill>
                <a:latin typeface="Maiandra GD" pitchFamily="34" charset="0"/>
              </a:rPr>
              <a:t> </a:t>
            </a:r>
            <a:r>
              <a:rPr lang="es-PE" sz="1400" dirty="0">
                <a:latin typeface="Maiandra GD" pitchFamily="34" charset="0"/>
              </a:rPr>
              <a:t>si la evaluación es mas de 6cm no tienen ejercicio dependiendo de la asimetría, mayor o 2 cm de asimetría, lleva ejercicio. Si se registra una perdida mayor a 2 centímetros lleva ejercicio entre 2 y 3 cm 8 Rep., más de 3 cm 12rep.</a:t>
            </a:r>
          </a:p>
          <a:p>
            <a:pPr lvl="0">
              <a:lnSpc>
                <a:spcPct val="150000"/>
              </a:lnSpc>
            </a:pPr>
            <a:r>
              <a:rPr lang="es-PE" sz="1400" dirty="0">
                <a:latin typeface="Maiandra GD" pitchFamily="34" charset="0"/>
              </a:rPr>
              <a:t>Nota: si la deferencia es solamente de 1 cm, pero esto indica cambio de repeticiones (Por ejemplo: 4 Derecha y 3 izquierda, lo que seria 12rep. y 8 Rep. Respectivamente), si priorizará la simetría y se asignará el mayor numero de repeticiones para ambos tobillos. </a:t>
            </a:r>
            <a:r>
              <a:rPr lang="es-PE" sz="1400" dirty="0">
                <a:solidFill>
                  <a:srgbClr val="FF0000"/>
                </a:solidFill>
                <a:latin typeface="Maiandra GD" pitchFamily="34" charset="0"/>
              </a:rPr>
              <a:t>Ver asimetría con valores bajos con asimetría de 2 o más centímetros</a:t>
            </a:r>
          </a:p>
        </p:txBody>
      </p:sp>
      <p:pic>
        <p:nvPicPr>
          <p:cNvPr id="3"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28037" y="44624"/>
            <a:ext cx="715963" cy="751840"/>
          </a:xfrm>
          <a:prstGeom prst="rect">
            <a:avLst/>
          </a:prstGeom>
          <a:noFill/>
        </p:spPr>
      </p:pic>
    </p:spTree>
    <p:extLst>
      <p:ext uri="{BB962C8B-B14F-4D97-AF65-F5344CB8AC3E}">
        <p14:creationId xmlns:p14="http://schemas.microsoft.com/office/powerpoint/2010/main" val="249288677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a:extLst>
              <a:ext uri="{FF2B5EF4-FFF2-40B4-BE49-F238E27FC236}">
                <a16:creationId xmlns:a16="http://schemas.microsoft.com/office/drawing/2014/main" xmlns="" id="{90840423-8738-4DD9-AA27-6F78B00E4FA4}"/>
              </a:ext>
            </a:extLst>
          </p:cNvPr>
          <p:cNvSpPr/>
          <p:nvPr/>
        </p:nvSpPr>
        <p:spPr>
          <a:xfrm>
            <a:off x="251520" y="1196752"/>
            <a:ext cx="8640960" cy="4434291"/>
          </a:xfrm>
          <a:prstGeom prst="rect">
            <a:avLst/>
          </a:prstGeom>
        </p:spPr>
        <p:txBody>
          <a:bodyPr wrap="square">
            <a:spAutoFit/>
          </a:bodyPr>
          <a:lstStyle/>
          <a:p>
            <a:pPr lvl="0">
              <a:lnSpc>
                <a:spcPct val="150000"/>
              </a:lnSpc>
            </a:pPr>
            <a:r>
              <a:rPr lang="es-PE" sz="1400" b="1" u="sng" dirty="0">
                <a:solidFill>
                  <a:srgbClr val="FF0000"/>
                </a:solidFill>
                <a:latin typeface="Maiandra GD" pitchFamily="34" charset="0"/>
              </a:rPr>
              <a:t>Patrón disfuncional:</a:t>
            </a:r>
            <a:r>
              <a:rPr lang="es-PE" sz="1400" b="1" dirty="0">
                <a:solidFill>
                  <a:srgbClr val="FF0000"/>
                </a:solidFill>
                <a:latin typeface="Maiandra GD" pitchFamily="34" charset="0"/>
              </a:rPr>
              <a:t> Déficit lateral empuje C.C.C</a:t>
            </a:r>
            <a:r>
              <a:rPr lang="es-PE" sz="1400" b="1" u="sng" dirty="0">
                <a:solidFill>
                  <a:srgbClr val="FF0000"/>
                </a:solidFill>
                <a:latin typeface="Maiandra GD" pitchFamily="34" charset="0"/>
              </a:rPr>
              <a:t> Adjudicación: </a:t>
            </a:r>
            <a:r>
              <a:rPr lang="es-PE" sz="1400" b="1" dirty="0">
                <a:solidFill>
                  <a:srgbClr val="FF0000"/>
                </a:solidFill>
                <a:latin typeface="Maiandra GD" pitchFamily="34" charset="0"/>
              </a:rPr>
              <a:t>bajo niveles de fuerza  </a:t>
            </a:r>
          </a:p>
          <a:p>
            <a:pPr lvl="0">
              <a:lnSpc>
                <a:spcPct val="150000"/>
              </a:lnSpc>
            </a:pPr>
            <a:r>
              <a:rPr lang="es-PE" sz="1600" dirty="0">
                <a:solidFill>
                  <a:srgbClr val="FF0000"/>
                </a:solidFill>
                <a:latin typeface="Maiandra GD" pitchFamily="34" charset="0"/>
              </a:rPr>
              <a:t>Ejercicio 12: </a:t>
            </a:r>
            <a:r>
              <a:rPr lang="es-PE" sz="1600" dirty="0">
                <a:latin typeface="Maiandra GD" pitchFamily="34" charset="0"/>
              </a:rPr>
              <a:t>Para Plataforma de fuerza PSE 5 8 Rep. (Déficit Lateral, clasificación regular o Malo), y para </a:t>
            </a:r>
            <a:r>
              <a:rPr lang="es-PE" sz="1600" dirty="0" err="1">
                <a:latin typeface="Maiandra GD" pitchFamily="34" charset="0"/>
              </a:rPr>
              <a:t>Isocinecia</a:t>
            </a:r>
            <a:r>
              <a:rPr lang="es-PE" sz="1600" dirty="0">
                <a:latin typeface="Maiandra GD" pitchFamily="34" charset="0"/>
              </a:rPr>
              <a:t> 180° PSE 4 8 Rep. </a:t>
            </a:r>
            <a:r>
              <a:rPr lang="es-PE" sz="1600" dirty="0" err="1">
                <a:latin typeface="Maiandra GD" pitchFamily="34" charset="0"/>
              </a:rPr>
              <a:t>Vel</a:t>
            </a:r>
            <a:r>
              <a:rPr lang="es-PE" sz="1600" dirty="0">
                <a:latin typeface="Maiandra GD" pitchFamily="34" charset="0"/>
              </a:rPr>
              <a:t>. Max. (Clasificación regular o Malo). Si tiene los 2 se prioriza el trabajo de fuerza (PSE 5). </a:t>
            </a:r>
          </a:p>
          <a:p>
            <a:pPr lvl="0">
              <a:lnSpc>
                <a:spcPct val="150000"/>
              </a:lnSpc>
            </a:pPr>
            <a:r>
              <a:rPr lang="es-PE" sz="1600" dirty="0">
                <a:latin typeface="Maiandra GD" pitchFamily="34" charset="0"/>
              </a:rPr>
              <a:t>En </a:t>
            </a:r>
            <a:r>
              <a:rPr lang="es-PE" sz="1600" dirty="0" err="1">
                <a:latin typeface="Maiandra GD" pitchFamily="34" charset="0"/>
              </a:rPr>
              <a:t>Isocinecia</a:t>
            </a:r>
            <a:r>
              <a:rPr lang="es-PE" sz="1600" dirty="0">
                <a:latin typeface="Maiandra GD" pitchFamily="34" charset="0"/>
              </a:rPr>
              <a:t> tiene déficit por Ratio (clasificación Malo, por encima de los valores referenciales) realiza PSE 4 8 Rep. </a:t>
            </a:r>
            <a:r>
              <a:rPr lang="es-PE" sz="1600" dirty="0" err="1">
                <a:latin typeface="Maiandra GD" pitchFamily="34" charset="0"/>
              </a:rPr>
              <a:t>Vel</a:t>
            </a:r>
            <a:r>
              <a:rPr lang="es-PE" sz="1600" dirty="0">
                <a:latin typeface="Maiandra GD" pitchFamily="34" charset="0"/>
              </a:rPr>
              <a:t>. Max. Si tiene déficit lateral y ratio pasa a PSE 5 8 Rep.</a:t>
            </a:r>
          </a:p>
          <a:p>
            <a:pPr lvl="0">
              <a:lnSpc>
                <a:spcPct val="150000"/>
              </a:lnSpc>
            </a:pPr>
            <a:r>
              <a:rPr lang="es-PE" sz="1400" b="1" u="sng" dirty="0">
                <a:solidFill>
                  <a:srgbClr val="FF0000"/>
                </a:solidFill>
                <a:latin typeface="Maiandra GD" pitchFamily="34" charset="0"/>
              </a:rPr>
              <a:t>Patrón disfuncional:</a:t>
            </a:r>
            <a:r>
              <a:rPr lang="es-PE" sz="1400" b="1" dirty="0">
                <a:solidFill>
                  <a:srgbClr val="FF0000"/>
                </a:solidFill>
                <a:latin typeface="Maiandra GD" pitchFamily="34" charset="0"/>
              </a:rPr>
              <a:t> Déficit lateral flexión de rodilla C.C.A</a:t>
            </a:r>
            <a:r>
              <a:rPr lang="es-PE" sz="1400" b="1" u="sng" dirty="0">
                <a:solidFill>
                  <a:srgbClr val="FF0000"/>
                </a:solidFill>
                <a:latin typeface="Maiandra GD" pitchFamily="34" charset="0"/>
              </a:rPr>
              <a:t> Adjudicación: </a:t>
            </a:r>
            <a:r>
              <a:rPr lang="es-PE" sz="1400" b="1" dirty="0">
                <a:solidFill>
                  <a:srgbClr val="FF0000"/>
                </a:solidFill>
                <a:latin typeface="Maiandra GD" pitchFamily="34" charset="0"/>
              </a:rPr>
              <a:t>bajo niveles de fuerza </a:t>
            </a:r>
          </a:p>
          <a:p>
            <a:pPr lvl="0">
              <a:lnSpc>
                <a:spcPct val="150000"/>
              </a:lnSpc>
            </a:pPr>
            <a:r>
              <a:rPr lang="es-PE" sz="1600" dirty="0">
                <a:solidFill>
                  <a:srgbClr val="FF0000"/>
                </a:solidFill>
                <a:latin typeface="Maiandra GD" pitchFamily="34" charset="0"/>
              </a:rPr>
              <a:t>Ejercicio 13: </a:t>
            </a:r>
            <a:r>
              <a:rPr lang="es-PE" sz="1600" dirty="0">
                <a:latin typeface="Maiandra GD" pitchFamily="34" charset="0"/>
              </a:rPr>
              <a:t>Para </a:t>
            </a:r>
            <a:r>
              <a:rPr lang="es-PE" sz="1600" dirty="0" err="1">
                <a:latin typeface="Maiandra GD" pitchFamily="34" charset="0"/>
              </a:rPr>
              <a:t>Isocinecia</a:t>
            </a:r>
            <a:r>
              <a:rPr lang="es-PE" sz="1600" dirty="0">
                <a:latin typeface="Maiandra GD" pitchFamily="34" charset="0"/>
              </a:rPr>
              <a:t> 180° PSE 4 8 Rep. </a:t>
            </a:r>
            <a:r>
              <a:rPr lang="es-PE" sz="1600" dirty="0" err="1">
                <a:latin typeface="Maiandra GD" pitchFamily="34" charset="0"/>
              </a:rPr>
              <a:t>Vel</a:t>
            </a:r>
            <a:r>
              <a:rPr lang="es-PE" sz="1600" dirty="0">
                <a:latin typeface="Maiandra GD" pitchFamily="34" charset="0"/>
              </a:rPr>
              <a:t>. Max. (Déficit Lateral, Clasificación regular o Malo, o Ratio malo)</a:t>
            </a:r>
            <a:endParaRPr lang="es-PE" sz="1600" dirty="0">
              <a:solidFill>
                <a:srgbClr val="FF0000"/>
              </a:solidFill>
              <a:latin typeface="Maiandra GD" pitchFamily="34" charset="0"/>
            </a:endParaRPr>
          </a:p>
          <a:p>
            <a:pPr lvl="0">
              <a:lnSpc>
                <a:spcPct val="150000"/>
              </a:lnSpc>
            </a:pPr>
            <a:r>
              <a:rPr lang="es-PE" sz="1400" b="1" u="sng" dirty="0">
                <a:solidFill>
                  <a:srgbClr val="FF0000"/>
                </a:solidFill>
                <a:latin typeface="Maiandra GD" pitchFamily="34" charset="0"/>
              </a:rPr>
              <a:t>Patrón disfuncional:</a:t>
            </a:r>
            <a:r>
              <a:rPr lang="es-PE" sz="1400" b="1" dirty="0">
                <a:solidFill>
                  <a:srgbClr val="FF0000"/>
                </a:solidFill>
                <a:latin typeface="Maiandra GD" pitchFamily="34" charset="0"/>
              </a:rPr>
              <a:t> Déficit lateral extensión de rodilla C.C.A</a:t>
            </a:r>
            <a:r>
              <a:rPr lang="es-PE" sz="1400" b="1" u="sng" dirty="0">
                <a:solidFill>
                  <a:srgbClr val="FF0000"/>
                </a:solidFill>
                <a:latin typeface="Maiandra GD" pitchFamily="34" charset="0"/>
              </a:rPr>
              <a:t> Adjudicación: </a:t>
            </a:r>
            <a:r>
              <a:rPr lang="es-PE" sz="1400" b="1" dirty="0">
                <a:solidFill>
                  <a:srgbClr val="FF0000"/>
                </a:solidFill>
                <a:latin typeface="Maiandra GD" pitchFamily="34" charset="0"/>
              </a:rPr>
              <a:t>bajo niveles de </a:t>
            </a:r>
            <a:r>
              <a:rPr lang="es-PE" sz="1600" dirty="0">
                <a:solidFill>
                  <a:srgbClr val="FF0000"/>
                </a:solidFill>
                <a:latin typeface="Maiandra GD" pitchFamily="34" charset="0"/>
              </a:rPr>
              <a:t>fuerza</a:t>
            </a:r>
            <a:r>
              <a:rPr lang="es-PE" sz="1600" b="1" dirty="0">
                <a:solidFill>
                  <a:srgbClr val="FF0000"/>
                </a:solidFill>
                <a:latin typeface="Maiandra GD" pitchFamily="34" charset="0"/>
              </a:rPr>
              <a:t> </a:t>
            </a:r>
          </a:p>
          <a:p>
            <a:pPr lvl="0">
              <a:lnSpc>
                <a:spcPct val="150000"/>
              </a:lnSpc>
            </a:pPr>
            <a:r>
              <a:rPr lang="es-PE" sz="1600" dirty="0">
                <a:solidFill>
                  <a:srgbClr val="FF0000"/>
                </a:solidFill>
                <a:latin typeface="Maiandra GD" pitchFamily="34" charset="0"/>
              </a:rPr>
              <a:t>Ejercicio 14: </a:t>
            </a:r>
            <a:r>
              <a:rPr lang="es-PE" sz="1600" dirty="0">
                <a:latin typeface="Maiandra GD" pitchFamily="34" charset="0"/>
              </a:rPr>
              <a:t>Para </a:t>
            </a:r>
            <a:r>
              <a:rPr lang="es-PE" sz="1600" dirty="0" err="1">
                <a:latin typeface="Maiandra GD" pitchFamily="34" charset="0"/>
              </a:rPr>
              <a:t>Isocinecia</a:t>
            </a:r>
            <a:r>
              <a:rPr lang="es-PE" sz="1600" dirty="0">
                <a:latin typeface="Maiandra GD" pitchFamily="34" charset="0"/>
              </a:rPr>
              <a:t> 180 PSE 5 8 Rep. (Déficit Lateral, Clasificación regular y Ratio Malo) y por Ratio (clasificación Malo, por debajo de los valores referenciales</a:t>
            </a:r>
            <a:endParaRPr lang="es-PE" sz="1600" dirty="0">
              <a:solidFill>
                <a:srgbClr val="FF0000"/>
              </a:solidFill>
              <a:latin typeface="Maiandra GD" pitchFamily="34" charset="0"/>
            </a:endParaRPr>
          </a:p>
        </p:txBody>
      </p:sp>
      <p:sp>
        <p:nvSpPr>
          <p:cNvPr id="3" name="CuadroTexto 2">
            <a:extLst>
              <a:ext uri="{FF2B5EF4-FFF2-40B4-BE49-F238E27FC236}">
                <a16:creationId xmlns:a16="http://schemas.microsoft.com/office/drawing/2014/main" xmlns="" id="{4EF808CE-D50E-4BD9-8F90-2A496C2468D9}"/>
              </a:ext>
            </a:extLst>
          </p:cNvPr>
          <p:cNvSpPr txBox="1"/>
          <p:nvPr/>
        </p:nvSpPr>
        <p:spPr>
          <a:xfrm>
            <a:off x="2483768" y="404664"/>
            <a:ext cx="4248472" cy="461665"/>
          </a:xfrm>
          <a:prstGeom prst="rect">
            <a:avLst/>
          </a:prstGeom>
          <a:noFill/>
          <a:ln>
            <a:solidFill>
              <a:schemeClr val="tx1"/>
            </a:solidFill>
          </a:ln>
        </p:spPr>
        <p:txBody>
          <a:bodyPr wrap="square" rtlCol="0">
            <a:spAutoFit/>
          </a:bodyPr>
          <a:lstStyle/>
          <a:p>
            <a:pPr algn="ctr"/>
            <a:r>
              <a:rPr lang="es-PE" sz="2400" dirty="0"/>
              <a:t>Plan individual para Fuerza</a:t>
            </a:r>
          </a:p>
        </p:txBody>
      </p:sp>
    </p:spTree>
    <p:extLst>
      <p:ext uri="{BB962C8B-B14F-4D97-AF65-F5344CB8AC3E}">
        <p14:creationId xmlns:p14="http://schemas.microsoft.com/office/powerpoint/2010/main" val="24258947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3"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463420"/>
            <a:ext cx="7704856" cy="56166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 name="Picture 7" descr="http://www.brandsoftheworld.com/sites/default/files/styles/logo-thumbnail/public/112012/fpf.jpg?itok=zLFpnnHb"/>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2818115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827584" y="389061"/>
            <a:ext cx="6984776" cy="584775"/>
          </a:xfrm>
          <a:prstGeom prst="rect">
            <a:avLst/>
          </a:prstGeom>
          <a:noFill/>
        </p:spPr>
        <p:txBody>
          <a:bodyPr wrap="square" rtlCol="0">
            <a:spAutoFit/>
          </a:bodyPr>
          <a:lstStyle/>
          <a:p>
            <a:pPr algn="ctr"/>
            <a:r>
              <a:rPr lang="es-PE" sz="3200" b="1" dirty="0">
                <a:latin typeface="Maiandra GD" pitchFamily="34" charset="0"/>
              </a:rPr>
              <a:t>TEST EN PLATAFORMA  DE FUERZA </a:t>
            </a:r>
          </a:p>
        </p:txBody>
      </p:sp>
      <p:sp>
        <p:nvSpPr>
          <p:cNvPr id="3" name="2 CuadroTexto"/>
          <p:cNvSpPr txBox="1"/>
          <p:nvPr/>
        </p:nvSpPr>
        <p:spPr>
          <a:xfrm>
            <a:off x="395536" y="1079376"/>
            <a:ext cx="3456384" cy="461665"/>
          </a:xfrm>
          <a:prstGeom prst="rect">
            <a:avLst/>
          </a:prstGeom>
          <a:noFill/>
        </p:spPr>
        <p:txBody>
          <a:bodyPr wrap="square" rtlCol="0">
            <a:spAutoFit/>
          </a:bodyPr>
          <a:lstStyle/>
          <a:p>
            <a:r>
              <a:rPr lang="es-PE" sz="2400" b="1" dirty="0">
                <a:solidFill>
                  <a:srgbClr val="FF0000"/>
                </a:solidFill>
                <a:latin typeface="Maiandra GD" pitchFamily="34" charset="0"/>
              </a:rPr>
              <a:t>ENTRADA EN CALOR: </a:t>
            </a:r>
          </a:p>
        </p:txBody>
      </p:sp>
      <p:sp>
        <p:nvSpPr>
          <p:cNvPr id="4" name="3 Rectángulo"/>
          <p:cNvSpPr/>
          <p:nvPr/>
        </p:nvSpPr>
        <p:spPr>
          <a:xfrm>
            <a:off x="467544" y="1556792"/>
            <a:ext cx="7704856" cy="4458465"/>
          </a:xfrm>
          <a:prstGeom prst="rect">
            <a:avLst/>
          </a:prstGeom>
        </p:spPr>
        <p:txBody>
          <a:bodyPr wrap="square">
            <a:spAutoFit/>
          </a:bodyPr>
          <a:lstStyle/>
          <a:p>
            <a:pPr marL="342900" lvl="0" indent="-342900">
              <a:lnSpc>
                <a:spcPct val="150000"/>
              </a:lnSpc>
              <a:buFont typeface="Wingdings" pitchFamily="2" charset="2"/>
              <a:buChar char="Ø"/>
            </a:pPr>
            <a:r>
              <a:rPr lang="es-PE" sz="2400" dirty="0">
                <a:latin typeface="Maiandra GD" pitchFamily="34" charset="0"/>
              </a:rPr>
              <a:t>Pilar 2 series </a:t>
            </a:r>
          </a:p>
          <a:p>
            <a:pPr marL="342900" lvl="0" indent="-342900">
              <a:lnSpc>
                <a:spcPct val="150000"/>
              </a:lnSpc>
              <a:buFont typeface="Wingdings" pitchFamily="2" charset="2"/>
              <a:buChar char="Ø"/>
            </a:pPr>
            <a:r>
              <a:rPr lang="es-PE" sz="2400" dirty="0">
                <a:latin typeface="Maiandra GD" pitchFamily="34" charset="0"/>
              </a:rPr>
              <a:t>Movilidad de Tobillo 2 x 8 por c/p Rep.</a:t>
            </a:r>
          </a:p>
          <a:p>
            <a:pPr marL="342900" lvl="0" indent="-342900">
              <a:lnSpc>
                <a:spcPct val="150000"/>
              </a:lnSpc>
              <a:buFont typeface="Wingdings" pitchFamily="2" charset="2"/>
              <a:buChar char="Ø"/>
            </a:pPr>
            <a:r>
              <a:rPr lang="es-PE" sz="2400" dirty="0">
                <a:latin typeface="Maiandra GD" pitchFamily="34" charset="0"/>
              </a:rPr>
              <a:t>Movilidad de Psoas 2 x 8 por c/p Rep. </a:t>
            </a:r>
          </a:p>
          <a:p>
            <a:pPr marL="342900" lvl="0" indent="-342900">
              <a:lnSpc>
                <a:spcPct val="150000"/>
              </a:lnSpc>
              <a:buFont typeface="Wingdings" pitchFamily="2" charset="2"/>
              <a:buChar char="Ø"/>
            </a:pPr>
            <a:r>
              <a:rPr lang="es-PE" sz="2400" dirty="0">
                <a:latin typeface="Maiandra GD" pitchFamily="34" charset="0"/>
              </a:rPr>
              <a:t>Empuje Arriba Empuje Abajo 2 x 8 Rep.</a:t>
            </a:r>
          </a:p>
          <a:p>
            <a:pPr marL="342900" lvl="0" indent="-342900">
              <a:lnSpc>
                <a:spcPct val="150000"/>
              </a:lnSpc>
              <a:buFont typeface="Wingdings" pitchFamily="2" charset="2"/>
              <a:buChar char="Ø"/>
            </a:pPr>
            <a:r>
              <a:rPr lang="es-PE" sz="2400" dirty="0">
                <a:latin typeface="Maiandra GD" pitchFamily="34" charset="0"/>
              </a:rPr>
              <a:t>Caminata con las Manos Estática 2 x 8 Rep.</a:t>
            </a:r>
          </a:p>
          <a:p>
            <a:pPr marL="342900" lvl="0" indent="-342900">
              <a:lnSpc>
                <a:spcPct val="150000"/>
              </a:lnSpc>
              <a:buFont typeface="Wingdings" pitchFamily="2" charset="2"/>
              <a:buChar char="Ø"/>
            </a:pPr>
            <a:r>
              <a:rPr lang="es-PE" sz="2400" dirty="0">
                <a:latin typeface="Maiandra GD" pitchFamily="34" charset="0"/>
              </a:rPr>
              <a:t>Triple Extensión 2 x 3 Rep.</a:t>
            </a:r>
          </a:p>
          <a:p>
            <a:pPr marL="342900" lvl="0" indent="-342900">
              <a:lnSpc>
                <a:spcPct val="150000"/>
              </a:lnSpc>
              <a:buFont typeface="Wingdings" pitchFamily="2" charset="2"/>
              <a:buChar char="Ø"/>
            </a:pPr>
            <a:r>
              <a:rPr lang="es-PE" sz="2400" dirty="0">
                <a:latin typeface="Maiandra GD" pitchFamily="34" charset="0"/>
              </a:rPr>
              <a:t>Squat Jump 2 x 3 Rep.</a:t>
            </a:r>
          </a:p>
          <a:p>
            <a:pPr marL="342900" lvl="0" indent="-342900">
              <a:lnSpc>
                <a:spcPct val="150000"/>
              </a:lnSpc>
              <a:buFont typeface="Wingdings" pitchFamily="2" charset="2"/>
              <a:buChar char="Ø"/>
            </a:pPr>
            <a:r>
              <a:rPr lang="es-PE" sz="2400" dirty="0">
                <a:latin typeface="Maiandra GD" pitchFamily="34" charset="0"/>
              </a:rPr>
              <a:t>Contra Movimiento Jump 2 x 3 Rep.</a:t>
            </a:r>
          </a:p>
        </p:txBody>
      </p:sp>
      <p:pic>
        <p:nvPicPr>
          <p:cNvPr id="5"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1229581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1326" y="199693"/>
            <a:ext cx="4754729" cy="461665"/>
          </a:xfrm>
          <a:prstGeom prst="rect">
            <a:avLst/>
          </a:prstGeom>
          <a:noFill/>
        </p:spPr>
        <p:txBody>
          <a:bodyPr wrap="square" rtlCol="0">
            <a:spAutoFit/>
          </a:bodyPr>
          <a:lstStyle/>
          <a:p>
            <a:r>
              <a:rPr lang="es-PE" sz="2400" b="1" dirty="0">
                <a:solidFill>
                  <a:srgbClr val="FF0000"/>
                </a:solidFill>
                <a:latin typeface="Maiandra GD" pitchFamily="34" charset="0"/>
              </a:rPr>
              <a:t>PROTOCOLO DE EVALUACIÓN: </a:t>
            </a:r>
          </a:p>
        </p:txBody>
      </p:sp>
      <p:sp>
        <p:nvSpPr>
          <p:cNvPr id="3" name="2 Rectángulo"/>
          <p:cNvSpPr/>
          <p:nvPr/>
        </p:nvSpPr>
        <p:spPr>
          <a:xfrm>
            <a:off x="504054" y="908720"/>
            <a:ext cx="7596337" cy="6186309"/>
          </a:xfrm>
          <a:prstGeom prst="rect">
            <a:avLst/>
          </a:prstGeom>
        </p:spPr>
        <p:txBody>
          <a:bodyPr wrap="square">
            <a:spAutoFit/>
          </a:bodyPr>
          <a:lstStyle/>
          <a:p>
            <a:pPr marL="342900" lvl="0" indent="-342900">
              <a:buFont typeface="Wingdings" pitchFamily="2" charset="2"/>
              <a:buChar char="Ø"/>
            </a:pPr>
            <a:r>
              <a:rPr lang="es-PE" sz="2200" dirty="0">
                <a:latin typeface="Maiandra GD" pitchFamily="34" charset="0"/>
              </a:rPr>
              <a:t>La posición de los maléolos a la altura de las cintas puestas en la plataforma </a:t>
            </a:r>
          </a:p>
          <a:p>
            <a:pPr marL="342900" lvl="0" indent="-342900">
              <a:buFont typeface="Wingdings" pitchFamily="2" charset="2"/>
              <a:buChar char="Ø"/>
            </a:pPr>
            <a:r>
              <a:rPr lang="es-PE" sz="2200" dirty="0">
                <a:latin typeface="Maiandra GD" pitchFamily="34" charset="0"/>
              </a:rPr>
              <a:t>El Goniómetro se mide desde la interlinea de la rodilla y se proyecta al maléolo y la línea del trocante </a:t>
            </a:r>
          </a:p>
          <a:p>
            <a:pPr marL="342900" lvl="0" indent="-342900">
              <a:buFont typeface="Wingdings" pitchFamily="2" charset="2"/>
              <a:buChar char="Ø"/>
            </a:pPr>
            <a:r>
              <a:rPr lang="es-PE" sz="2200" dirty="0">
                <a:latin typeface="Maiandra GD" pitchFamily="34" charset="0"/>
              </a:rPr>
              <a:t>Tratar que la cadera quede lo más adelante posible, sin adelantar los pies, mencionar al evaluado que lleve los codos adelante </a:t>
            </a:r>
          </a:p>
          <a:p>
            <a:pPr marL="342900" lvl="0" indent="-342900">
              <a:buFont typeface="Wingdings" pitchFamily="2" charset="2"/>
              <a:buChar char="Ø"/>
            </a:pPr>
            <a:r>
              <a:rPr lang="es-PE" sz="2200" dirty="0">
                <a:latin typeface="Maiandra GD" pitchFamily="34" charset="0"/>
              </a:rPr>
              <a:t>Se evalúa 3 veces si la tercera es la mejor se sigue evaluando.</a:t>
            </a:r>
          </a:p>
          <a:p>
            <a:pPr marL="342900" lvl="0" indent="-342900">
              <a:buFont typeface="Wingdings" pitchFamily="2" charset="2"/>
              <a:buChar char="Ø"/>
            </a:pPr>
            <a:r>
              <a:rPr lang="es-PE" sz="2200" dirty="0">
                <a:latin typeface="Maiandra GD" pitchFamily="34" charset="0"/>
              </a:rPr>
              <a:t>Para elegir si hay valores más altos en piernas diferentes se suman y se elige la suma más alta</a:t>
            </a:r>
          </a:p>
          <a:p>
            <a:pPr marL="342900" lvl="0" indent="-342900">
              <a:buFont typeface="Wingdings" pitchFamily="2" charset="2"/>
              <a:buChar char="Ø"/>
            </a:pPr>
            <a:r>
              <a:rPr lang="es-PE" sz="2200" dirty="0">
                <a:latin typeface="Maiandra GD" pitchFamily="34" charset="0"/>
              </a:rPr>
              <a:t>Menos de 70 Newton se escoge entre la primera y la segunda mejor x cada pierna.</a:t>
            </a:r>
          </a:p>
          <a:p>
            <a:pPr marL="342900" lvl="0" indent="-342900">
              <a:buFont typeface="Wingdings" pitchFamily="2" charset="2"/>
              <a:buChar char="Ø"/>
            </a:pPr>
            <a:r>
              <a:rPr lang="es-PE" sz="2200" dirty="0">
                <a:latin typeface="Maiandra GD" pitchFamily="34" charset="0"/>
              </a:rPr>
              <a:t> + 70Newton  a 140Newton se promedia entre las dos x cada pierna.</a:t>
            </a:r>
          </a:p>
          <a:p>
            <a:pPr marL="342900" lvl="0" indent="-342900">
              <a:buFont typeface="Wingdings" pitchFamily="2" charset="2"/>
              <a:buChar char="Ø"/>
            </a:pPr>
            <a:r>
              <a:rPr lang="es-PE" sz="2200" dirty="0">
                <a:latin typeface="Maiandra GD" pitchFamily="34" charset="0"/>
              </a:rPr>
              <a:t>+140 Newton se descarta x cada pierna</a:t>
            </a:r>
          </a:p>
          <a:p>
            <a:pPr marL="342900" lvl="0" indent="-342900">
              <a:buFont typeface="Wingdings" pitchFamily="2" charset="2"/>
              <a:buChar char="Ø"/>
            </a:pPr>
            <a:r>
              <a:rPr lang="es-PE" sz="2200" dirty="0">
                <a:latin typeface="Maiandra GD" pitchFamily="34" charset="0"/>
              </a:rPr>
              <a:t>Si tiene dos mejores en diferentes piernas nos quedamos con la sumatoria del mejor valor.</a:t>
            </a:r>
          </a:p>
        </p:txBody>
      </p:sp>
      <p:pic>
        <p:nvPicPr>
          <p:cNvPr id="4"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1735694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1763688" y="187700"/>
            <a:ext cx="5544616" cy="584775"/>
          </a:xfrm>
          <a:prstGeom prst="rect">
            <a:avLst/>
          </a:prstGeom>
          <a:noFill/>
        </p:spPr>
        <p:txBody>
          <a:bodyPr wrap="square" rtlCol="0">
            <a:spAutoFit/>
          </a:bodyPr>
          <a:lstStyle/>
          <a:p>
            <a:pPr algn="ctr"/>
            <a:r>
              <a:rPr lang="es-PE" sz="3200" b="1" dirty="0">
                <a:latin typeface="Maiandra GD" pitchFamily="34" charset="0"/>
              </a:rPr>
              <a:t>ISOCINECIA </a:t>
            </a:r>
          </a:p>
        </p:txBody>
      </p:sp>
      <p:sp>
        <p:nvSpPr>
          <p:cNvPr id="6" name="5 CuadroTexto"/>
          <p:cNvSpPr txBox="1"/>
          <p:nvPr/>
        </p:nvSpPr>
        <p:spPr>
          <a:xfrm>
            <a:off x="395536" y="1079376"/>
            <a:ext cx="3456384" cy="461665"/>
          </a:xfrm>
          <a:prstGeom prst="rect">
            <a:avLst/>
          </a:prstGeom>
          <a:noFill/>
        </p:spPr>
        <p:txBody>
          <a:bodyPr wrap="square" rtlCol="0">
            <a:spAutoFit/>
          </a:bodyPr>
          <a:lstStyle/>
          <a:p>
            <a:r>
              <a:rPr lang="es-PE" sz="2400" b="1" dirty="0">
                <a:solidFill>
                  <a:srgbClr val="FF0000"/>
                </a:solidFill>
                <a:latin typeface="Maiandra GD" pitchFamily="34" charset="0"/>
              </a:rPr>
              <a:t>ENTRADA EN CALOR: </a:t>
            </a:r>
          </a:p>
        </p:txBody>
      </p:sp>
      <p:sp>
        <p:nvSpPr>
          <p:cNvPr id="7" name="6 Rectángulo"/>
          <p:cNvSpPr/>
          <p:nvPr/>
        </p:nvSpPr>
        <p:spPr>
          <a:xfrm>
            <a:off x="827584" y="1557588"/>
            <a:ext cx="7848872" cy="4524315"/>
          </a:xfrm>
          <a:prstGeom prst="rect">
            <a:avLst/>
          </a:prstGeom>
        </p:spPr>
        <p:txBody>
          <a:bodyPr wrap="square">
            <a:spAutoFit/>
          </a:bodyPr>
          <a:lstStyle/>
          <a:p>
            <a:pPr marL="342900" lvl="0" indent="-342900">
              <a:lnSpc>
                <a:spcPct val="150000"/>
              </a:lnSpc>
              <a:buFont typeface="Wingdings" pitchFamily="2" charset="2"/>
              <a:buChar char="Ø"/>
            </a:pPr>
            <a:r>
              <a:rPr lang="es-PE" sz="2400" dirty="0">
                <a:latin typeface="Maiandra GD" pitchFamily="34" charset="0"/>
              </a:rPr>
              <a:t>Pilar 2 series </a:t>
            </a:r>
          </a:p>
          <a:p>
            <a:pPr marL="342900" lvl="0" indent="-342900">
              <a:lnSpc>
                <a:spcPct val="150000"/>
              </a:lnSpc>
              <a:buFont typeface="Wingdings" pitchFamily="2" charset="2"/>
              <a:buChar char="Ø"/>
            </a:pPr>
            <a:r>
              <a:rPr lang="es-PE" sz="2400" dirty="0">
                <a:latin typeface="Maiandra GD" pitchFamily="34" charset="0"/>
              </a:rPr>
              <a:t>Ejercicio 4 del Plan Individual sin apoyo </a:t>
            </a:r>
          </a:p>
          <a:p>
            <a:pPr marL="342900" lvl="0" indent="-342900">
              <a:lnSpc>
                <a:spcPct val="150000"/>
              </a:lnSpc>
              <a:buFont typeface="Wingdings" pitchFamily="2" charset="2"/>
              <a:buChar char="Ø"/>
            </a:pPr>
            <a:r>
              <a:rPr lang="es-PE" sz="2400" dirty="0">
                <a:latin typeface="Maiandra GD" pitchFamily="34" charset="0"/>
              </a:rPr>
              <a:t>Movilidad de Psoas 2 x 8 por c/p Rep. </a:t>
            </a:r>
          </a:p>
          <a:p>
            <a:pPr marL="342900" lvl="0" indent="-342900">
              <a:lnSpc>
                <a:spcPct val="150000"/>
              </a:lnSpc>
              <a:buFont typeface="Wingdings" pitchFamily="2" charset="2"/>
              <a:buChar char="Ø"/>
            </a:pPr>
            <a:r>
              <a:rPr lang="es-PE" sz="2400" dirty="0">
                <a:latin typeface="Maiandra GD" pitchFamily="34" charset="0"/>
              </a:rPr>
              <a:t>Empuje Arriba Empuje Abajo 2 x 8 Rep.</a:t>
            </a:r>
          </a:p>
          <a:p>
            <a:pPr marL="342900" lvl="0" indent="-342900">
              <a:lnSpc>
                <a:spcPct val="150000"/>
              </a:lnSpc>
              <a:buFont typeface="Wingdings" pitchFamily="2" charset="2"/>
              <a:buChar char="Ø"/>
            </a:pPr>
            <a:r>
              <a:rPr lang="es-PE" sz="2400" dirty="0">
                <a:latin typeface="Maiandra GD" pitchFamily="34" charset="0"/>
              </a:rPr>
              <a:t>Caminata con las Manos Estática 2 x 8 Rep.</a:t>
            </a:r>
          </a:p>
          <a:p>
            <a:pPr marL="342900" lvl="0" indent="-342900">
              <a:lnSpc>
                <a:spcPct val="150000"/>
              </a:lnSpc>
              <a:buFont typeface="Wingdings" pitchFamily="2" charset="2"/>
              <a:buChar char="Ø"/>
            </a:pPr>
            <a:r>
              <a:rPr lang="es-PE" sz="2400" dirty="0">
                <a:latin typeface="Maiandra GD" pitchFamily="34" charset="0"/>
              </a:rPr>
              <a:t>Triple Extensión 2 x 3 Rep.</a:t>
            </a:r>
          </a:p>
          <a:p>
            <a:pPr marL="342900" lvl="0" indent="-342900">
              <a:lnSpc>
                <a:spcPct val="150000"/>
              </a:lnSpc>
              <a:buFont typeface="Wingdings" pitchFamily="2" charset="2"/>
              <a:buChar char="Ø"/>
            </a:pPr>
            <a:r>
              <a:rPr lang="es-PE" sz="2400" dirty="0">
                <a:latin typeface="Maiandra GD" pitchFamily="34" charset="0"/>
              </a:rPr>
              <a:t>Squat Jump 2 x 3 Rep.</a:t>
            </a:r>
          </a:p>
          <a:p>
            <a:pPr marL="342900" lvl="0" indent="-342900">
              <a:lnSpc>
                <a:spcPct val="150000"/>
              </a:lnSpc>
              <a:buFont typeface="Wingdings" pitchFamily="2" charset="2"/>
              <a:buChar char="Ø"/>
            </a:pPr>
            <a:r>
              <a:rPr lang="es-PE" sz="2400" dirty="0">
                <a:latin typeface="Maiandra GD" pitchFamily="34" charset="0"/>
              </a:rPr>
              <a:t>Contra Movimiento Jump 2 x 3 Rep.</a:t>
            </a:r>
          </a:p>
        </p:txBody>
      </p:sp>
      <p:pic>
        <p:nvPicPr>
          <p:cNvPr id="5"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6361655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1326" y="199693"/>
            <a:ext cx="4754729" cy="461665"/>
          </a:xfrm>
          <a:prstGeom prst="rect">
            <a:avLst/>
          </a:prstGeom>
          <a:noFill/>
        </p:spPr>
        <p:txBody>
          <a:bodyPr wrap="square" rtlCol="0">
            <a:spAutoFit/>
          </a:bodyPr>
          <a:lstStyle/>
          <a:p>
            <a:r>
              <a:rPr lang="es-PE" sz="2400" b="1" dirty="0">
                <a:solidFill>
                  <a:srgbClr val="FF0000"/>
                </a:solidFill>
                <a:latin typeface="Maiandra GD" pitchFamily="34" charset="0"/>
              </a:rPr>
              <a:t>PROTOCOLO DE EVALUACIÓN: </a:t>
            </a:r>
          </a:p>
        </p:txBody>
      </p:sp>
      <p:sp>
        <p:nvSpPr>
          <p:cNvPr id="5" name="4 Rectángulo"/>
          <p:cNvSpPr/>
          <p:nvPr/>
        </p:nvSpPr>
        <p:spPr>
          <a:xfrm>
            <a:off x="321326" y="729074"/>
            <a:ext cx="8643162" cy="3693319"/>
          </a:xfrm>
          <a:prstGeom prst="rect">
            <a:avLst/>
          </a:prstGeom>
        </p:spPr>
        <p:txBody>
          <a:bodyPr wrap="square">
            <a:spAutoFit/>
          </a:bodyPr>
          <a:lstStyle/>
          <a:p>
            <a:pPr marL="285750" lvl="0" indent="-285750">
              <a:buFont typeface="Wingdings" pitchFamily="2" charset="2"/>
              <a:buChar char="Ø"/>
            </a:pPr>
            <a:r>
              <a:rPr lang="es-PE" dirty="0">
                <a:latin typeface="Maiandra GD" pitchFamily="34" charset="0"/>
              </a:rPr>
              <a:t>Paciente toma asiento y se le colocan las correas para fijar el pecho</a:t>
            </a:r>
          </a:p>
          <a:p>
            <a:pPr marL="285750" lvl="0" indent="-285750">
              <a:buFont typeface="Wingdings" pitchFamily="2" charset="2"/>
              <a:buChar char="Ø"/>
            </a:pPr>
            <a:r>
              <a:rPr lang="es-PE" dirty="0">
                <a:latin typeface="Maiandra GD" pitchFamily="34" charset="0"/>
              </a:rPr>
              <a:t>Seguidamente se llenan los datos que solicita la ficha del dinamómetro (solo si es evaluación inicial), una vez llenada la ficha se toman en cuenta los parámetros necesarios e individuales para colocar el dinamómetro y el asiento en las posiciones correctas.</a:t>
            </a:r>
          </a:p>
          <a:p>
            <a:pPr marL="285750" lvl="0" indent="-285750">
              <a:buFont typeface="Wingdings" pitchFamily="2" charset="2"/>
              <a:buChar char="Ø"/>
            </a:pPr>
            <a:r>
              <a:rPr lang="es-PE" dirty="0">
                <a:latin typeface="Maiandra GD" pitchFamily="34" charset="0"/>
              </a:rPr>
              <a:t>Por último, se realiza la fijación del brazo de fuerza, deberá estar en línea con la parte superior del maléolo.</a:t>
            </a:r>
          </a:p>
          <a:p>
            <a:pPr marL="285750" lvl="0" indent="-285750">
              <a:buFont typeface="Wingdings" pitchFamily="2" charset="2"/>
              <a:buChar char="Ø"/>
            </a:pPr>
            <a:r>
              <a:rPr lang="es-PE" dirty="0">
                <a:latin typeface="Maiandra GD" pitchFamily="34" charset="0"/>
              </a:rPr>
              <a:t>Se empieza con la colocación 0° absoluto (extensión de rodilla) posteriormente, se lleva a cabo la evaluación…. Se determina los topes mecánicos (sirven para cuidar la articulación).</a:t>
            </a:r>
          </a:p>
          <a:p>
            <a:pPr marL="285750" lvl="0" indent="-285750">
              <a:buFont typeface="Wingdings" pitchFamily="2" charset="2"/>
              <a:buChar char="Ø"/>
            </a:pPr>
            <a:r>
              <a:rPr lang="es-PE" dirty="0">
                <a:latin typeface="Maiandra GD" pitchFamily="34" charset="0"/>
              </a:rPr>
              <a:t>Se le pide una flexión completa al evaluado para que empiece a operar el equipo  </a:t>
            </a:r>
          </a:p>
          <a:p>
            <a:pPr marL="285750" lvl="0" indent="-285750">
              <a:buFont typeface="Wingdings" pitchFamily="2" charset="2"/>
              <a:buChar char="Ø"/>
            </a:pPr>
            <a:r>
              <a:rPr lang="es-PE" dirty="0">
                <a:latin typeface="Maiandra GD" pitchFamily="34" charset="0"/>
              </a:rPr>
              <a:t>La evaluación consiste en 4 series de flexo-extensiones (rodilla) que paso a detallar:</a:t>
            </a:r>
          </a:p>
        </p:txBody>
      </p:sp>
      <p:graphicFrame>
        <p:nvGraphicFramePr>
          <p:cNvPr id="6" name="5 Tabla"/>
          <p:cNvGraphicFramePr>
            <a:graphicFrameLocks noGrp="1"/>
          </p:cNvGraphicFramePr>
          <p:nvPr>
            <p:extLst>
              <p:ext uri="{D42A27DB-BD31-4B8C-83A1-F6EECF244321}">
                <p14:modId xmlns:p14="http://schemas.microsoft.com/office/powerpoint/2010/main" val="2835449776"/>
              </p:ext>
            </p:extLst>
          </p:nvPr>
        </p:nvGraphicFramePr>
        <p:xfrm>
          <a:off x="1547664" y="4434969"/>
          <a:ext cx="5701030" cy="1183005"/>
        </p:xfrm>
        <a:graphic>
          <a:graphicData uri="http://schemas.openxmlformats.org/drawingml/2006/table">
            <a:tbl>
              <a:tblPr firstRow="1" firstCol="1" bandRow="1">
                <a:tableStyleId>{5C22544A-7EE6-4342-B048-85BDC9FD1C3A}</a:tableStyleId>
              </a:tblPr>
              <a:tblGrid>
                <a:gridCol w="1899920">
                  <a:extLst>
                    <a:ext uri="{9D8B030D-6E8A-4147-A177-3AD203B41FA5}">
                      <a16:colId xmlns:a16="http://schemas.microsoft.com/office/drawing/2014/main" xmlns="" val="20000"/>
                    </a:ext>
                  </a:extLst>
                </a:gridCol>
                <a:gridCol w="1900555">
                  <a:extLst>
                    <a:ext uri="{9D8B030D-6E8A-4147-A177-3AD203B41FA5}">
                      <a16:colId xmlns:a16="http://schemas.microsoft.com/office/drawing/2014/main" xmlns="" val="20001"/>
                    </a:ext>
                  </a:extLst>
                </a:gridCol>
                <a:gridCol w="1900555">
                  <a:extLst>
                    <a:ext uri="{9D8B030D-6E8A-4147-A177-3AD203B41FA5}">
                      <a16:colId xmlns:a16="http://schemas.microsoft.com/office/drawing/2014/main" xmlns="" val="20002"/>
                    </a:ext>
                  </a:extLst>
                </a:gridCol>
              </a:tblGrid>
              <a:tr h="0">
                <a:tc>
                  <a:txBody>
                    <a:bodyPr/>
                    <a:lstStyle/>
                    <a:p>
                      <a:pPr marL="457200" algn="ctr">
                        <a:lnSpc>
                          <a:spcPct val="115000"/>
                        </a:lnSpc>
                        <a:spcAft>
                          <a:spcPts val="0"/>
                        </a:spcAft>
                      </a:pPr>
                      <a:r>
                        <a:rPr lang="es-PE" b="1" dirty="0"/>
                        <a:t>Velocidad</a:t>
                      </a:r>
                    </a:p>
                  </a:txBody>
                  <a:tcPr marL="68580" marR="68580" marT="0" marB="0"/>
                </a:tc>
                <a:tc>
                  <a:txBody>
                    <a:bodyPr/>
                    <a:lstStyle/>
                    <a:p>
                      <a:pPr marL="457200" algn="ctr">
                        <a:lnSpc>
                          <a:spcPct val="115000"/>
                        </a:lnSpc>
                        <a:spcAft>
                          <a:spcPts val="0"/>
                        </a:spcAft>
                      </a:pPr>
                      <a:r>
                        <a:rPr lang="es-PE" b="1" dirty="0"/>
                        <a:t>Repeticiones</a:t>
                      </a:r>
                    </a:p>
                  </a:txBody>
                  <a:tcPr marL="68580" marR="68580" marT="0" marB="0"/>
                </a:tc>
                <a:tc>
                  <a:txBody>
                    <a:bodyPr/>
                    <a:lstStyle/>
                    <a:p>
                      <a:pPr marL="457200" algn="ctr">
                        <a:lnSpc>
                          <a:spcPct val="115000"/>
                        </a:lnSpc>
                        <a:spcAft>
                          <a:spcPts val="0"/>
                        </a:spcAft>
                      </a:pPr>
                      <a:r>
                        <a:rPr lang="es-PE" b="1"/>
                        <a:t>Descanso</a:t>
                      </a:r>
                    </a:p>
                  </a:txBody>
                  <a:tcPr marL="68580" marR="68580" marT="0" marB="0"/>
                </a:tc>
                <a:extLst>
                  <a:ext uri="{0D108BD9-81ED-4DB2-BD59-A6C34878D82A}">
                    <a16:rowId xmlns:a16="http://schemas.microsoft.com/office/drawing/2014/main" xmlns="" val="10000"/>
                  </a:ext>
                </a:extLst>
              </a:tr>
              <a:tr h="0">
                <a:tc>
                  <a:txBody>
                    <a:bodyPr/>
                    <a:lstStyle/>
                    <a:p>
                      <a:pPr marL="457200" algn="ctr">
                        <a:lnSpc>
                          <a:spcPct val="115000"/>
                        </a:lnSpc>
                        <a:spcAft>
                          <a:spcPts val="0"/>
                        </a:spcAft>
                      </a:pPr>
                      <a:r>
                        <a:rPr lang="es-PE" b="1" dirty="0"/>
                        <a:t>180°</a:t>
                      </a:r>
                    </a:p>
                  </a:txBody>
                  <a:tcPr marL="68580" marR="68580" marT="0" marB="0"/>
                </a:tc>
                <a:tc>
                  <a:txBody>
                    <a:bodyPr/>
                    <a:lstStyle/>
                    <a:p>
                      <a:pPr marL="457200" algn="ctr">
                        <a:lnSpc>
                          <a:spcPct val="115000"/>
                        </a:lnSpc>
                        <a:spcAft>
                          <a:spcPts val="0"/>
                        </a:spcAft>
                      </a:pPr>
                      <a:r>
                        <a:rPr lang="es-PE" b="1" dirty="0"/>
                        <a:t>10</a:t>
                      </a:r>
                    </a:p>
                  </a:txBody>
                  <a:tcPr marL="68580" marR="68580" marT="0" marB="0"/>
                </a:tc>
                <a:tc>
                  <a:txBody>
                    <a:bodyPr/>
                    <a:lstStyle/>
                    <a:p>
                      <a:pPr marL="457200" algn="ctr">
                        <a:lnSpc>
                          <a:spcPct val="115000"/>
                        </a:lnSpc>
                        <a:spcAft>
                          <a:spcPts val="0"/>
                        </a:spcAft>
                      </a:pPr>
                      <a:r>
                        <a:rPr lang="es-PE" b="1"/>
                        <a:t>15”</a:t>
                      </a:r>
                    </a:p>
                  </a:txBody>
                  <a:tcPr marL="68580" marR="68580" marT="0" marB="0"/>
                </a:tc>
                <a:extLst>
                  <a:ext uri="{0D108BD9-81ED-4DB2-BD59-A6C34878D82A}">
                    <a16:rowId xmlns:a16="http://schemas.microsoft.com/office/drawing/2014/main" xmlns="" val="10001"/>
                  </a:ext>
                </a:extLst>
              </a:tr>
              <a:tr h="0">
                <a:tc>
                  <a:txBody>
                    <a:bodyPr/>
                    <a:lstStyle/>
                    <a:p>
                      <a:pPr marL="457200" algn="ctr">
                        <a:lnSpc>
                          <a:spcPct val="115000"/>
                        </a:lnSpc>
                        <a:spcAft>
                          <a:spcPts val="0"/>
                        </a:spcAft>
                      </a:pPr>
                      <a:r>
                        <a:rPr lang="es-PE" b="1" dirty="0"/>
                        <a:t>180°</a:t>
                      </a:r>
                    </a:p>
                  </a:txBody>
                  <a:tcPr marL="68580" marR="68580" marT="0" marB="0"/>
                </a:tc>
                <a:tc>
                  <a:txBody>
                    <a:bodyPr/>
                    <a:lstStyle/>
                    <a:p>
                      <a:pPr marL="457200" algn="ctr">
                        <a:lnSpc>
                          <a:spcPct val="115000"/>
                        </a:lnSpc>
                        <a:spcAft>
                          <a:spcPts val="0"/>
                        </a:spcAft>
                      </a:pPr>
                      <a:r>
                        <a:rPr lang="es-PE" b="1" dirty="0"/>
                        <a:t>10</a:t>
                      </a:r>
                    </a:p>
                  </a:txBody>
                  <a:tcPr marL="68580" marR="68580" marT="0" marB="0"/>
                </a:tc>
                <a:tc>
                  <a:txBody>
                    <a:bodyPr/>
                    <a:lstStyle/>
                    <a:p>
                      <a:pPr marL="457200" algn="ctr">
                        <a:lnSpc>
                          <a:spcPct val="115000"/>
                        </a:lnSpc>
                        <a:spcAft>
                          <a:spcPts val="0"/>
                        </a:spcAft>
                      </a:pPr>
                      <a:r>
                        <a:rPr lang="es-PE" b="1" dirty="0"/>
                        <a:t>45”</a:t>
                      </a:r>
                    </a:p>
                  </a:txBody>
                  <a:tcPr marL="68580" marR="68580" marT="0" marB="0"/>
                </a:tc>
                <a:extLst>
                  <a:ext uri="{0D108BD9-81ED-4DB2-BD59-A6C34878D82A}">
                    <a16:rowId xmlns:a16="http://schemas.microsoft.com/office/drawing/2014/main" xmlns="" val="10002"/>
                  </a:ext>
                </a:extLst>
              </a:tr>
              <a:tr h="0">
                <a:tc>
                  <a:txBody>
                    <a:bodyPr/>
                    <a:lstStyle/>
                    <a:p>
                      <a:pPr marL="457200" algn="ctr">
                        <a:lnSpc>
                          <a:spcPct val="115000"/>
                        </a:lnSpc>
                        <a:spcAft>
                          <a:spcPts val="0"/>
                        </a:spcAft>
                      </a:pPr>
                      <a:r>
                        <a:rPr lang="es-PE" b="1"/>
                        <a:t>90°</a:t>
                      </a:r>
                    </a:p>
                  </a:txBody>
                  <a:tcPr marL="68580" marR="68580" marT="0" marB="0"/>
                </a:tc>
                <a:tc>
                  <a:txBody>
                    <a:bodyPr/>
                    <a:lstStyle/>
                    <a:p>
                      <a:pPr marL="457200" algn="ctr">
                        <a:lnSpc>
                          <a:spcPct val="115000"/>
                        </a:lnSpc>
                        <a:spcAft>
                          <a:spcPts val="0"/>
                        </a:spcAft>
                      </a:pPr>
                      <a:r>
                        <a:rPr lang="es-PE" b="1" dirty="0"/>
                        <a:t>8</a:t>
                      </a:r>
                    </a:p>
                  </a:txBody>
                  <a:tcPr marL="68580" marR="68580" marT="0" marB="0"/>
                </a:tc>
                <a:tc>
                  <a:txBody>
                    <a:bodyPr/>
                    <a:lstStyle/>
                    <a:p>
                      <a:pPr marL="457200" algn="ctr">
                        <a:lnSpc>
                          <a:spcPct val="115000"/>
                        </a:lnSpc>
                        <a:spcAft>
                          <a:spcPts val="0"/>
                        </a:spcAft>
                      </a:pPr>
                      <a:r>
                        <a:rPr lang="es-PE" b="1" dirty="0"/>
                        <a:t>90”</a:t>
                      </a:r>
                    </a:p>
                  </a:txBody>
                  <a:tcPr marL="68580" marR="68580" marT="0" marB="0"/>
                </a:tc>
                <a:extLst>
                  <a:ext uri="{0D108BD9-81ED-4DB2-BD59-A6C34878D82A}">
                    <a16:rowId xmlns:a16="http://schemas.microsoft.com/office/drawing/2014/main" xmlns="" val="10003"/>
                  </a:ext>
                </a:extLst>
              </a:tr>
              <a:tr h="0">
                <a:tc>
                  <a:txBody>
                    <a:bodyPr/>
                    <a:lstStyle/>
                    <a:p>
                      <a:pPr marL="457200" algn="ctr">
                        <a:lnSpc>
                          <a:spcPct val="115000"/>
                        </a:lnSpc>
                        <a:spcAft>
                          <a:spcPts val="0"/>
                        </a:spcAft>
                      </a:pPr>
                      <a:r>
                        <a:rPr lang="es-PE" b="1"/>
                        <a:t>90°</a:t>
                      </a:r>
                    </a:p>
                  </a:txBody>
                  <a:tcPr marL="68580" marR="68580" marT="0" marB="0"/>
                </a:tc>
                <a:tc>
                  <a:txBody>
                    <a:bodyPr/>
                    <a:lstStyle/>
                    <a:p>
                      <a:pPr marL="457200" algn="ctr">
                        <a:lnSpc>
                          <a:spcPct val="115000"/>
                        </a:lnSpc>
                        <a:spcAft>
                          <a:spcPts val="0"/>
                        </a:spcAft>
                      </a:pPr>
                      <a:r>
                        <a:rPr lang="es-PE" b="1" dirty="0"/>
                        <a:t>8</a:t>
                      </a:r>
                    </a:p>
                  </a:txBody>
                  <a:tcPr marL="68580" marR="68580" marT="0" marB="0"/>
                </a:tc>
                <a:tc>
                  <a:txBody>
                    <a:bodyPr/>
                    <a:lstStyle/>
                    <a:p>
                      <a:pPr marL="457200" algn="ctr">
                        <a:lnSpc>
                          <a:spcPct val="115000"/>
                        </a:lnSpc>
                        <a:spcAft>
                          <a:spcPts val="0"/>
                        </a:spcAft>
                      </a:pPr>
                      <a:r>
                        <a:rPr lang="es-PE" b="1" dirty="0"/>
                        <a:t>0”</a:t>
                      </a:r>
                    </a:p>
                  </a:txBody>
                  <a:tcPr marL="68580" marR="68580" marT="0" marB="0"/>
                </a:tc>
                <a:extLst>
                  <a:ext uri="{0D108BD9-81ED-4DB2-BD59-A6C34878D82A}">
                    <a16:rowId xmlns:a16="http://schemas.microsoft.com/office/drawing/2014/main" xmlns="" val="10004"/>
                  </a:ext>
                </a:extLst>
              </a:tr>
            </a:tbl>
          </a:graphicData>
        </a:graphic>
      </p:graphicFrame>
      <p:sp>
        <p:nvSpPr>
          <p:cNvPr id="7" name="6 Rectángulo"/>
          <p:cNvSpPr/>
          <p:nvPr/>
        </p:nvSpPr>
        <p:spPr>
          <a:xfrm>
            <a:off x="492159" y="6093296"/>
            <a:ext cx="8172401" cy="923330"/>
          </a:xfrm>
          <a:prstGeom prst="rect">
            <a:avLst/>
          </a:prstGeom>
        </p:spPr>
        <p:txBody>
          <a:bodyPr wrap="square">
            <a:spAutoFit/>
          </a:bodyPr>
          <a:lstStyle/>
          <a:p>
            <a:pPr marL="285750" lvl="0" indent="-285750">
              <a:buFont typeface="Wingdings" pitchFamily="2" charset="2"/>
              <a:buChar char="Ø"/>
            </a:pPr>
            <a:r>
              <a:rPr lang="es-PE" dirty="0">
                <a:latin typeface="Maiandra GD" pitchFamily="34" charset="0"/>
              </a:rPr>
              <a:t>Una vez concluida una MM.II se pasa a evaluar la contralateral, siguiendo los mismos pasos.</a:t>
            </a:r>
          </a:p>
          <a:p>
            <a:r>
              <a:rPr lang="es-PE" b="1" dirty="0"/>
              <a:t> </a:t>
            </a:r>
            <a:endParaRPr lang="es-PE" dirty="0"/>
          </a:p>
        </p:txBody>
      </p:sp>
      <p:pic>
        <p:nvPicPr>
          <p:cNvPr id="8"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9167461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1187624" y="187700"/>
            <a:ext cx="6696744" cy="584775"/>
          </a:xfrm>
          <a:prstGeom prst="rect">
            <a:avLst/>
          </a:prstGeom>
          <a:noFill/>
        </p:spPr>
        <p:txBody>
          <a:bodyPr wrap="square" rtlCol="0">
            <a:spAutoFit/>
          </a:bodyPr>
          <a:lstStyle/>
          <a:p>
            <a:pPr algn="ctr"/>
            <a:r>
              <a:rPr lang="es-PE" sz="3200" b="1" dirty="0">
                <a:latin typeface="Maiandra GD" pitchFamily="34" charset="0"/>
              </a:rPr>
              <a:t>TEST PRESS PLANO  </a:t>
            </a:r>
          </a:p>
        </p:txBody>
      </p:sp>
      <p:sp>
        <p:nvSpPr>
          <p:cNvPr id="3" name="2 CuadroTexto"/>
          <p:cNvSpPr txBox="1"/>
          <p:nvPr/>
        </p:nvSpPr>
        <p:spPr>
          <a:xfrm>
            <a:off x="395536" y="908720"/>
            <a:ext cx="3672408" cy="461665"/>
          </a:xfrm>
          <a:prstGeom prst="rect">
            <a:avLst/>
          </a:prstGeom>
          <a:noFill/>
        </p:spPr>
        <p:txBody>
          <a:bodyPr wrap="square" rtlCol="0">
            <a:spAutoFit/>
          </a:bodyPr>
          <a:lstStyle/>
          <a:p>
            <a:r>
              <a:rPr lang="es-PE" sz="2400" b="1" dirty="0">
                <a:solidFill>
                  <a:srgbClr val="FF0000"/>
                </a:solidFill>
                <a:latin typeface="Maiandra GD" pitchFamily="34" charset="0"/>
              </a:rPr>
              <a:t>ENTRADA EN CALOR: </a:t>
            </a:r>
          </a:p>
        </p:txBody>
      </p:sp>
      <p:sp>
        <p:nvSpPr>
          <p:cNvPr id="4" name="3 Rectángulo"/>
          <p:cNvSpPr/>
          <p:nvPr/>
        </p:nvSpPr>
        <p:spPr>
          <a:xfrm>
            <a:off x="433233" y="1352212"/>
            <a:ext cx="7451135" cy="2723823"/>
          </a:xfrm>
          <a:prstGeom prst="rect">
            <a:avLst/>
          </a:prstGeom>
        </p:spPr>
        <p:txBody>
          <a:bodyPr wrap="square">
            <a:spAutoFit/>
          </a:bodyPr>
          <a:lstStyle/>
          <a:p>
            <a:pPr marL="285750" lvl="0" indent="-285750">
              <a:lnSpc>
                <a:spcPct val="150000"/>
              </a:lnSpc>
              <a:buFont typeface="Wingdings" pitchFamily="2" charset="2"/>
              <a:buChar char="Ø"/>
            </a:pPr>
            <a:r>
              <a:rPr lang="es-PE" dirty="0">
                <a:latin typeface="Maiandra GD" pitchFamily="34" charset="0"/>
              </a:rPr>
              <a:t>Pilar 2 vueltas </a:t>
            </a:r>
          </a:p>
          <a:p>
            <a:pPr marL="285750" lvl="0" indent="-285750">
              <a:lnSpc>
                <a:spcPct val="150000"/>
              </a:lnSpc>
              <a:buFont typeface="Wingdings" pitchFamily="2" charset="2"/>
              <a:buChar char="Ø"/>
            </a:pPr>
            <a:r>
              <a:rPr lang="es-PE" dirty="0">
                <a:latin typeface="Maiandra GD" pitchFamily="34" charset="0"/>
              </a:rPr>
              <a:t>Movilidad específica para cada test (apertura de brazos)</a:t>
            </a:r>
          </a:p>
          <a:p>
            <a:pPr marL="285750" lvl="0" indent="-285750">
              <a:lnSpc>
                <a:spcPct val="150000"/>
              </a:lnSpc>
              <a:buFont typeface="Wingdings" pitchFamily="2" charset="2"/>
              <a:buChar char="Ø"/>
            </a:pPr>
            <a:r>
              <a:rPr lang="es-PE" dirty="0">
                <a:latin typeface="Maiandra GD" pitchFamily="34" charset="0"/>
              </a:rPr>
              <a:t>1 serie de 10rep. solo con la barra que puede ser de 10kg o 20kg, y preguntar la PSE (2).</a:t>
            </a:r>
          </a:p>
          <a:p>
            <a:pPr marL="285750" lvl="0" indent="-285750">
              <a:lnSpc>
                <a:spcPct val="150000"/>
              </a:lnSpc>
              <a:buFont typeface="Wingdings" pitchFamily="2" charset="2"/>
              <a:buChar char="Ø"/>
            </a:pPr>
            <a:r>
              <a:rPr lang="es-PE" dirty="0">
                <a:latin typeface="Maiandra GD" pitchFamily="34" charset="0"/>
              </a:rPr>
              <a:t>Luego 1 serie de 8rep. buscando PSE (3 y 4) </a:t>
            </a:r>
          </a:p>
          <a:p>
            <a:pPr lvl="0">
              <a:lnSpc>
                <a:spcPct val="150000"/>
              </a:lnSpc>
            </a:pPr>
            <a:endParaRPr lang="es-PE" sz="2400" dirty="0">
              <a:latin typeface="Maiandra GD" pitchFamily="34" charset="0"/>
            </a:endParaRPr>
          </a:p>
        </p:txBody>
      </p:sp>
      <p:sp>
        <p:nvSpPr>
          <p:cNvPr id="6" name="5 Rectángulo"/>
          <p:cNvSpPr/>
          <p:nvPr/>
        </p:nvSpPr>
        <p:spPr>
          <a:xfrm>
            <a:off x="189142" y="3573016"/>
            <a:ext cx="8643162" cy="2954655"/>
          </a:xfrm>
          <a:prstGeom prst="rect">
            <a:avLst/>
          </a:prstGeom>
        </p:spPr>
        <p:txBody>
          <a:bodyPr wrap="square">
            <a:spAutoFit/>
          </a:bodyPr>
          <a:lstStyle/>
          <a:p>
            <a:r>
              <a:rPr lang="es-PE" sz="2400" b="1" dirty="0">
                <a:solidFill>
                  <a:srgbClr val="FF0000"/>
                </a:solidFill>
                <a:latin typeface="Maiandra GD" pitchFamily="34" charset="0"/>
              </a:rPr>
              <a:t>PROTOCOLO</a:t>
            </a:r>
            <a:endParaRPr lang="es-PE" sz="2400" dirty="0">
              <a:solidFill>
                <a:srgbClr val="FF0000"/>
              </a:solidFill>
              <a:latin typeface="Maiandra GD" pitchFamily="34" charset="0"/>
            </a:endParaRPr>
          </a:p>
          <a:p>
            <a:pPr marL="285750" lvl="0" indent="-285750">
              <a:buFont typeface="Wingdings" pitchFamily="2" charset="2"/>
              <a:buChar char="Ø"/>
            </a:pPr>
            <a:r>
              <a:rPr lang="es-PE" dirty="0">
                <a:latin typeface="Maiandra GD" pitchFamily="34" charset="0"/>
              </a:rPr>
              <a:t>Serie 1 – 8 a 10 repeticiones x 1’ de pausa.</a:t>
            </a:r>
          </a:p>
          <a:p>
            <a:pPr marL="285750" lvl="0" indent="-285750">
              <a:buFont typeface="Wingdings" pitchFamily="2" charset="2"/>
              <a:buChar char="Ø"/>
            </a:pPr>
            <a:r>
              <a:rPr lang="es-PE" dirty="0">
                <a:latin typeface="Maiandra GD" pitchFamily="34" charset="0"/>
              </a:rPr>
              <a:t>Serie 2 – 8 a 10 repeticiones x 2’ de pausa.</a:t>
            </a:r>
          </a:p>
          <a:p>
            <a:pPr marL="285750" lvl="0" indent="-285750">
              <a:buFont typeface="Wingdings" pitchFamily="2" charset="2"/>
              <a:buChar char="Ø"/>
            </a:pPr>
            <a:r>
              <a:rPr lang="es-PE" dirty="0">
                <a:latin typeface="Maiandra GD" pitchFamily="34" charset="0"/>
              </a:rPr>
              <a:t>Serie 3 – 6 a 8 repeticiones x 2’30”–3’</a:t>
            </a:r>
          </a:p>
          <a:p>
            <a:pPr marL="285750" lvl="0" indent="-285750">
              <a:buFont typeface="Wingdings" pitchFamily="2" charset="2"/>
              <a:buChar char="Ø"/>
            </a:pPr>
            <a:r>
              <a:rPr lang="es-PE" dirty="0">
                <a:latin typeface="Maiandra GD" pitchFamily="34" charset="0"/>
              </a:rPr>
              <a:t>Serie 4 – máximo 6 repeticiones x 4’-5’</a:t>
            </a:r>
          </a:p>
          <a:p>
            <a:pPr marL="285750" lvl="0" indent="-285750">
              <a:buFont typeface="Wingdings" pitchFamily="2" charset="2"/>
              <a:buChar char="Ø"/>
            </a:pPr>
            <a:r>
              <a:rPr lang="es-PE" dirty="0">
                <a:latin typeface="Maiandra GD" pitchFamily="34" charset="0"/>
              </a:rPr>
              <a:t>Serie 5 – máximo 6 repeticiones x 4’-5’</a:t>
            </a:r>
          </a:p>
          <a:p>
            <a:pPr lvl="0"/>
            <a:r>
              <a:rPr lang="es-PE" dirty="0">
                <a:latin typeface="Maiandra GD" pitchFamily="34" charset="0"/>
              </a:rPr>
              <a:t>No se debe realizar más de 7 series </a:t>
            </a:r>
          </a:p>
          <a:p>
            <a:pPr lvl="0"/>
            <a:r>
              <a:rPr lang="es-PE" dirty="0">
                <a:latin typeface="Maiandra GD" pitchFamily="34" charset="0"/>
              </a:rPr>
              <a:t>A partir de la serie 4 si se percibe que se supera las 6rep. Finalizar inmediatamente, tomar la pausa e intentar en la próxima serie. Encontrar la carga máxima con el menor número de repeticiones posibles.</a:t>
            </a:r>
          </a:p>
        </p:txBody>
      </p:sp>
      <p:pic>
        <p:nvPicPr>
          <p:cNvPr id="7"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236883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51520" y="3429000"/>
            <a:ext cx="8335774" cy="2954655"/>
          </a:xfrm>
          <a:prstGeom prst="rect">
            <a:avLst/>
          </a:prstGeom>
        </p:spPr>
        <p:txBody>
          <a:bodyPr wrap="square">
            <a:spAutoFit/>
          </a:bodyPr>
          <a:lstStyle/>
          <a:p>
            <a:r>
              <a:rPr lang="es-PE" sz="2400" b="1" dirty="0">
                <a:solidFill>
                  <a:srgbClr val="FF0000"/>
                </a:solidFill>
                <a:latin typeface="Maiandra GD" pitchFamily="34" charset="0"/>
              </a:rPr>
              <a:t>PROTOCOLO</a:t>
            </a:r>
          </a:p>
          <a:p>
            <a:pPr marL="285750" lvl="0" indent="-285750">
              <a:buFont typeface="Wingdings" pitchFamily="2" charset="2"/>
              <a:buChar char="Ø"/>
            </a:pPr>
            <a:r>
              <a:rPr lang="es-PE" dirty="0">
                <a:latin typeface="Maiandra GD" pitchFamily="34" charset="0"/>
              </a:rPr>
              <a:t>Serie 3 – 6 a 8 repeticiones x 2’30”–3’ (asistida con liga)</a:t>
            </a:r>
          </a:p>
          <a:p>
            <a:pPr marL="285750" lvl="0" indent="-285750">
              <a:buFont typeface="Wingdings" pitchFamily="2" charset="2"/>
              <a:buChar char="Ø"/>
            </a:pPr>
            <a:r>
              <a:rPr lang="es-PE" dirty="0">
                <a:latin typeface="Maiandra GD" pitchFamily="34" charset="0"/>
              </a:rPr>
              <a:t>Serie 4 – máximo 6 repeticiones x 4’-5’</a:t>
            </a:r>
          </a:p>
          <a:p>
            <a:pPr marL="285750" lvl="0" indent="-285750">
              <a:buFont typeface="Wingdings" pitchFamily="2" charset="2"/>
              <a:buChar char="Ø"/>
            </a:pPr>
            <a:r>
              <a:rPr lang="es-PE" dirty="0">
                <a:latin typeface="Maiandra GD" pitchFamily="34" charset="0"/>
              </a:rPr>
              <a:t>Serie 5 – máximo 6 repeticiones x 4’-5’</a:t>
            </a:r>
          </a:p>
          <a:p>
            <a:pPr marL="285750" lvl="0" indent="-285750">
              <a:buFont typeface="Wingdings" pitchFamily="2" charset="2"/>
              <a:buChar char="Ø"/>
            </a:pPr>
            <a:r>
              <a:rPr lang="es-PE" dirty="0">
                <a:latin typeface="Maiandra GD" pitchFamily="34" charset="0"/>
              </a:rPr>
              <a:t>No se debe realizar más de 7 series </a:t>
            </a:r>
          </a:p>
          <a:p>
            <a:pPr marL="285750" lvl="0" indent="-285750">
              <a:buFont typeface="Wingdings" pitchFamily="2" charset="2"/>
              <a:buChar char="Ø"/>
            </a:pPr>
            <a:r>
              <a:rPr lang="es-PE" dirty="0">
                <a:latin typeface="Maiandra GD" pitchFamily="34" charset="0"/>
              </a:rPr>
              <a:t>A partir de la 4 series se busca el KIES </a:t>
            </a:r>
          </a:p>
          <a:p>
            <a:pPr marL="285750" lvl="0" indent="-285750">
              <a:buFont typeface="Wingdings" pitchFamily="2" charset="2"/>
              <a:buChar char="Ø"/>
            </a:pPr>
            <a:r>
              <a:rPr lang="es-PE" dirty="0">
                <a:latin typeface="Maiandra GD" pitchFamily="34" charset="0"/>
              </a:rPr>
              <a:t>Si tenemos dato anterior vamos al KIES</a:t>
            </a:r>
          </a:p>
          <a:p>
            <a:pPr lvl="0"/>
            <a:r>
              <a:rPr lang="es-PE" dirty="0">
                <a:latin typeface="Maiandra GD" pitchFamily="34" charset="0"/>
              </a:rPr>
              <a:t>A partir de la serie 4 si se percibe que se supera las 6rep. Finalizar inmediatamente, tomar la pausa e intentar en la próxima serie. Encontrar la carga máxima con el menor número de repeticiones posibles.</a:t>
            </a:r>
          </a:p>
        </p:txBody>
      </p:sp>
      <p:sp>
        <p:nvSpPr>
          <p:cNvPr id="5" name="4 CuadroTexto"/>
          <p:cNvSpPr txBox="1"/>
          <p:nvPr/>
        </p:nvSpPr>
        <p:spPr>
          <a:xfrm>
            <a:off x="1187624" y="187700"/>
            <a:ext cx="6696744" cy="584775"/>
          </a:xfrm>
          <a:prstGeom prst="rect">
            <a:avLst/>
          </a:prstGeom>
          <a:noFill/>
        </p:spPr>
        <p:txBody>
          <a:bodyPr wrap="square" rtlCol="0">
            <a:spAutoFit/>
          </a:bodyPr>
          <a:lstStyle/>
          <a:p>
            <a:pPr algn="ctr"/>
            <a:r>
              <a:rPr lang="es-PE" sz="3200" b="1" dirty="0">
                <a:latin typeface="Maiandra GD" pitchFamily="34" charset="0"/>
              </a:rPr>
              <a:t>TEST DOMINADAS  </a:t>
            </a:r>
          </a:p>
        </p:txBody>
      </p:sp>
      <p:sp>
        <p:nvSpPr>
          <p:cNvPr id="6" name="5 CuadroTexto"/>
          <p:cNvSpPr txBox="1"/>
          <p:nvPr/>
        </p:nvSpPr>
        <p:spPr>
          <a:xfrm>
            <a:off x="391847" y="686062"/>
            <a:ext cx="3672408" cy="461665"/>
          </a:xfrm>
          <a:prstGeom prst="rect">
            <a:avLst/>
          </a:prstGeom>
          <a:noFill/>
        </p:spPr>
        <p:txBody>
          <a:bodyPr wrap="square" rtlCol="0">
            <a:spAutoFit/>
          </a:bodyPr>
          <a:lstStyle/>
          <a:p>
            <a:r>
              <a:rPr lang="es-PE" sz="2400" b="1" dirty="0">
                <a:solidFill>
                  <a:srgbClr val="FF0000"/>
                </a:solidFill>
                <a:latin typeface="Maiandra GD" pitchFamily="34" charset="0"/>
              </a:rPr>
              <a:t>ENTRADA EN CALOR: </a:t>
            </a:r>
          </a:p>
        </p:txBody>
      </p:sp>
      <p:sp>
        <p:nvSpPr>
          <p:cNvPr id="8" name="7 Rectángulo"/>
          <p:cNvSpPr/>
          <p:nvPr/>
        </p:nvSpPr>
        <p:spPr>
          <a:xfrm>
            <a:off x="400795" y="1128633"/>
            <a:ext cx="7451135" cy="2862322"/>
          </a:xfrm>
          <a:prstGeom prst="rect">
            <a:avLst/>
          </a:prstGeom>
        </p:spPr>
        <p:txBody>
          <a:bodyPr wrap="square">
            <a:spAutoFit/>
          </a:bodyPr>
          <a:lstStyle/>
          <a:p>
            <a:pPr marL="285750" lvl="0" indent="-285750">
              <a:buFont typeface="Wingdings" pitchFamily="2" charset="2"/>
              <a:buChar char="Ø"/>
            </a:pPr>
            <a:r>
              <a:rPr lang="es-PE" dirty="0">
                <a:latin typeface="Maiandra GD" pitchFamily="34" charset="0"/>
              </a:rPr>
              <a:t>Pilar 2 vueltas </a:t>
            </a:r>
          </a:p>
          <a:p>
            <a:pPr marL="285750" lvl="0" indent="-285750">
              <a:buFont typeface="Wingdings" pitchFamily="2" charset="2"/>
              <a:buChar char="Ø"/>
            </a:pPr>
            <a:r>
              <a:rPr lang="es-PE" dirty="0">
                <a:latin typeface="Maiandra GD" pitchFamily="34" charset="0"/>
              </a:rPr>
              <a:t>Movilidad específica para cada test (movilidad con balón x cada serie)</a:t>
            </a:r>
          </a:p>
          <a:p>
            <a:pPr marL="285750" lvl="0" indent="-285750">
              <a:buFont typeface="Wingdings" pitchFamily="2" charset="2"/>
              <a:buChar char="Ø"/>
            </a:pPr>
            <a:r>
              <a:rPr lang="es-PE" dirty="0">
                <a:latin typeface="Maiandra GD" pitchFamily="34" charset="0"/>
              </a:rPr>
              <a:t>1 serie de 10rep – </a:t>
            </a:r>
          </a:p>
          <a:p>
            <a:pPr marL="285750" lvl="0" indent="-285750">
              <a:buFont typeface="Wingdings" pitchFamily="2" charset="2"/>
              <a:buChar char="Ø"/>
            </a:pPr>
            <a:r>
              <a:rPr lang="es-PE" dirty="0">
                <a:latin typeface="Maiandra GD" pitchFamily="34" charset="0"/>
              </a:rPr>
              <a:t>Serie previa </a:t>
            </a:r>
            <a:r>
              <a:rPr lang="es-PE">
                <a:latin typeface="Maiandra GD" pitchFamily="34" charset="0"/>
              </a:rPr>
              <a:t>8-10 repeticiones PSE </a:t>
            </a:r>
            <a:r>
              <a:rPr lang="es-PE" dirty="0">
                <a:latin typeface="Maiandra GD" pitchFamily="34" charset="0"/>
              </a:rPr>
              <a:t>(2).</a:t>
            </a:r>
          </a:p>
          <a:p>
            <a:pPr marL="285750" lvl="0" indent="-285750">
              <a:buFont typeface="Wingdings" pitchFamily="2" charset="2"/>
              <a:buChar char="Ø"/>
            </a:pPr>
            <a:r>
              <a:rPr lang="es-PE" dirty="0">
                <a:latin typeface="Maiandra GD" pitchFamily="34" charset="0"/>
              </a:rPr>
              <a:t>Serie 1 – 8 a 10 repeticiones x 1’ de pausa. (PSE entre 2-3)</a:t>
            </a:r>
          </a:p>
          <a:p>
            <a:pPr marL="285750" lvl="0" indent="-285750">
              <a:buFont typeface="Wingdings" pitchFamily="2" charset="2"/>
              <a:buChar char="Ø"/>
            </a:pPr>
            <a:r>
              <a:rPr lang="es-PE" dirty="0">
                <a:latin typeface="Maiandra GD" pitchFamily="34" charset="0"/>
              </a:rPr>
              <a:t>Serie 2 – 8 a 10 repeticiones x 2’ de pausa. (PSE entre 4-5)</a:t>
            </a:r>
          </a:p>
          <a:p>
            <a:pPr marL="285750" lvl="0" indent="-285750">
              <a:buFont typeface="Wingdings" pitchFamily="2" charset="2"/>
              <a:buChar char="Ø"/>
            </a:pPr>
            <a:r>
              <a:rPr lang="es-PE" dirty="0">
                <a:latin typeface="Maiandra GD" pitchFamily="34" charset="0"/>
              </a:rPr>
              <a:t>Todo esto se realiza en la maquina dorsalera</a:t>
            </a:r>
          </a:p>
          <a:p>
            <a:pPr lvl="0"/>
            <a:endParaRPr lang="es-PE" dirty="0">
              <a:latin typeface="Maiandra GD" pitchFamily="34" charset="0"/>
            </a:endParaRPr>
          </a:p>
          <a:p>
            <a:pPr lvl="0">
              <a:lnSpc>
                <a:spcPct val="150000"/>
              </a:lnSpc>
            </a:pPr>
            <a:endParaRPr lang="es-PE" sz="2400" dirty="0">
              <a:latin typeface="Maiandra GD" pitchFamily="34" charset="0"/>
            </a:endParaRPr>
          </a:p>
        </p:txBody>
      </p:sp>
      <p:pic>
        <p:nvPicPr>
          <p:cNvPr id="7" name="Picture 7" descr="http://www.brandsoftheworld.com/sites/default/files/styles/logo-thumbnail/public/112012/fpf.jpg?itok=zLFpnnHb"/>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22588" y="260648"/>
            <a:ext cx="752475" cy="751840"/>
          </a:xfrm>
          <a:prstGeom prst="rect">
            <a:avLst/>
          </a:prstGeom>
          <a:noFill/>
        </p:spPr>
      </p:pic>
    </p:spTree>
    <p:extLst>
      <p:ext uri="{BB962C8B-B14F-4D97-AF65-F5344CB8AC3E}">
        <p14:creationId xmlns:p14="http://schemas.microsoft.com/office/powerpoint/2010/main" val="6223806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8959</TotalTime>
  <Words>4262</Words>
  <Application>Microsoft Office PowerPoint</Application>
  <PresentationFormat>Presentación en pantalla (4:3)</PresentationFormat>
  <Paragraphs>313</Paragraphs>
  <Slides>33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33</vt:i4>
      </vt:variant>
    </vt:vector>
  </HeadingPairs>
  <TitlesOfParts>
    <vt:vector size="39" baseType="lpstr">
      <vt:lpstr>Arial</vt:lpstr>
      <vt:lpstr>Calibri</vt:lpstr>
      <vt:lpstr>Calibri Light</vt:lpstr>
      <vt:lpstr>Maiandra GD</vt:lpstr>
      <vt:lpstr>Wingdings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VAIO</dc:creator>
  <cp:lastModifiedBy>INTEL</cp:lastModifiedBy>
  <cp:revision>135</cp:revision>
  <cp:lastPrinted>2017-05-24T19:20:48Z</cp:lastPrinted>
  <dcterms:created xsi:type="dcterms:W3CDTF">2017-04-09T22:07:58Z</dcterms:created>
  <dcterms:modified xsi:type="dcterms:W3CDTF">2021-06-30T21:43:59Z</dcterms:modified>
</cp:coreProperties>
</file>