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7772400" cy="10058400"/>
  <p:notesSz cx="7772400" cy="10058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214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695315" y="179704"/>
            <a:ext cx="1790700" cy="48640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84477" y="2183256"/>
            <a:ext cx="5203444" cy="1562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1368" y="546607"/>
            <a:ext cx="23069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65" dirty="0">
                <a:solidFill>
                  <a:srgbClr val="006FC0"/>
                </a:solidFill>
                <a:latin typeface="Arial"/>
                <a:cs typeface="Arial"/>
              </a:rPr>
              <a:t>Metodología</a:t>
            </a:r>
            <a:r>
              <a:rPr sz="1800" b="1" spc="-1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b="1" spc="-80" dirty="0">
                <a:solidFill>
                  <a:srgbClr val="006FC0"/>
                </a:solidFill>
                <a:latin typeface="Arial"/>
                <a:cs typeface="Arial"/>
              </a:rPr>
              <a:t>Deportiva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79345" marR="5080" indent="-2367280">
              <a:lnSpc>
                <a:spcPct val="140100"/>
              </a:lnSpc>
              <a:spcBef>
                <a:spcPts val="95"/>
              </a:spcBef>
            </a:pPr>
            <a:r>
              <a:rPr spc="-395" dirty="0"/>
              <a:t>PROTOCOLOS </a:t>
            </a:r>
            <a:r>
              <a:rPr spc="-375" dirty="0"/>
              <a:t>SUGERIDOS  </a:t>
            </a:r>
            <a:r>
              <a:rPr spc="-390" dirty="0"/>
              <a:t>DE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211070" y="3941190"/>
            <a:ext cx="3342004" cy="1586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600" b="1" spc="-380" dirty="0">
                <a:latin typeface="Arial"/>
                <a:cs typeface="Arial"/>
              </a:rPr>
              <a:t>CONTROL</a:t>
            </a:r>
            <a:r>
              <a:rPr sz="3600" b="1" spc="-290" dirty="0">
                <a:latin typeface="Arial"/>
                <a:cs typeface="Arial"/>
              </a:rPr>
              <a:t> </a:t>
            </a:r>
            <a:r>
              <a:rPr sz="3600" b="1" spc="-310" dirty="0">
                <a:latin typeface="Arial"/>
                <a:cs typeface="Arial"/>
              </a:rPr>
              <a:t>FÍSICO</a:t>
            </a:r>
            <a:endParaRPr sz="3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825"/>
              </a:spcBef>
            </a:pPr>
            <a:r>
              <a:rPr sz="1800" b="1" spc="-229" dirty="0">
                <a:latin typeface="Arial"/>
                <a:cs typeface="Arial"/>
              </a:rPr>
              <a:t>ESCUELA</a:t>
            </a:r>
            <a:r>
              <a:rPr sz="1800" b="1" spc="-120" dirty="0">
                <a:latin typeface="Arial"/>
                <a:cs typeface="Arial"/>
              </a:rPr>
              <a:t> </a:t>
            </a:r>
            <a:r>
              <a:rPr sz="1800" b="1" spc="-235" dirty="0">
                <a:latin typeface="Arial"/>
                <a:cs typeface="Arial"/>
              </a:rPr>
              <a:t>BASE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340"/>
              </a:spcBef>
            </a:pPr>
            <a:r>
              <a:rPr sz="2200" b="1" spc="-275" dirty="0">
                <a:latin typeface="Arial"/>
                <a:cs typeface="Arial"/>
              </a:rPr>
              <a:t>CLUB </a:t>
            </a:r>
            <a:r>
              <a:rPr sz="2200" b="1" spc="-180" dirty="0">
                <a:latin typeface="Arial"/>
                <a:cs typeface="Arial"/>
              </a:rPr>
              <a:t>ALIANZA</a:t>
            </a:r>
            <a:r>
              <a:rPr sz="2200" b="1" spc="-340" dirty="0">
                <a:latin typeface="Arial"/>
                <a:cs typeface="Arial"/>
              </a:rPr>
              <a:t> </a:t>
            </a:r>
            <a:r>
              <a:rPr sz="2200" b="1" spc="-110" dirty="0">
                <a:latin typeface="Arial"/>
                <a:cs typeface="Arial"/>
              </a:rPr>
              <a:t>LIMA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85745" y="7567421"/>
            <a:ext cx="319341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70" dirty="0">
                <a:latin typeface="Arial"/>
                <a:cs typeface="Arial"/>
              </a:rPr>
              <a:t>Dpto. </a:t>
            </a:r>
            <a:r>
              <a:rPr sz="1800" b="1" spc="-95" dirty="0">
                <a:latin typeface="Arial"/>
                <a:cs typeface="Arial"/>
              </a:rPr>
              <a:t>de </a:t>
            </a:r>
            <a:r>
              <a:rPr sz="1800" b="1" spc="-65" dirty="0" err="1">
                <a:latin typeface="Arial"/>
                <a:cs typeface="Arial"/>
              </a:rPr>
              <a:t>Metodología</a:t>
            </a:r>
            <a:r>
              <a:rPr sz="1800" b="1" spc="-215" dirty="0">
                <a:latin typeface="Arial"/>
                <a:cs typeface="Arial"/>
              </a:rPr>
              <a:t> </a:t>
            </a:r>
            <a:r>
              <a:rPr sz="1800" b="1" spc="-75" dirty="0" err="1">
                <a:latin typeface="Arial"/>
                <a:cs typeface="Arial"/>
              </a:rPr>
              <a:t>Deportiva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8987" y="546607"/>
            <a:ext cx="5583555" cy="844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65" dirty="0">
                <a:solidFill>
                  <a:srgbClr val="006FC0"/>
                </a:solidFill>
                <a:latin typeface="Arial"/>
                <a:cs typeface="Arial"/>
              </a:rPr>
              <a:t>Metodología</a:t>
            </a:r>
            <a:r>
              <a:rPr sz="1800" b="1" spc="-114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b="1" spc="-80" dirty="0">
                <a:solidFill>
                  <a:srgbClr val="006FC0"/>
                </a:solidFill>
                <a:latin typeface="Arial"/>
                <a:cs typeface="Arial"/>
              </a:rPr>
              <a:t>Deportiva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00">
              <a:latin typeface="Arial"/>
              <a:cs typeface="Arial"/>
            </a:endParaRPr>
          </a:p>
          <a:p>
            <a:pPr marL="1129665">
              <a:lnSpc>
                <a:spcPct val="100000"/>
              </a:lnSpc>
            </a:pPr>
            <a:r>
              <a:rPr sz="1800" b="1" spc="-200" dirty="0">
                <a:latin typeface="Arial"/>
                <a:cs typeface="Arial"/>
              </a:rPr>
              <a:t>PROTOCOLOS PROPUESTOS </a:t>
            </a:r>
            <a:r>
              <a:rPr sz="1800" b="1" spc="-105" dirty="0">
                <a:latin typeface="Arial"/>
                <a:cs typeface="Arial"/>
              </a:rPr>
              <a:t>– </a:t>
            </a:r>
            <a:r>
              <a:rPr sz="1800" b="1" spc="-235" dirty="0">
                <a:latin typeface="Arial"/>
                <a:cs typeface="Arial"/>
              </a:rPr>
              <a:t>ESCUELA</a:t>
            </a:r>
            <a:r>
              <a:rPr sz="1800" b="1" spc="-175" dirty="0">
                <a:latin typeface="Arial"/>
                <a:cs typeface="Arial"/>
              </a:rPr>
              <a:t> </a:t>
            </a:r>
            <a:r>
              <a:rPr sz="1800" b="1" spc="-235" dirty="0">
                <a:latin typeface="Arial"/>
                <a:cs typeface="Arial"/>
              </a:rPr>
              <a:t>BASE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891538" y="1562353"/>
          <a:ext cx="5312408" cy="16270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5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45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30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200" b="1" spc="-10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200" b="1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70" dirty="0">
                          <a:latin typeface="Arial"/>
                          <a:cs typeface="Arial"/>
                        </a:rPr>
                        <a:t>(OPCIONAL)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447">
                <a:tc>
                  <a:txBody>
                    <a:bodyPr/>
                    <a:lstStyle/>
                    <a:p>
                      <a:pPr marL="100330" marR="93980" indent="103505">
                        <a:lnSpc>
                          <a:spcPct val="101699"/>
                        </a:lnSpc>
                        <a:spcBef>
                          <a:spcPts val="400"/>
                        </a:spcBef>
                      </a:pPr>
                      <a:r>
                        <a:rPr sz="900" spc="-65" dirty="0">
                          <a:latin typeface="Arial"/>
                          <a:cs typeface="Arial"/>
                        </a:rPr>
                        <a:t>SIMETRIA  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(P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EVEN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CIÓN  </a:t>
                      </a:r>
                      <a:r>
                        <a:rPr sz="900" spc="-10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80" dirty="0">
                          <a:latin typeface="Arial"/>
                          <a:cs typeface="Arial"/>
                        </a:rPr>
                        <a:t>LESIONES)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80" dirty="0">
                          <a:latin typeface="Arial"/>
                          <a:cs typeface="Arial"/>
                        </a:rPr>
                        <a:t>FMS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 marR="76200" indent="2540" algn="ctr">
                        <a:lnSpc>
                          <a:spcPct val="101699"/>
                        </a:lnSpc>
                        <a:spcBef>
                          <a:spcPts val="40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ONEN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TE  </a:t>
                      </a:r>
                      <a:r>
                        <a:rPr sz="900" spc="-90" dirty="0">
                          <a:latin typeface="Arial"/>
                          <a:cs typeface="Arial"/>
                        </a:rPr>
                        <a:t>CONTRÁCTIL  DEL</a:t>
                      </a:r>
                      <a:r>
                        <a:rPr sz="9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75" dirty="0">
                          <a:latin typeface="Arial"/>
                          <a:cs typeface="Arial"/>
                        </a:rPr>
                        <a:t>MÚSCULO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78740" algn="ctr">
                        <a:lnSpc>
                          <a:spcPct val="101699"/>
                        </a:lnSpc>
                        <a:spcBef>
                          <a:spcPts val="40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ONEN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TE  </a:t>
                      </a:r>
                      <a:r>
                        <a:rPr sz="900" spc="-95" dirty="0">
                          <a:latin typeface="Arial"/>
                          <a:cs typeface="Arial"/>
                        </a:rPr>
                        <a:t>ELÁSTICO </a:t>
                      </a:r>
                      <a:r>
                        <a:rPr sz="900" spc="-90" dirty="0">
                          <a:latin typeface="Arial"/>
                          <a:cs typeface="Arial"/>
                        </a:rPr>
                        <a:t>DEL  </a:t>
                      </a:r>
                      <a:r>
                        <a:rPr sz="900" spc="-75" dirty="0">
                          <a:latin typeface="Arial"/>
                          <a:cs typeface="Arial"/>
                        </a:rPr>
                        <a:t>MÚSCULO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99390" marR="39370" indent="-156210">
                        <a:lnSpc>
                          <a:spcPct val="101099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IÓN  </a:t>
                      </a:r>
                      <a:r>
                        <a:rPr sz="900" spc="-9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9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90" dirty="0">
                          <a:latin typeface="Arial"/>
                          <a:cs typeface="Arial"/>
                        </a:rPr>
                        <a:t>SALTO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85" dirty="0">
                          <a:latin typeface="Arial"/>
                          <a:cs typeface="Arial"/>
                        </a:rPr>
                        <a:t>VELOCIDAD </a:t>
                      </a:r>
                      <a:r>
                        <a:rPr sz="900" spc="-60" dirty="0">
                          <a:latin typeface="Arial"/>
                          <a:cs typeface="Arial"/>
                        </a:rPr>
                        <a:t>5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–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spc="-50" dirty="0">
                          <a:latin typeface="Arial"/>
                          <a:cs typeface="Arial"/>
                        </a:rPr>
                        <a:t>20</a:t>
                      </a:r>
                      <a:r>
                        <a:rPr sz="900" spc="-75" dirty="0">
                          <a:latin typeface="Arial"/>
                          <a:cs typeface="Arial"/>
                        </a:rPr>
                        <a:t> MTS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564">
                <a:tc>
                  <a:txBody>
                    <a:bodyPr/>
                    <a:lstStyle/>
                    <a:p>
                      <a:pPr marL="124460" marR="118745" indent="-1905" algn="ctr">
                        <a:lnSpc>
                          <a:spcPct val="101899"/>
                        </a:lnSpc>
                        <a:spcBef>
                          <a:spcPts val="495"/>
                        </a:spcBef>
                      </a:pPr>
                      <a:r>
                        <a:rPr sz="900" spc="-120" dirty="0">
                          <a:latin typeface="Arial"/>
                          <a:cs typeface="Arial"/>
                        </a:rPr>
                        <a:t>TEST </a:t>
                      </a:r>
                      <a:r>
                        <a:rPr sz="900" spc="-105" dirty="0">
                          <a:latin typeface="Arial"/>
                          <a:cs typeface="Arial"/>
                        </a:rPr>
                        <a:t>DE  </a:t>
                      </a:r>
                      <a:r>
                        <a:rPr sz="900" spc="-65" dirty="0">
                          <a:latin typeface="Arial"/>
                          <a:cs typeface="Arial"/>
                        </a:rPr>
                        <a:t>SIMETRÍA</a:t>
                      </a:r>
                      <a:r>
                        <a:rPr sz="9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65" dirty="0">
                          <a:latin typeface="Arial"/>
                          <a:cs typeface="Arial"/>
                        </a:rPr>
                        <a:t>MIEMBROS  </a:t>
                      </a:r>
                      <a:r>
                        <a:rPr sz="900" spc="-90" dirty="0">
                          <a:latin typeface="Arial"/>
                          <a:cs typeface="Arial"/>
                        </a:rPr>
                        <a:t>INFERIORES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59385" marR="129539" indent="-22860">
                        <a:lnSpc>
                          <a:spcPct val="102200"/>
                        </a:lnSpc>
                        <a:spcBef>
                          <a:spcPts val="56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TAD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ILLA  </a:t>
                      </a:r>
                      <a:r>
                        <a:rPr sz="900" spc="-80" dirty="0">
                          <a:latin typeface="Arial"/>
                          <a:cs typeface="Arial"/>
                        </a:rPr>
                        <a:t>PROFUNDA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882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110" dirty="0">
                          <a:latin typeface="Arial"/>
                          <a:cs typeface="Arial"/>
                        </a:rPr>
                        <a:t>ROCKET</a:t>
                      </a:r>
                      <a:r>
                        <a:rPr sz="9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5" dirty="0">
                          <a:latin typeface="Arial"/>
                          <a:cs typeface="Arial"/>
                        </a:rPr>
                        <a:t>JUMP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4145" marR="139700" algn="ctr">
                        <a:lnSpc>
                          <a:spcPct val="101699"/>
                        </a:lnSpc>
                        <a:spcBef>
                          <a:spcPts val="5"/>
                        </a:spcBef>
                      </a:pPr>
                      <a:r>
                        <a:rPr sz="900" spc="-95" dirty="0">
                          <a:latin typeface="Arial"/>
                          <a:cs typeface="Arial"/>
                        </a:rPr>
                        <a:t>COUNTER 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MOVEMENT  </a:t>
                      </a:r>
                      <a:r>
                        <a:rPr sz="900" spc="-55" dirty="0">
                          <a:latin typeface="Arial"/>
                          <a:cs typeface="Arial"/>
                        </a:rPr>
                        <a:t>JUMP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0" marR="163830" indent="-130175">
                        <a:lnSpc>
                          <a:spcPct val="102200"/>
                        </a:lnSpc>
                        <a:spcBef>
                          <a:spcPts val="56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ABA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OV  </a:t>
                      </a:r>
                      <a:r>
                        <a:rPr sz="900" spc="-55" dirty="0">
                          <a:latin typeface="Arial"/>
                          <a:cs typeface="Arial"/>
                        </a:rPr>
                        <a:t>JUMP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70" dirty="0">
                          <a:latin typeface="Arial"/>
                          <a:cs typeface="Arial"/>
                        </a:rPr>
                        <a:t>KINOVEA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44500" y="3462045"/>
            <a:ext cx="6860540" cy="2191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7470">
              <a:lnSpc>
                <a:spcPct val="117500"/>
              </a:lnSpc>
              <a:spcBef>
                <a:spcPts val="95"/>
              </a:spcBef>
            </a:pPr>
            <a:r>
              <a:rPr sz="1000" spc="-70" dirty="0">
                <a:latin typeface="Arial"/>
                <a:cs typeface="Arial"/>
              </a:rPr>
              <a:t>La </a:t>
            </a:r>
            <a:r>
              <a:rPr sz="1000" spc="-25" dirty="0">
                <a:latin typeface="Arial"/>
                <a:cs typeface="Arial"/>
              </a:rPr>
              <a:t>batería </a:t>
            </a:r>
            <a:r>
              <a:rPr sz="1000" spc="-30" dirty="0">
                <a:latin typeface="Arial"/>
                <a:cs typeface="Arial"/>
              </a:rPr>
              <a:t>de </a:t>
            </a:r>
            <a:r>
              <a:rPr sz="1000" spc="-35" dirty="0">
                <a:latin typeface="Arial"/>
                <a:cs typeface="Arial"/>
              </a:rPr>
              <a:t>pruebas </a:t>
            </a:r>
            <a:r>
              <a:rPr sz="1000" spc="-25" dirty="0">
                <a:latin typeface="Arial"/>
                <a:cs typeface="Arial"/>
              </a:rPr>
              <a:t>propuestas </a:t>
            </a:r>
            <a:r>
              <a:rPr sz="1000" spc="-35" dirty="0">
                <a:latin typeface="Arial"/>
                <a:cs typeface="Arial"/>
              </a:rPr>
              <a:t>en </a:t>
            </a:r>
            <a:r>
              <a:rPr sz="1000" spc="-25" dirty="0">
                <a:latin typeface="Arial"/>
                <a:cs typeface="Arial"/>
              </a:rPr>
              <a:t>este </a:t>
            </a:r>
            <a:r>
              <a:rPr sz="1000" spc="-15" dirty="0">
                <a:latin typeface="Arial"/>
                <a:cs typeface="Arial"/>
              </a:rPr>
              <a:t>documento </a:t>
            </a:r>
            <a:r>
              <a:rPr sz="1000" spc="-5" dirty="0">
                <a:latin typeface="Arial"/>
                <a:cs typeface="Arial"/>
              </a:rPr>
              <a:t>tiene </a:t>
            </a:r>
            <a:r>
              <a:rPr sz="1000" spc="-20" dirty="0">
                <a:latin typeface="Arial"/>
                <a:cs typeface="Arial"/>
              </a:rPr>
              <a:t>como </a:t>
            </a:r>
            <a:r>
              <a:rPr sz="1000" spc="-5" dirty="0">
                <a:latin typeface="Arial"/>
                <a:cs typeface="Arial"/>
              </a:rPr>
              <a:t>objetivo </a:t>
            </a:r>
            <a:r>
              <a:rPr sz="1000" spc="-15" dirty="0">
                <a:latin typeface="Arial"/>
                <a:cs typeface="Arial"/>
              </a:rPr>
              <a:t>principal </a:t>
            </a:r>
            <a:r>
              <a:rPr sz="1000" spc="-35" dirty="0">
                <a:latin typeface="Arial"/>
                <a:cs typeface="Arial"/>
              </a:rPr>
              <a:t>hacer </a:t>
            </a:r>
            <a:r>
              <a:rPr sz="1000" spc="-25" dirty="0">
                <a:latin typeface="Arial"/>
                <a:cs typeface="Arial"/>
              </a:rPr>
              <a:t>que </a:t>
            </a:r>
            <a:r>
              <a:rPr sz="1000" spc="-20" dirty="0">
                <a:latin typeface="Arial"/>
                <a:cs typeface="Arial"/>
              </a:rPr>
              <a:t>el </a:t>
            </a:r>
            <a:r>
              <a:rPr sz="1000" spc="-25" dirty="0">
                <a:latin typeface="Arial"/>
                <a:cs typeface="Arial"/>
              </a:rPr>
              <a:t>proceso </a:t>
            </a:r>
            <a:r>
              <a:rPr sz="1000" spc="-30" dirty="0">
                <a:latin typeface="Arial"/>
                <a:cs typeface="Arial"/>
              </a:rPr>
              <a:t>de </a:t>
            </a:r>
            <a:r>
              <a:rPr sz="1000" spc="5" dirty="0">
                <a:latin typeface="Arial"/>
                <a:cs typeface="Arial"/>
              </a:rPr>
              <a:t>control </a:t>
            </a:r>
            <a:r>
              <a:rPr sz="1000" spc="-20" dirty="0">
                <a:latin typeface="Arial"/>
                <a:cs typeface="Arial"/>
              </a:rPr>
              <a:t>del  </a:t>
            </a:r>
            <a:r>
              <a:rPr sz="1000" spc="-10" dirty="0">
                <a:latin typeface="Arial"/>
                <a:cs typeface="Arial"/>
              </a:rPr>
              <a:t>entrenamiento </a:t>
            </a:r>
            <a:r>
              <a:rPr sz="1000" spc="-25" dirty="0">
                <a:latin typeface="Arial"/>
                <a:cs typeface="Arial"/>
              </a:rPr>
              <a:t>físico </a:t>
            </a:r>
            <a:r>
              <a:rPr sz="1000" spc="-65" dirty="0">
                <a:latin typeface="Arial"/>
                <a:cs typeface="Arial"/>
              </a:rPr>
              <a:t>sea </a:t>
            </a:r>
            <a:r>
              <a:rPr sz="1000" spc="-10" dirty="0">
                <a:latin typeface="Arial"/>
                <a:cs typeface="Arial"/>
              </a:rPr>
              <a:t>eficiente, </a:t>
            </a:r>
            <a:r>
              <a:rPr sz="1000" spc="15" dirty="0">
                <a:latin typeface="Arial"/>
                <a:cs typeface="Arial"/>
              </a:rPr>
              <a:t>tanto </a:t>
            </a:r>
            <a:r>
              <a:rPr sz="1000" spc="-35" dirty="0">
                <a:latin typeface="Arial"/>
                <a:cs typeface="Arial"/>
              </a:rPr>
              <a:t>en </a:t>
            </a:r>
            <a:r>
              <a:rPr sz="1000" dirty="0">
                <a:latin typeface="Arial"/>
                <a:cs typeface="Arial"/>
              </a:rPr>
              <a:t>tiempo </a:t>
            </a:r>
            <a:r>
              <a:rPr sz="1000" spc="-30" dirty="0">
                <a:latin typeface="Arial"/>
                <a:cs typeface="Arial"/>
              </a:rPr>
              <a:t>de realización, </a:t>
            </a:r>
            <a:r>
              <a:rPr sz="1000" spc="-70" dirty="0">
                <a:latin typeface="Arial"/>
                <a:cs typeface="Arial"/>
              </a:rPr>
              <a:t>así </a:t>
            </a:r>
            <a:r>
              <a:rPr sz="1000" spc="-20" dirty="0">
                <a:latin typeface="Arial"/>
                <a:cs typeface="Arial"/>
              </a:rPr>
              <a:t>como </a:t>
            </a:r>
            <a:r>
              <a:rPr sz="1000" spc="-35" dirty="0">
                <a:latin typeface="Arial"/>
                <a:cs typeface="Arial"/>
              </a:rPr>
              <a:t>en la </a:t>
            </a:r>
            <a:r>
              <a:rPr sz="1000" spc="-20" dirty="0">
                <a:latin typeface="Arial"/>
                <a:cs typeface="Arial"/>
              </a:rPr>
              <a:t>tabulación </a:t>
            </a:r>
            <a:r>
              <a:rPr sz="1000" spc="-40" dirty="0">
                <a:latin typeface="Arial"/>
                <a:cs typeface="Arial"/>
              </a:rPr>
              <a:t>y </a:t>
            </a:r>
            <a:r>
              <a:rPr sz="1000" spc="-15" dirty="0">
                <a:latin typeface="Arial"/>
                <a:cs typeface="Arial"/>
              </a:rPr>
              <a:t>entrega </a:t>
            </a:r>
            <a:r>
              <a:rPr sz="1000" spc="-25" dirty="0">
                <a:latin typeface="Arial"/>
                <a:cs typeface="Arial"/>
              </a:rPr>
              <a:t>de resultados. </a:t>
            </a:r>
            <a:r>
              <a:rPr sz="1000" spc="-35" dirty="0">
                <a:latin typeface="Arial"/>
                <a:cs typeface="Arial"/>
              </a:rPr>
              <a:t>Por </a:t>
            </a:r>
            <a:r>
              <a:rPr sz="1000" spc="5" dirty="0">
                <a:latin typeface="Arial"/>
                <a:cs typeface="Arial"/>
              </a:rPr>
              <a:t>tal  motivo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se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ha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elegido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sólo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70" dirty="0">
                <a:latin typeface="Arial"/>
                <a:cs typeface="Arial"/>
              </a:rPr>
              <a:t>5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pruebas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que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coinciden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con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las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capacidades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físicas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entrenadas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en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este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nivel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de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formación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deportiva.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00">
              <a:latin typeface="Arial"/>
              <a:cs typeface="Arial"/>
            </a:endParaRPr>
          </a:p>
          <a:p>
            <a:pPr marL="12700" marR="5080">
              <a:lnSpc>
                <a:spcPct val="118000"/>
              </a:lnSpc>
            </a:pPr>
            <a:r>
              <a:rPr sz="1000" spc="-65" dirty="0">
                <a:latin typeface="Arial"/>
                <a:cs typeface="Arial"/>
              </a:rPr>
              <a:t>Para</a:t>
            </a:r>
            <a:r>
              <a:rPr sz="1000" spc="-60" dirty="0">
                <a:latin typeface="Arial"/>
                <a:cs typeface="Arial"/>
              </a:rPr>
              <a:t> Escuela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base </a:t>
            </a:r>
            <a:r>
              <a:rPr sz="1000" spc="-65" dirty="0">
                <a:latin typeface="Arial"/>
                <a:cs typeface="Arial"/>
              </a:rPr>
              <a:t>se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propone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también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el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Rocket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Jump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(Mide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la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capacidad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contráctil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del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músculo).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Esto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con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fines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de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selección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de  </a:t>
            </a:r>
            <a:r>
              <a:rPr sz="1000" spc="5" dirty="0">
                <a:latin typeface="Arial"/>
                <a:cs typeface="Arial"/>
              </a:rPr>
              <a:t>talento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deportivo,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e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decir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nos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da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la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posibilidad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de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poder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reconocer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la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presencia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de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fibras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rápidas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en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el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músculo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del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niño.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00">
              <a:latin typeface="Arial"/>
              <a:cs typeface="Arial"/>
            </a:endParaRPr>
          </a:p>
          <a:p>
            <a:pPr marL="12700" marR="77470">
              <a:lnSpc>
                <a:spcPct val="118000"/>
              </a:lnSpc>
            </a:pPr>
            <a:r>
              <a:rPr sz="1000" spc="-110" dirty="0">
                <a:latin typeface="Arial"/>
                <a:cs typeface="Arial"/>
              </a:rPr>
              <a:t>Se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adjuntan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como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anexo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los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protocolos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individuales,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con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las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indicaciones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(paso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70" dirty="0">
                <a:latin typeface="Arial"/>
                <a:cs typeface="Arial"/>
              </a:rPr>
              <a:t>a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paso)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y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por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orden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de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ejecución.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b="1" i="1" spc="-95" dirty="0">
                <a:latin typeface="Arial"/>
                <a:cs typeface="Arial"/>
              </a:rPr>
              <a:t>(VER</a:t>
            </a:r>
            <a:r>
              <a:rPr sz="1000" b="1" i="1" spc="-60" dirty="0">
                <a:latin typeface="Arial"/>
                <a:cs typeface="Arial"/>
              </a:rPr>
              <a:t> </a:t>
            </a:r>
            <a:r>
              <a:rPr sz="1000" b="1" i="1" spc="-130" dirty="0">
                <a:latin typeface="Arial"/>
                <a:cs typeface="Arial"/>
              </a:rPr>
              <a:t>ANEXOS  </a:t>
            </a:r>
            <a:r>
              <a:rPr sz="1000" b="1" i="1" spc="-140" dirty="0">
                <a:latin typeface="Arial"/>
                <a:cs typeface="Arial"/>
              </a:rPr>
              <a:t>DEL </a:t>
            </a:r>
            <a:r>
              <a:rPr sz="1000" b="1" i="1" spc="-195" dirty="0">
                <a:latin typeface="Arial"/>
                <a:cs typeface="Arial"/>
              </a:rPr>
              <a:t>1 </a:t>
            </a:r>
            <a:r>
              <a:rPr sz="1000" b="1" i="1" spc="-140" dirty="0">
                <a:latin typeface="Arial"/>
                <a:cs typeface="Arial"/>
              </a:rPr>
              <a:t>AL</a:t>
            </a:r>
            <a:r>
              <a:rPr sz="1000" b="1" i="1" spc="-170" dirty="0">
                <a:latin typeface="Arial"/>
                <a:cs typeface="Arial"/>
              </a:rPr>
              <a:t> </a:t>
            </a:r>
            <a:r>
              <a:rPr sz="1000" b="1" i="1" spc="-5" dirty="0">
                <a:latin typeface="Arial"/>
                <a:cs typeface="Arial"/>
              </a:rPr>
              <a:t>6)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>
              <a:latin typeface="Arial"/>
              <a:cs typeface="Arial"/>
            </a:endParaRPr>
          </a:p>
          <a:p>
            <a:pPr marL="12700" marR="113664">
              <a:lnSpc>
                <a:spcPct val="117600"/>
              </a:lnSpc>
            </a:pPr>
            <a:r>
              <a:rPr sz="1000" spc="-70" dirty="0">
                <a:latin typeface="Arial"/>
                <a:cs typeface="Arial"/>
              </a:rPr>
              <a:t>Paso </a:t>
            </a:r>
            <a:r>
              <a:rPr sz="1000" spc="-20" dirty="0">
                <a:latin typeface="Arial"/>
                <a:cs typeface="Arial"/>
              </a:rPr>
              <a:t>siguiente </a:t>
            </a:r>
            <a:r>
              <a:rPr sz="1000" spc="-30" dirty="0">
                <a:latin typeface="Arial"/>
                <a:cs typeface="Arial"/>
              </a:rPr>
              <a:t>de </a:t>
            </a:r>
            <a:r>
              <a:rPr sz="1000" spc="-35" dirty="0">
                <a:latin typeface="Arial"/>
                <a:cs typeface="Arial"/>
              </a:rPr>
              <a:t>la </a:t>
            </a:r>
            <a:r>
              <a:rPr sz="1000" spc="-30" dirty="0">
                <a:latin typeface="Arial"/>
                <a:cs typeface="Arial"/>
              </a:rPr>
              <a:t>ejecución </a:t>
            </a:r>
            <a:r>
              <a:rPr sz="1000" spc="-20" dirty="0">
                <a:latin typeface="Arial"/>
                <a:cs typeface="Arial"/>
              </a:rPr>
              <a:t>del </a:t>
            </a:r>
            <a:r>
              <a:rPr sz="1000" spc="5" dirty="0">
                <a:latin typeface="Arial"/>
                <a:cs typeface="Arial"/>
              </a:rPr>
              <a:t>protocolo </a:t>
            </a:r>
            <a:r>
              <a:rPr sz="1000" spc="-30" dirty="0">
                <a:latin typeface="Arial"/>
                <a:cs typeface="Arial"/>
              </a:rPr>
              <a:t>de </a:t>
            </a:r>
            <a:r>
              <a:rPr sz="1000" spc="-15" dirty="0">
                <a:latin typeface="Arial"/>
                <a:cs typeface="Arial"/>
              </a:rPr>
              <a:t>Control </a:t>
            </a:r>
            <a:r>
              <a:rPr sz="1000" spc="-55" dirty="0">
                <a:latin typeface="Arial"/>
                <a:cs typeface="Arial"/>
              </a:rPr>
              <a:t>Físico </a:t>
            </a:r>
            <a:r>
              <a:rPr sz="1000" spc="-120" dirty="0">
                <a:latin typeface="Arial"/>
                <a:cs typeface="Arial"/>
              </a:rPr>
              <a:t>EB </a:t>
            </a:r>
            <a:r>
              <a:rPr sz="1000" spc="-65" dirty="0">
                <a:latin typeface="Arial"/>
                <a:cs typeface="Arial"/>
              </a:rPr>
              <a:t>AL </a:t>
            </a:r>
            <a:r>
              <a:rPr sz="1000" spc="-75" dirty="0">
                <a:latin typeface="Arial"/>
                <a:cs typeface="Arial"/>
              </a:rPr>
              <a:t>2016, </a:t>
            </a:r>
            <a:r>
              <a:rPr sz="1000" spc="-40" dirty="0">
                <a:latin typeface="Arial"/>
                <a:cs typeface="Arial"/>
              </a:rPr>
              <a:t>vaciamos </a:t>
            </a:r>
            <a:r>
              <a:rPr sz="1000" spc="-30" dirty="0">
                <a:latin typeface="Arial"/>
                <a:cs typeface="Arial"/>
              </a:rPr>
              <a:t>los </a:t>
            </a:r>
            <a:r>
              <a:rPr sz="1000" spc="-20" dirty="0">
                <a:latin typeface="Arial"/>
                <a:cs typeface="Arial"/>
              </a:rPr>
              <a:t>datos </a:t>
            </a:r>
            <a:r>
              <a:rPr sz="1000" spc="-30" dirty="0">
                <a:latin typeface="Arial"/>
                <a:cs typeface="Arial"/>
              </a:rPr>
              <a:t>en </a:t>
            </a:r>
            <a:r>
              <a:rPr sz="1000" spc="-20" dirty="0">
                <a:latin typeface="Arial"/>
                <a:cs typeface="Arial"/>
              </a:rPr>
              <a:t>el </a:t>
            </a:r>
            <a:r>
              <a:rPr sz="1000" spc="10" dirty="0">
                <a:latin typeface="Arial"/>
                <a:cs typeface="Arial"/>
              </a:rPr>
              <a:t>formato </a:t>
            </a:r>
            <a:r>
              <a:rPr sz="1000" spc="-50" dirty="0">
                <a:latin typeface="Arial"/>
                <a:cs typeface="Arial"/>
              </a:rPr>
              <a:t>Excel </a:t>
            </a:r>
            <a:r>
              <a:rPr sz="1000" spc="-20" dirty="0">
                <a:latin typeface="Arial"/>
                <a:cs typeface="Arial"/>
              </a:rPr>
              <a:t>llamado  </a:t>
            </a:r>
            <a:r>
              <a:rPr sz="1000" spc="-5" dirty="0">
                <a:latin typeface="Times New Roman"/>
                <a:cs typeface="Times New Roman"/>
              </a:rPr>
              <a:t>“</a:t>
            </a:r>
            <a:r>
              <a:rPr sz="1000" spc="-5" dirty="0">
                <a:latin typeface="Arial"/>
                <a:cs typeface="Arial"/>
              </a:rPr>
              <a:t>Control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Físico </a:t>
            </a:r>
            <a:r>
              <a:rPr sz="1000" spc="-120" dirty="0">
                <a:latin typeface="Arial"/>
                <a:cs typeface="Arial"/>
              </a:rPr>
              <a:t>EB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AL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2016</a:t>
            </a:r>
            <a:r>
              <a:rPr sz="1000" spc="-45" dirty="0">
                <a:latin typeface="Times New Roman"/>
                <a:cs typeface="Times New Roman"/>
              </a:rPr>
              <a:t>”.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Es</a:t>
            </a:r>
            <a:r>
              <a:rPr sz="1000" spc="-10" dirty="0">
                <a:latin typeface="Arial"/>
                <a:cs typeface="Arial"/>
              </a:rPr>
              <a:t>te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formato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será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capaz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de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generar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un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reporte</a:t>
            </a:r>
            <a:r>
              <a:rPr sz="1000" spc="-40" dirty="0">
                <a:latin typeface="Arial"/>
                <a:cs typeface="Arial"/>
              </a:rPr>
              <a:t> Grupal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y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un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reporte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individual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incluso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el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mismo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día  </a:t>
            </a:r>
            <a:r>
              <a:rPr sz="1000" spc="-30" dirty="0">
                <a:latin typeface="Arial"/>
                <a:cs typeface="Arial"/>
              </a:rPr>
              <a:t>de </a:t>
            </a:r>
            <a:r>
              <a:rPr sz="1000" spc="-35" dirty="0">
                <a:latin typeface="Arial"/>
                <a:cs typeface="Arial"/>
              </a:rPr>
              <a:t>la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prueba.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02309" y="6111706"/>
            <a:ext cx="6375399" cy="34012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7075" y="1972945"/>
            <a:ext cx="1104900" cy="371475"/>
          </a:xfrm>
          <a:custGeom>
            <a:avLst/>
            <a:gdLst/>
            <a:ahLst/>
            <a:cxnLst/>
            <a:rect l="l" t="t" r="r" b="b"/>
            <a:pathLst>
              <a:path w="1104900" h="371475">
                <a:moveTo>
                  <a:pt x="919226" y="0"/>
                </a:moveTo>
                <a:lnTo>
                  <a:pt x="0" y="0"/>
                </a:lnTo>
                <a:lnTo>
                  <a:pt x="0" y="371475"/>
                </a:lnTo>
                <a:lnTo>
                  <a:pt x="919226" y="371475"/>
                </a:lnTo>
                <a:lnTo>
                  <a:pt x="1104900" y="185674"/>
                </a:lnTo>
                <a:lnTo>
                  <a:pt x="919226" y="0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0250" y="2442845"/>
            <a:ext cx="1104900" cy="462915"/>
          </a:xfrm>
          <a:custGeom>
            <a:avLst/>
            <a:gdLst/>
            <a:ahLst/>
            <a:cxnLst/>
            <a:rect l="l" t="t" r="r" b="b"/>
            <a:pathLst>
              <a:path w="1104900" h="462914">
                <a:moveTo>
                  <a:pt x="919226" y="0"/>
                </a:moveTo>
                <a:lnTo>
                  <a:pt x="0" y="0"/>
                </a:lnTo>
                <a:lnTo>
                  <a:pt x="0" y="462914"/>
                </a:lnTo>
                <a:lnTo>
                  <a:pt x="919226" y="462914"/>
                </a:lnTo>
                <a:lnTo>
                  <a:pt x="1104900" y="231521"/>
                </a:lnTo>
                <a:lnTo>
                  <a:pt x="919226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18184" y="2012950"/>
            <a:ext cx="771525" cy="82169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05410" marR="41910" indent="-56515">
              <a:lnSpc>
                <a:spcPct val="101099"/>
              </a:lnSpc>
              <a:spcBef>
                <a:spcPts val="85"/>
              </a:spcBef>
            </a:pPr>
            <a:r>
              <a:rPr sz="900" b="1" spc="-90" dirty="0">
                <a:solidFill>
                  <a:srgbClr val="006FC0"/>
                </a:solidFill>
                <a:latin typeface="Arial"/>
                <a:cs typeface="Arial"/>
              </a:rPr>
              <a:t>OBJETIVO </a:t>
            </a:r>
            <a:r>
              <a:rPr sz="900" b="1" spc="-105" dirty="0">
                <a:solidFill>
                  <a:srgbClr val="006FC0"/>
                </a:solidFill>
                <a:latin typeface="Arial"/>
                <a:cs typeface="Arial"/>
              </a:rPr>
              <a:t>DE  LA</a:t>
            </a:r>
            <a:r>
              <a:rPr sz="900" b="1" spc="-9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900" b="1" spc="-100" dirty="0">
                <a:solidFill>
                  <a:srgbClr val="006FC0"/>
                </a:solidFill>
                <a:latin typeface="Arial"/>
                <a:cs typeface="Arial"/>
              </a:rPr>
              <a:t>PRUEBA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Arial"/>
              <a:cs typeface="Arial"/>
            </a:endParaRPr>
          </a:p>
          <a:p>
            <a:pPr marL="44450" marR="5080" indent="-32384">
              <a:lnSpc>
                <a:spcPct val="103600"/>
              </a:lnSpc>
            </a:pPr>
            <a:r>
              <a:rPr sz="1100" b="1" spc="-95" dirty="0">
                <a:solidFill>
                  <a:srgbClr val="FFFFFF"/>
                </a:solidFill>
                <a:latin typeface="Arial"/>
                <a:cs typeface="Arial"/>
              </a:rPr>
              <a:t>NOMBRE</a:t>
            </a:r>
            <a:r>
              <a:rPr sz="1100" b="1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30" dirty="0">
                <a:solidFill>
                  <a:srgbClr val="FFFFFF"/>
                </a:solidFill>
                <a:latin typeface="Arial"/>
                <a:cs typeface="Arial"/>
              </a:rPr>
              <a:t>DE  </a:t>
            </a:r>
            <a:r>
              <a:rPr sz="1100" b="1" spc="-120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11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25" dirty="0">
                <a:solidFill>
                  <a:srgbClr val="FFFFFF"/>
                </a:solidFill>
                <a:latin typeface="Arial"/>
                <a:cs typeface="Arial"/>
              </a:rPr>
              <a:t>PRUEBA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1368" y="546607"/>
            <a:ext cx="5126355" cy="1091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65" dirty="0">
                <a:solidFill>
                  <a:srgbClr val="006FC0"/>
                </a:solidFill>
                <a:latin typeface="Arial"/>
                <a:cs typeface="Arial"/>
              </a:rPr>
              <a:t>Metodología</a:t>
            </a:r>
            <a:r>
              <a:rPr sz="1800" b="1" spc="-114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b="1" spc="-80" dirty="0">
                <a:solidFill>
                  <a:srgbClr val="006FC0"/>
                </a:solidFill>
                <a:latin typeface="Arial"/>
                <a:cs typeface="Arial"/>
              </a:rPr>
              <a:t>Deportiva</a:t>
            </a:r>
            <a:endParaRPr sz="1800">
              <a:latin typeface="Arial"/>
              <a:cs typeface="Arial"/>
            </a:endParaRPr>
          </a:p>
          <a:p>
            <a:pPr marL="1576705" algn="ctr">
              <a:lnSpc>
                <a:spcPct val="100000"/>
              </a:lnSpc>
              <a:spcBef>
                <a:spcPts val="1590"/>
              </a:spcBef>
            </a:pPr>
            <a:r>
              <a:rPr sz="1400" b="1" spc="-130" dirty="0">
                <a:latin typeface="Arial"/>
                <a:cs typeface="Arial"/>
              </a:rPr>
              <a:t>ANEXO </a:t>
            </a:r>
            <a:r>
              <a:rPr sz="1400" b="1" spc="-135" dirty="0">
                <a:latin typeface="Arial"/>
                <a:cs typeface="Arial"/>
              </a:rPr>
              <a:t>N°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310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Arial"/>
              <a:cs typeface="Arial"/>
            </a:endParaRPr>
          </a:p>
          <a:p>
            <a:pPr marL="1575435" algn="ctr">
              <a:lnSpc>
                <a:spcPct val="100000"/>
              </a:lnSpc>
              <a:spcBef>
                <a:spcPts val="5"/>
              </a:spcBef>
            </a:pPr>
            <a:r>
              <a:rPr sz="1400" b="1" spc="-150" dirty="0">
                <a:latin typeface="Arial"/>
                <a:cs typeface="Arial"/>
              </a:rPr>
              <a:t>PROTOCOLO PARA </a:t>
            </a:r>
            <a:r>
              <a:rPr sz="1400" b="1" spc="-140" dirty="0">
                <a:latin typeface="Arial"/>
                <a:cs typeface="Arial"/>
              </a:rPr>
              <a:t>PREVENCIÓN </a:t>
            </a:r>
            <a:r>
              <a:rPr sz="1400" b="1" spc="-155" dirty="0">
                <a:latin typeface="Arial"/>
                <a:cs typeface="Arial"/>
              </a:rPr>
              <a:t>DE</a:t>
            </a:r>
            <a:r>
              <a:rPr sz="1400" b="1" spc="60" dirty="0">
                <a:latin typeface="Arial"/>
                <a:cs typeface="Arial"/>
              </a:rPr>
              <a:t> </a:t>
            </a:r>
            <a:r>
              <a:rPr sz="1400" b="1" spc="-150" dirty="0">
                <a:latin typeface="Arial"/>
                <a:cs typeface="Arial"/>
              </a:rPr>
              <a:t>LESIONES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46704" y="4759325"/>
            <a:ext cx="3924300" cy="1914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7952" y="1795526"/>
          <a:ext cx="6948170" cy="69976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8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9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4027">
                <a:tc>
                  <a:txBody>
                    <a:bodyPr/>
                    <a:lstStyle/>
                    <a:p>
                      <a:pPr marL="67945">
                        <a:lnSpc>
                          <a:spcPts val="1650"/>
                        </a:lnSpc>
                      </a:pPr>
                      <a:r>
                        <a:rPr sz="1400" b="1" spc="-12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NOMBRE </a:t>
                      </a:r>
                      <a:r>
                        <a:rPr sz="1400" b="1" spc="-15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400" b="1" spc="-8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6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TEST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650"/>
                        </a:lnSpc>
                      </a:pPr>
                      <a:r>
                        <a:rPr sz="1400" b="1" spc="-165" dirty="0">
                          <a:latin typeface="Arial"/>
                          <a:cs typeface="Arial"/>
                        </a:rPr>
                        <a:t>TEST </a:t>
                      </a:r>
                      <a:r>
                        <a:rPr sz="1400" b="1" spc="-15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400" b="1" spc="-100" dirty="0">
                          <a:latin typeface="Arial"/>
                          <a:cs typeface="Arial"/>
                        </a:rPr>
                        <a:t>SIMETRÍA </a:t>
                      </a:r>
                      <a:r>
                        <a:rPr sz="1400" b="1" spc="-145" dirty="0">
                          <a:latin typeface="Arial"/>
                          <a:cs typeface="Arial"/>
                        </a:rPr>
                        <a:t>EN </a:t>
                      </a:r>
                      <a:r>
                        <a:rPr sz="1400" b="1" spc="-100" dirty="0">
                          <a:latin typeface="Arial"/>
                          <a:cs typeface="Arial"/>
                        </a:rPr>
                        <a:t>MIEMBROS</a:t>
                      </a:r>
                      <a:r>
                        <a:rPr sz="1400" b="1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35" dirty="0">
                          <a:latin typeface="Arial"/>
                          <a:cs typeface="Arial"/>
                        </a:rPr>
                        <a:t>INFERIORES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027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4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OBJETIVO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Medir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diferencia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los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niveles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fuerza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pierna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hábil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hábil.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467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14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MATERIAL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Alfombra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Salto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DM</a:t>
                      </a:r>
                      <a:r>
                        <a:rPr sz="10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Jump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spc="-15" dirty="0">
                          <a:latin typeface="Arial"/>
                          <a:cs typeface="Arial"/>
                        </a:rPr>
                        <a:t>Laptop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software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medición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DM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Jump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789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4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DESCRIPCIÓN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9850" marR="305435">
                        <a:lnSpc>
                          <a:spcPct val="102000"/>
                        </a:lnSpc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Desde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posición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parado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sobre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una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pierna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se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realiza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un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salto vertical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con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manos en la 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cintura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sobre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plataforma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medición.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Primero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sobre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pierna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hábil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luego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hábil.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1623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2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ACTIVACIÓN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400" b="1" spc="-12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FISIOLÓGICA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7825" marR="758190" indent="-228600">
                        <a:lnSpc>
                          <a:spcPct val="101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spc="-15" dirty="0">
                          <a:latin typeface="Arial"/>
                          <a:cs typeface="Arial"/>
                        </a:rPr>
                        <a:t>Aumento 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temperatura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corporal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mediante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ejercicios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 activación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articular</a:t>
                      </a:r>
                      <a:r>
                        <a:rPr sz="1000" spc="-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 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coordinativos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sobre</a:t>
                      </a:r>
                      <a:r>
                        <a:rPr sz="10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escalera.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7825" indent="-229235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spc="-40" dirty="0">
                          <a:latin typeface="Arial"/>
                          <a:cs typeface="Arial"/>
                        </a:rPr>
                        <a:t>Saltos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pliométricos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baja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intensidad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(Nivel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0)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corta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duración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(máx.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saltos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serie)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7825" indent="-229235">
                        <a:lnSpc>
                          <a:spcPct val="100000"/>
                        </a:lnSpc>
                        <a:spcBef>
                          <a:spcPts val="70"/>
                        </a:spcBef>
                        <a:buFont typeface="Symbol"/>
                        <a:buChar char="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spc="-25" dirty="0">
                          <a:latin typeface="Arial"/>
                          <a:cs typeface="Arial"/>
                        </a:rPr>
                        <a:t>Flexibilidad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activa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2119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3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CONDICIONES</a:t>
                      </a:r>
                      <a:r>
                        <a:rPr sz="1400" b="1" spc="-10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6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DEL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400" b="1" spc="-16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TEST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7825" indent="-229235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Mantener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todo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momento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pierna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testada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sin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contacto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suelo.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7825" indent="-229235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Symbol"/>
                        <a:buChar char="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spc="-110" dirty="0">
                          <a:latin typeface="Arial"/>
                          <a:cs typeface="Arial"/>
                        </a:rPr>
                        <a:t>Se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puede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utilizar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los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brazos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para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impulso.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7825" indent="-229235">
                        <a:lnSpc>
                          <a:spcPct val="100000"/>
                        </a:lnSpc>
                        <a:spcBef>
                          <a:spcPts val="70"/>
                        </a:spcBef>
                        <a:buFont typeface="Symbol"/>
                        <a:buChar char="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spc="-110" dirty="0">
                          <a:latin typeface="Arial"/>
                          <a:cs typeface="Arial"/>
                        </a:rPr>
                        <a:t>Se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podrán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realizar </a:t>
                      </a:r>
                      <a:r>
                        <a:rPr sz="1000" spc="-1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0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intentos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8616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2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INDICACIONES</a:t>
                      </a:r>
                      <a:r>
                        <a:rPr sz="1400" b="1" spc="-10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5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AL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400" b="1" spc="-14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EVALUADOR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7825" indent="-229235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spc="-45" dirty="0">
                          <a:latin typeface="Arial"/>
                          <a:cs typeface="Arial"/>
                        </a:rPr>
                        <a:t>Sitúese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por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delante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1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ejecutante.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7825" marR="217804" indent="-228600">
                        <a:lnSpc>
                          <a:spcPct val="101000"/>
                        </a:lnSpc>
                        <a:spcBef>
                          <a:spcPts val="60"/>
                        </a:spcBef>
                        <a:buFont typeface="Symbol"/>
                        <a:buChar char="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spc="-40" dirty="0">
                          <a:latin typeface="Arial"/>
                          <a:cs typeface="Arial"/>
                        </a:rPr>
                        <a:t>Déjele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haga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prueba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para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familiarizarse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test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asegurarse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comprendió 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bien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instrucciones</a:t>
                      </a:r>
                      <a:r>
                        <a:rPr sz="10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dadas.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7825" marR="196850" indent="-228600">
                        <a:lnSpc>
                          <a:spcPct val="101000"/>
                        </a:lnSpc>
                        <a:spcBef>
                          <a:spcPts val="70"/>
                        </a:spcBef>
                        <a:buFont typeface="Symbol"/>
                        <a:buChar char="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spc="-45" dirty="0">
                          <a:latin typeface="Arial"/>
                          <a:cs typeface="Arial"/>
                        </a:rPr>
                        <a:t>Una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vez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comprendidas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indicaciones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accionar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alfombra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(presionar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software 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DM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Jump).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7825" indent="-229235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spc="-75" dirty="0">
                          <a:latin typeface="Arial"/>
                          <a:cs typeface="Arial"/>
                        </a:rPr>
                        <a:t>El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test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es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realizado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después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ensayo.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976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5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OBSERVACIONES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8780" indent="-229235">
                        <a:lnSpc>
                          <a:spcPct val="100000"/>
                        </a:lnSpc>
                        <a:spcBef>
                          <a:spcPts val="245"/>
                        </a:spcBef>
                        <a:buFont typeface="Symbol"/>
                        <a:buChar char=""/>
                        <a:tabLst>
                          <a:tab pos="398780" algn="l"/>
                          <a:tab pos="399415" algn="l"/>
                        </a:tabLst>
                      </a:pPr>
                      <a:r>
                        <a:rPr sz="1000" spc="-7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ejecutante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debe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estar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consciente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mayor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sea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salto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valoración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será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más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alta.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8987" y="546607"/>
            <a:ext cx="6126480" cy="1091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65" dirty="0">
                <a:solidFill>
                  <a:srgbClr val="006FC0"/>
                </a:solidFill>
                <a:latin typeface="Arial"/>
                <a:cs typeface="Arial"/>
              </a:rPr>
              <a:t>Metodología</a:t>
            </a:r>
            <a:r>
              <a:rPr sz="1800" b="1" spc="-114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b="1" spc="-80" dirty="0">
                <a:solidFill>
                  <a:srgbClr val="006FC0"/>
                </a:solidFill>
                <a:latin typeface="Arial"/>
                <a:cs typeface="Arial"/>
              </a:rPr>
              <a:t>Deportiva</a:t>
            </a:r>
            <a:endParaRPr sz="1800">
              <a:latin typeface="Arial"/>
              <a:cs typeface="Arial"/>
            </a:endParaRPr>
          </a:p>
          <a:p>
            <a:pPr marL="575310" algn="ctr">
              <a:lnSpc>
                <a:spcPct val="100000"/>
              </a:lnSpc>
              <a:spcBef>
                <a:spcPts val="1590"/>
              </a:spcBef>
            </a:pPr>
            <a:r>
              <a:rPr sz="1400" b="1" spc="-130" dirty="0">
                <a:latin typeface="Arial"/>
                <a:cs typeface="Arial"/>
              </a:rPr>
              <a:t>ANEXO </a:t>
            </a:r>
            <a:r>
              <a:rPr sz="1400" b="1" spc="-135" dirty="0">
                <a:latin typeface="Arial"/>
                <a:cs typeface="Arial"/>
              </a:rPr>
              <a:t>N°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110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Arial"/>
              <a:cs typeface="Arial"/>
            </a:endParaRPr>
          </a:p>
          <a:p>
            <a:pPr marL="575945" algn="ctr">
              <a:lnSpc>
                <a:spcPct val="100000"/>
              </a:lnSpc>
              <a:spcBef>
                <a:spcPts val="5"/>
              </a:spcBef>
            </a:pPr>
            <a:r>
              <a:rPr sz="1400" b="1" spc="-150" dirty="0">
                <a:latin typeface="Arial"/>
                <a:cs typeface="Arial"/>
              </a:rPr>
              <a:t>PROTOCOLO PARA </a:t>
            </a:r>
            <a:r>
              <a:rPr sz="1400" b="1" spc="-85" dirty="0">
                <a:latin typeface="Arial"/>
                <a:cs typeface="Arial"/>
              </a:rPr>
              <a:t>MEDIR </a:t>
            </a:r>
            <a:r>
              <a:rPr sz="1400" b="1" spc="-120" dirty="0">
                <a:latin typeface="Arial"/>
                <a:cs typeface="Arial"/>
              </a:rPr>
              <a:t>FLEXIBILIDAD </a:t>
            </a:r>
            <a:r>
              <a:rPr sz="1400" b="1" spc="-155" dirty="0">
                <a:latin typeface="Arial"/>
                <a:cs typeface="Arial"/>
              </a:rPr>
              <a:t>DE </a:t>
            </a:r>
            <a:r>
              <a:rPr sz="1400" b="1" spc="-140" dirty="0">
                <a:latin typeface="Arial"/>
                <a:cs typeface="Arial"/>
              </a:rPr>
              <a:t>TREN </a:t>
            </a:r>
            <a:r>
              <a:rPr sz="1400" b="1" spc="-145" dirty="0">
                <a:latin typeface="Arial"/>
                <a:cs typeface="Arial"/>
              </a:rPr>
              <a:t>SUPERIOR</a:t>
            </a:r>
            <a:r>
              <a:rPr sz="1400" b="1" spc="-105" dirty="0">
                <a:latin typeface="Arial"/>
                <a:cs typeface="Arial"/>
              </a:rPr>
              <a:t> </a:t>
            </a:r>
            <a:r>
              <a:rPr sz="1400" b="1" spc="-195" dirty="0">
                <a:latin typeface="Arial"/>
                <a:cs typeface="Arial"/>
              </a:rPr>
              <a:t>E </a:t>
            </a:r>
            <a:r>
              <a:rPr sz="1400" b="1" spc="-120" dirty="0">
                <a:latin typeface="Arial"/>
                <a:cs typeface="Arial"/>
              </a:rPr>
              <a:t>INFERIOR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55470" y="4914900"/>
            <a:ext cx="947599" cy="2259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85572" y="1795526"/>
          <a:ext cx="6947534" cy="70357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8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4027">
                <a:tc>
                  <a:txBody>
                    <a:bodyPr/>
                    <a:lstStyle/>
                    <a:p>
                      <a:pPr marL="67945">
                        <a:lnSpc>
                          <a:spcPts val="1650"/>
                        </a:lnSpc>
                      </a:pPr>
                      <a:r>
                        <a:rPr sz="1400" b="1" spc="-12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NOMBRE </a:t>
                      </a:r>
                      <a:r>
                        <a:rPr sz="1400" b="1" spc="-15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400" b="1" spc="-9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6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TEST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sz="1400" b="1" spc="-165" dirty="0">
                          <a:latin typeface="Arial"/>
                          <a:cs typeface="Arial"/>
                        </a:rPr>
                        <a:t>TEST </a:t>
                      </a:r>
                      <a:r>
                        <a:rPr sz="1400" b="1" spc="-15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400" b="1" spc="-165" dirty="0">
                          <a:latin typeface="Arial"/>
                          <a:cs typeface="Arial"/>
                        </a:rPr>
                        <a:t>DEEP </a:t>
                      </a:r>
                      <a:r>
                        <a:rPr sz="1400" b="1" spc="-135" dirty="0">
                          <a:latin typeface="Arial"/>
                          <a:cs typeface="Arial"/>
                        </a:rPr>
                        <a:t>SQUAT</a:t>
                      </a:r>
                      <a:r>
                        <a:rPr sz="1400" b="1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5" dirty="0">
                          <a:latin typeface="Arial"/>
                          <a:cs typeface="Arial"/>
                        </a:rPr>
                        <a:t>(FMS)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027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4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OBJETIVO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Medir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capacidad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flexibilidad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tren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superior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inferior.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467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14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MATERIAL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70"/>
                        </a:lnSpc>
                      </a:pPr>
                      <a:r>
                        <a:rPr sz="1000" spc="-40" dirty="0">
                          <a:latin typeface="Arial"/>
                          <a:cs typeface="Arial"/>
                        </a:rPr>
                        <a:t>Barra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plástico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90</a:t>
                      </a:r>
                      <a:r>
                        <a:rPr sz="1000" spc="-2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centímetros.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789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4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DESCRIPCIÓN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546100">
                        <a:lnSpc>
                          <a:spcPct val="101000"/>
                        </a:lnSpc>
                        <a:spcBef>
                          <a:spcPts val="464"/>
                        </a:spcBef>
                      </a:pPr>
                      <a:r>
                        <a:rPr sz="1000" spc="-45" dirty="0">
                          <a:latin typeface="Arial"/>
                          <a:cs typeface="Arial"/>
                        </a:rPr>
                        <a:t>Realizar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una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sentadilla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profunda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sosteniendo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barra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ambas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manos,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los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brazos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en 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extensión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aguantar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posición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tiempo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evaluador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indique.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905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631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2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ACTIVACIÓN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400" b="1" spc="-12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FISIOLÓGICA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15" dirty="0">
                          <a:latin typeface="Arial"/>
                          <a:cs typeface="Arial"/>
                        </a:rPr>
                        <a:t>Aumento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temperatura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corporal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mediante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ejercicios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activación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articular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7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25" dirty="0">
                          <a:latin typeface="Arial"/>
                          <a:cs typeface="Arial"/>
                        </a:rPr>
                        <a:t>Flexibilidad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activa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7691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3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CONDICIONES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400" b="1" spc="-16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DEL</a:t>
                      </a:r>
                      <a:r>
                        <a:rPr sz="1400" b="1" spc="-9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6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TEST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 marR="171450" indent="-228600">
                        <a:lnSpc>
                          <a:spcPct val="101699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75" dirty="0">
                          <a:latin typeface="Arial"/>
                          <a:cs typeface="Arial"/>
                        </a:rPr>
                        <a:t>El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puntaje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consta de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cuatro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posibilidades,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cero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(0)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si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en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cualquier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momento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prueba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 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evaluado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tiene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dolor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en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cualquier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parte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 cuerpo. Uno 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(1)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si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es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incapaz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completar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 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patrón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movimiento.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Dos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(2)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si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logra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completar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movimiento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pero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debe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compensarlo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 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alguna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manera.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(3)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si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realiza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movimiento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correctamente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sin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ninguna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compensación.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7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evaluador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califica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manera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subjetiva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ejecución.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7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110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anotara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los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segmentos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mejorar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flexibilidad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para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elaborar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informe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final.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110" dirty="0">
                          <a:latin typeface="Arial"/>
                          <a:cs typeface="Arial"/>
                        </a:rPr>
                        <a:t>Se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podrán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realizar </a:t>
                      </a:r>
                      <a:r>
                        <a:rPr sz="1000" spc="-100" dirty="0">
                          <a:latin typeface="Arial"/>
                          <a:cs typeface="Arial"/>
                        </a:rPr>
                        <a:t>2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intentos. 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La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puntuación 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más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baja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es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que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1000" spc="-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registra.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2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INDICACIONES</a:t>
                      </a:r>
                      <a:r>
                        <a:rPr sz="1400" b="1" spc="-11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5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AL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400" b="1" spc="-14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EVALUADOR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45" dirty="0">
                          <a:latin typeface="Arial"/>
                          <a:cs typeface="Arial"/>
                        </a:rPr>
                        <a:t>Sitúese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por</a:t>
                      </a:r>
                      <a:r>
                        <a:rPr sz="1000" spc="-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delante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ejecutante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marR="309245" indent="-228600">
                        <a:lnSpc>
                          <a:spcPct val="101000"/>
                        </a:lnSpc>
                        <a:spcBef>
                          <a:spcPts val="6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40" dirty="0">
                          <a:latin typeface="Arial"/>
                          <a:cs typeface="Arial"/>
                        </a:rPr>
                        <a:t>Déjele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haga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prueba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para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familiarizarse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test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asegurarse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comprendió 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bien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instrucciones</a:t>
                      </a:r>
                      <a:r>
                        <a:rPr sz="10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dadas.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75" dirty="0">
                          <a:latin typeface="Arial"/>
                          <a:cs typeface="Arial"/>
                        </a:rPr>
                        <a:t>El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test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es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realizado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después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ensayo.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0488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sz="1400" b="1" spc="-15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OBSERVACIONES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71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 marR="222885" indent="-228600">
                        <a:lnSpc>
                          <a:spcPct val="102000"/>
                        </a:lnSpc>
                        <a:spcBef>
                          <a:spcPts val="74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45" dirty="0">
                          <a:latin typeface="Arial"/>
                          <a:cs typeface="Arial"/>
                        </a:rPr>
                        <a:t>Todos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los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dedos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estarán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paralelos.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9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caso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contrario,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anotará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hasta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donde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llegue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más 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atrasado.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se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doblarán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piernas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ni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aplicaran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rebotes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tirones.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939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1368" y="546607"/>
            <a:ext cx="5635625" cy="1091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65" dirty="0">
                <a:solidFill>
                  <a:srgbClr val="006FC0"/>
                </a:solidFill>
                <a:latin typeface="Arial"/>
                <a:cs typeface="Arial"/>
              </a:rPr>
              <a:t>Metodología</a:t>
            </a:r>
            <a:r>
              <a:rPr sz="1800" b="1" spc="-114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b="1" spc="-80" dirty="0">
                <a:solidFill>
                  <a:srgbClr val="006FC0"/>
                </a:solidFill>
                <a:latin typeface="Arial"/>
                <a:cs typeface="Arial"/>
              </a:rPr>
              <a:t>Deportiva</a:t>
            </a:r>
            <a:endParaRPr sz="1800">
              <a:latin typeface="Arial"/>
              <a:cs typeface="Arial"/>
            </a:endParaRPr>
          </a:p>
          <a:p>
            <a:pPr marL="1067435" algn="ctr">
              <a:lnSpc>
                <a:spcPct val="100000"/>
              </a:lnSpc>
              <a:spcBef>
                <a:spcPts val="1590"/>
              </a:spcBef>
            </a:pPr>
            <a:r>
              <a:rPr sz="1400" b="1" spc="-130" dirty="0">
                <a:latin typeface="Arial"/>
                <a:cs typeface="Arial"/>
              </a:rPr>
              <a:t>ANEXO </a:t>
            </a:r>
            <a:r>
              <a:rPr sz="1400" b="1" spc="-135" dirty="0">
                <a:latin typeface="Arial"/>
                <a:cs typeface="Arial"/>
              </a:rPr>
              <a:t>N° </a:t>
            </a:r>
            <a:r>
              <a:rPr sz="1400" b="1" spc="-120" dirty="0">
                <a:latin typeface="Arial"/>
                <a:cs typeface="Arial"/>
              </a:rPr>
              <a:t>3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100" dirty="0">
                <a:latin typeface="Arial"/>
                <a:cs typeface="Arial"/>
              </a:rPr>
              <a:t>(OPCIONAL)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Arial"/>
              <a:cs typeface="Arial"/>
            </a:endParaRPr>
          </a:p>
          <a:p>
            <a:pPr marL="1066800" algn="ctr">
              <a:lnSpc>
                <a:spcPct val="100000"/>
              </a:lnSpc>
              <a:spcBef>
                <a:spcPts val="5"/>
              </a:spcBef>
            </a:pPr>
            <a:r>
              <a:rPr sz="1400" b="1" spc="-150" dirty="0">
                <a:latin typeface="Arial"/>
                <a:cs typeface="Arial"/>
              </a:rPr>
              <a:t>PROTOCOLO PARA </a:t>
            </a:r>
            <a:r>
              <a:rPr sz="1400" b="1" spc="-135" dirty="0">
                <a:latin typeface="Arial"/>
                <a:cs typeface="Arial"/>
              </a:rPr>
              <a:t>POTENCIA MUSCULAR </a:t>
            </a:r>
            <a:r>
              <a:rPr sz="1400" b="1" spc="-110" dirty="0">
                <a:latin typeface="Arial"/>
                <a:cs typeface="Arial"/>
              </a:rPr>
              <a:t>(TREN</a:t>
            </a:r>
            <a:r>
              <a:rPr sz="1400" b="1" spc="150" dirty="0">
                <a:latin typeface="Arial"/>
                <a:cs typeface="Arial"/>
              </a:rPr>
              <a:t> </a:t>
            </a:r>
            <a:r>
              <a:rPr sz="1400" b="1" spc="-105" dirty="0">
                <a:latin typeface="Arial"/>
                <a:cs typeface="Arial"/>
              </a:rPr>
              <a:t>INFERIOR)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33370" y="4759325"/>
            <a:ext cx="3856989" cy="18865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7952" y="1795526"/>
          <a:ext cx="6947534" cy="67645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8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4027">
                <a:tc>
                  <a:txBody>
                    <a:bodyPr/>
                    <a:lstStyle/>
                    <a:p>
                      <a:pPr marL="67945">
                        <a:lnSpc>
                          <a:spcPts val="1650"/>
                        </a:lnSpc>
                      </a:pPr>
                      <a:r>
                        <a:rPr sz="1400" b="1" spc="-12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NOMBRE </a:t>
                      </a:r>
                      <a:r>
                        <a:rPr sz="1400" b="1" spc="-15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400" b="1" spc="-9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6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TEST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sz="1400" b="1" spc="-150" dirty="0">
                          <a:latin typeface="Arial"/>
                          <a:cs typeface="Arial"/>
                        </a:rPr>
                        <a:t>SALTO </a:t>
                      </a:r>
                      <a:r>
                        <a:rPr sz="1400" b="1" spc="-15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400" b="1" spc="-165" dirty="0">
                          <a:latin typeface="Arial"/>
                          <a:cs typeface="Arial"/>
                        </a:rPr>
                        <a:t>COHETE </a:t>
                      </a:r>
                      <a:r>
                        <a:rPr sz="1400" b="1" spc="-114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1400" b="1" spc="-150" dirty="0">
                          <a:latin typeface="Arial"/>
                          <a:cs typeface="Arial"/>
                        </a:rPr>
                        <a:t>“ROCKET</a:t>
                      </a:r>
                      <a:r>
                        <a:rPr sz="1400" b="1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90" dirty="0">
                          <a:latin typeface="Arial"/>
                          <a:cs typeface="Arial"/>
                        </a:rPr>
                        <a:t>JUMP”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027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4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OBJETIVO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Medir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Potencia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tren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inferior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(componente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contráctil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musculo).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916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14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MATERIAL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Alfombra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Salto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DM</a:t>
                      </a:r>
                      <a:r>
                        <a:rPr sz="10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Jump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spc="-15" dirty="0">
                          <a:latin typeface="Arial"/>
                          <a:cs typeface="Arial"/>
                        </a:rPr>
                        <a:t>Laptop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software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medición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DM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Jump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789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4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DESCRIPCIÓN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8580" marR="338455">
                        <a:lnSpc>
                          <a:spcPct val="102299"/>
                        </a:lnSpc>
                      </a:pPr>
                      <a:r>
                        <a:rPr sz="1000" spc="-30" dirty="0">
                          <a:latin typeface="Arial"/>
                          <a:cs typeface="Arial"/>
                        </a:rPr>
                        <a:t>Salto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vertical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desde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cuclillas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espalda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erguida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manos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cintura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todo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momento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 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ejecución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sobre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plataforma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medición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2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ACTIVACIÓN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b="1" spc="-12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FISIOLÓGICA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 marR="103505" indent="-228600">
                        <a:lnSpc>
                          <a:spcPct val="101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15" dirty="0">
                          <a:latin typeface="Arial"/>
                          <a:cs typeface="Arial"/>
                        </a:rPr>
                        <a:t>Aumento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temperatura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corporal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mediante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ejercicios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activación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articular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coordinativos 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sobre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escalera.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8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40" dirty="0">
                          <a:latin typeface="Arial"/>
                          <a:cs typeface="Arial"/>
                        </a:rPr>
                        <a:t>Saltos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pliométricos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baja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intensidad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(Nivel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0)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corta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duración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(máx.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saltos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serie)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25" dirty="0">
                          <a:latin typeface="Arial"/>
                          <a:cs typeface="Arial"/>
                        </a:rPr>
                        <a:t>Flexibilidad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activa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7065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3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CONDICIONES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400" b="1" spc="-16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DEL</a:t>
                      </a:r>
                      <a:r>
                        <a:rPr sz="1400" b="1" spc="-9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6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TEST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Mantener</a:t>
                      </a:r>
                      <a:r>
                        <a:rPr sz="10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manos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cintura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durante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toda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ejecución.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7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25" dirty="0">
                          <a:latin typeface="Arial"/>
                          <a:cs typeface="Arial"/>
                        </a:rPr>
                        <a:t>Evitar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flexionar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rodillas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momento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suspensión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salto.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110" dirty="0">
                          <a:latin typeface="Arial"/>
                          <a:cs typeface="Arial"/>
                        </a:rPr>
                        <a:t>Se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podrán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realizar </a:t>
                      </a:r>
                      <a:r>
                        <a:rPr sz="1000" spc="-1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0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intentos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8997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4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DIRECCIONES</a:t>
                      </a:r>
                      <a:r>
                        <a:rPr sz="1400" b="1" spc="-114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5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AL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400" b="1" spc="-14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EVALUADOR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45" dirty="0">
                          <a:latin typeface="Arial"/>
                          <a:cs typeface="Arial"/>
                        </a:rPr>
                        <a:t>Sitúese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por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delante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1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ejecutante.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marR="309245" indent="-228600">
                        <a:lnSpc>
                          <a:spcPct val="101000"/>
                        </a:lnSpc>
                        <a:spcBef>
                          <a:spcPts val="7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40" dirty="0">
                          <a:latin typeface="Arial"/>
                          <a:cs typeface="Arial"/>
                        </a:rPr>
                        <a:t>Déjele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haga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prueba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para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familiarizarse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test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asegurarse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comprendió 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bien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instrucciones</a:t>
                      </a:r>
                      <a:r>
                        <a:rPr sz="10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dadas.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marR="71755" indent="-228600">
                        <a:lnSpc>
                          <a:spcPct val="102000"/>
                        </a:lnSpc>
                        <a:spcBef>
                          <a:spcPts val="55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45" dirty="0">
                          <a:latin typeface="Arial"/>
                          <a:cs typeface="Arial"/>
                        </a:rPr>
                        <a:t>Una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vez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comprendidas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indicaciones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accionar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alfombra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(presionar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software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DM 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Jump).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7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75" dirty="0">
                          <a:latin typeface="Arial"/>
                          <a:cs typeface="Arial"/>
                        </a:rPr>
                        <a:t>El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test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es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realizado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después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ensayo.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400" b="1" spc="-15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OBSERVACIONES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45" dirty="0">
                          <a:latin typeface="Arial"/>
                          <a:cs typeface="Arial"/>
                        </a:rPr>
                        <a:t>Hacer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presente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ejecutor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todo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momento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posición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manos.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110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anulará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salto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caso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ejecutante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cumpla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posición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manos.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8987" y="546607"/>
            <a:ext cx="5090795" cy="1091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65" dirty="0">
                <a:solidFill>
                  <a:srgbClr val="006FC0"/>
                </a:solidFill>
                <a:latin typeface="Arial"/>
                <a:cs typeface="Arial"/>
              </a:rPr>
              <a:t>Metodología</a:t>
            </a:r>
            <a:r>
              <a:rPr sz="1800" b="1" spc="-114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b="1" spc="-80" dirty="0">
                <a:solidFill>
                  <a:srgbClr val="006FC0"/>
                </a:solidFill>
                <a:latin typeface="Arial"/>
                <a:cs typeface="Arial"/>
              </a:rPr>
              <a:t>Deportiva</a:t>
            </a:r>
            <a:endParaRPr sz="1800">
              <a:latin typeface="Arial"/>
              <a:cs typeface="Arial"/>
            </a:endParaRPr>
          </a:p>
          <a:p>
            <a:pPr marL="1611630" algn="ctr">
              <a:lnSpc>
                <a:spcPct val="100000"/>
              </a:lnSpc>
              <a:spcBef>
                <a:spcPts val="1590"/>
              </a:spcBef>
            </a:pPr>
            <a:r>
              <a:rPr sz="1400" b="1" spc="-130" dirty="0">
                <a:latin typeface="Arial"/>
                <a:cs typeface="Arial"/>
              </a:rPr>
              <a:t>ANEXO </a:t>
            </a:r>
            <a:r>
              <a:rPr sz="1400" b="1" spc="-135" dirty="0">
                <a:latin typeface="Arial"/>
                <a:cs typeface="Arial"/>
              </a:rPr>
              <a:t>N°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30" dirty="0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Arial"/>
              <a:cs typeface="Arial"/>
            </a:endParaRPr>
          </a:p>
          <a:p>
            <a:pPr marL="1610995" algn="ctr">
              <a:lnSpc>
                <a:spcPct val="100000"/>
              </a:lnSpc>
              <a:spcBef>
                <a:spcPts val="5"/>
              </a:spcBef>
            </a:pPr>
            <a:r>
              <a:rPr sz="1400" b="1" spc="-150" dirty="0">
                <a:latin typeface="Arial"/>
                <a:cs typeface="Arial"/>
              </a:rPr>
              <a:t>PROTOCOLO PARA </a:t>
            </a:r>
            <a:r>
              <a:rPr sz="1400" b="1" spc="-85" dirty="0">
                <a:latin typeface="Arial"/>
                <a:cs typeface="Arial"/>
              </a:rPr>
              <a:t>MEDIR </a:t>
            </a:r>
            <a:r>
              <a:rPr sz="1400" b="1" spc="-155" dirty="0">
                <a:latin typeface="Arial"/>
                <a:cs typeface="Arial"/>
              </a:rPr>
              <a:t>FUERZA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45" dirty="0">
                <a:latin typeface="Arial"/>
                <a:cs typeface="Arial"/>
              </a:rPr>
              <a:t>REACTIVA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98164" y="4759325"/>
            <a:ext cx="3343910" cy="14293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85572" y="1795526"/>
          <a:ext cx="6947534" cy="60497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8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4027">
                <a:tc>
                  <a:txBody>
                    <a:bodyPr/>
                    <a:lstStyle/>
                    <a:p>
                      <a:pPr marL="67945">
                        <a:lnSpc>
                          <a:spcPts val="1650"/>
                        </a:lnSpc>
                      </a:pPr>
                      <a:r>
                        <a:rPr sz="1400" b="1" spc="-12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NOMBRE </a:t>
                      </a:r>
                      <a:r>
                        <a:rPr sz="1400" b="1" spc="-15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400" b="1" spc="-9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6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TEST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3355">
                        <a:lnSpc>
                          <a:spcPts val="1650"/>
                        </a:lnSpc>
                      </a:pPr>
                      <a:r>
                        <a:rPr sz="1400" b="1" spc="-150" dirty="0">
                          <a:latin typeface="Arial"/>
                          <a:cs typeface="Arial"/>
                        </a:rPr>
                        <a:t>SALTO </a:t>
                      </a:r>
                      <a:r>
                        <a:rPr sz="1400" b="1" spc="-15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400" b="1" spc="-100" dirty="0">
                          <a:latin typeface="Arial"/>
                          <a:cs typeface="Arial"/>
                        </a:rPr>
                        <a:t>CONTRAMOVIMIENTO </a:t>
                      </a:r>
                      <a:r>
                        <a:rPr sz="1400" b="1" spc="-114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1400" b="1" spc="-130" dirty="0">
                          <a:latin typeface="Arial"/>
                          <a:cs typeface="Arial"/>
                        </a:rPr>
                        <a:t>“COUNTER </a:t>
                      </a:r>
                      <a:r>
                        <a:rPr sz="1400" b="1" spc="-100" dirty="0">
                          <a:latin typeface="Arial"/>
                          <a:cs typeface="Arial"/>
                        </a:rPr>
                        <a:t>MOVEMENT</a:t>
                      </a:r>
                      <a:r>
                        <a:rPr sz="1400" b="1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90" dirty="0">
                          <a:latin typeface="Arial"/>
                          <a:cs typeface="Arial"/>
                        </a:rPr>
                        <a:t>JUMP”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027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4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OBJETIVO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Medir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fuerza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reactiva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(componente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elástico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músculo).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916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14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MATERIAL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Alfombra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Salto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DM</a:t>
                      </a:r>
                      <a:r>
                        <a:rPr sz="10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Jump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spc="-15" dirty="0">
                          <a:latin typeface="Arial"/>
                          <a:cs typeface="Arial"/>
                        </a:rPr>
                        <a:t>Laptop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software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medición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DM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Jump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789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4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DESCRIPCIÓN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29539">
                        <a:lnSpc>
                          <a:spcPct val="102099"/>
                        </a:lnSpc>
                        <a:spcBef>
                          <a:spcPts val="434"/>
                        </a:spcBef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Desde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posición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firmes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con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manos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en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 caderas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se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realiza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una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flexión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piernas hasta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90º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 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sin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detenerse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realiza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una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rápida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extensión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piernas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sin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flexionar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tronco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sobre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plataforma 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medición.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2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ACTIVACIÓN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b="1" spc="-12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FISIOLÓGICA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 marR="91440" indent="-228600">
                        <a:lnSpc>
                          <a:spcPct val="101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15" dirty="0">
                          <a:latin typeface="Arial"/>
                          <a:cs typeface="Arial"/>
                        </a:rPr>
                        <a:t>Aumento 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temperatura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corporal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mediante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ejercicios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 activación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articular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coordinativos 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sobre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escalera.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8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40" dirty="0">
                          <a:latin typeface="Arial"/>
                          <a:cs typeface="Arial"/>
                        </a:rPr>
                        <a:t>Saltos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pliométricos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baja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intensidad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(Nivel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0)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corta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duración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(máx.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saltos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serie)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25" dirty="0">
                          <a:latin typeface="Arial"/>
                          <a:cs typeface="Arial"/>
                        </a:rPr>
                        <a:t>Flexibilidad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activa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9865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3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CONDICIONES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400" b="1" spc="-16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DEL</a:t>
                      </a:r>
                      <a:r>
                        <a:rPr sz="1400" b="1" spc="-9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6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TEST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Mantener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todo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momento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ejecución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manos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cintura.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7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25" dirty="0">
                          <a:latin typeface="Arial"/>
                          <a:cs typeface="Arial"/>
                        </a:rPr>
                        <a:t>Evitar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flexionar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rodillas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momento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suspensión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salto.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110" dirty="0">
                          <a:latin typeface="Arial"/>
                          <a:cs typeface="Arial"/>
                        </a:rPr>
                        <a:t>Se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podrán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realizar </a:t>
                      </a:r>
                      <a:r>
                        <a:rPr sz="1000" spc="-1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0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intentos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8997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4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DIRECCIONES</a:t>
                      </a:r>
                      <a:r>
                        <a:rPr sz="1400" b="1" spc="-114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5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AL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400" b="1" spc="-14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EVALUADOR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45" dirty="0">
                          <a:latin typeface="Arial"/>
                          <a:cs typeface="Arial"/>
                        </a:rPr>
                        <a:t>Sitúese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por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delante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1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ejecutante.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marR="309245" indent="-228600">
                        <a:lnSpc>
                          <a:spcPct val="101000"/>
                        </a:lnSpc>
                        <a:spcBef>
                          <a:spcPts val="75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40" dirty="0">
                          <a:latin typeface="Arial"/>
                          <a:cs typeface="Arial"/>
                        </a:rPr>
                        <a:t>Déjele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haga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prueba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para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familiarizarse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test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asegurarse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comprendió 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bien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instrucciones</a:t>
                      </a:r>
                      <a:r>
                        <a:rPr sz="10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dadas.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marR="74295" indent="-228600">
                        <a:lnSpc>
                          <a:spcPct val="102000"/>
                        </a:lnSpc>
                        <a:spcBef>
                          <a:spcPts val="45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45" dirty="0">
                          <a:latin typeface="Arial"/>
                          <a:cs typeface="Arial"/>
                        </a:rPr>
                        <a:t>Una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vez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comprendidas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indicaciones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accionar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alfombra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(presionar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ON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software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DM 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Jump).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75" dirty="0">
                          <a:latin typeface="Arial"/>
                          <a:cs typeface="Arial"/>
                        </a:rPr>
                        <a:t>El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test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es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realizado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después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ensayo.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524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400" b="1" spc="-15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OBSERVACIONES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 marR="145415" indent="-228600">
                        <a:lnSpc>
                          <a:spcPct val="101000"/>
                        </a:lnSpc>
                        <a:spcBef>
                          <a:spcPts val="259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90" dirty="0">
                          <a:latin typeface="Arial"/>
                          <a:cs typeface="Arial"/>
                        </a:rPr>
                        <a:t>Si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ejecutante,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momento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impulso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flexiona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más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90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grados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piernas,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considera  nula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prueba.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301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1368" y="546607"/>
            <a:ext cx="5199380" cy="1091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65" dirty="0">
                <a:solidFill>
                  <a:srgbClr val="006FC0"/>
                </a:solidFill>
                <a:latin typeface="Arial"/>
                <a:cs typeface="Arial"/>
              </a:rPr>
              <a:t>Metodología</a:t>
            </a:r>
            <a:r>
              <a:rPr sz="1800" b="1" spc="-114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b="1" spc="-80" dirty="0">
                <a:solidFill>
                  <a:srgbClr val="006FC0"/>
                </a:solidFill>
                <a:latin typeface="Arial"/>
                <a:cs typeface="Arial"/>
              </a:rPr>
              <a:t>Deportiva</a:t>
            </a:r>
            <a:endParaRPr sz="1800">
              <a:latin typeface="Arial"/>
              <a:cs typeface="Arial"/>
            </a:endParaRPr>
          </a:p>
          <a:p>
            <a:pPr marL="1504315" algn="ctr">
              <a:lnSpc>
                <a:spcPct val="100000"/>
              </a:lnSpc>
              <a:spcBef>
                <a:spcPts val="1590"/>
              </a:spcBef>
            </a:pPr>
            <a:r>
              <a:rPr sz="1400" b="1" spc="-130" dirty="0">
                <a:latin typeface="Arial"/>
                <a:cs typeface="Arial"/>
              </a:rPr>
              <a:t>ANEXO </a:t>
            </a:r>
            <a:r>
              <a:rPr sz="1400" b="1" spc="-135" dirty="0">
                <a:latin typeface="Arial"/>
                <a:cs typeface="Arial"/>
              </a:rPr>
              <a:t>N°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114" dirty="0"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Arial"/>
              <a:cs typeface="Arial"/>
            </a:endParaRPr>
          </a:p>
          <a:p>
            <a:pPr marL="1504315" algn="ctr">
              <a:lnSpc>
                <a:spcPct val="100000"/>
              </a:lnSpc>
              <a:spcBef>
                <a:spcPts val="5"/>
              </a:spcBef>
            </a:pPr>
            <a:r>
              <a:rPr sz="1400" b="1" spc="-150" dirty="0">
                <a:latin typeface="Arial"/>
                <a:cs typeface="Arial"/>
              </a:rPr>
              <a:t>PROTOCOLO PARA </a:t>
            </a:r>
            <a:r>
              <a:rPr sz="1400" b="1" spc="-85" dirty="0">
                <a:latin typeface="Arial"/>
                <a:cs typeface="Arial"/>
              </a:rPr>
              <a:t>MEDIR </a:t>
            </a:r>
            <a:r>
              <a:rPr sz="1400" b="1" spc="-540" dirty="0">
                <a:latin typeface="Arial"/>
                <a:cs typeface="Arial"/>
              </a:rPr>
              <a:t>%</a:t>
            </a:r>
            <a:r>
              <a:rPr sz="1400" b="1" spc="-100" dirty="0">
                <a:latin typeface="Arial"/>
                <a:cs typeface="Arial"/>
              </a:rPr>
              <a:t> </a:t>
            </a:r>
            <a:r>
              <a:rPr sz="1400" b="1" spc="-155" dirty="0">
                <a:latin typeface="Arial"/>
                <a:cs typeface="Arial"/>
              </a:rPr>
              <a:t>DE </a:t>
            </a:r>
            <a:r>
              <a:rPr sz="1400" b="1" spc="-140" dirty="0">
                <a:latin typeface="Arial"/>
                <a:cs typeface="Arial"/>
              </a:rPr>
              <a:t>USO </a:t>
            </a:r>
            <a:r>
              <a:rPr sz="1400" b="1" spc="-155" dirty="0">
                <a:latin typeface="Arial"/>
                <a:cs typeface="Arial"/>
              </a:rPr>
              <a:t>DE</a:t>
            </a:r>
            <a:r>
              <a:rPr sz="1400" b="1" spc="-130" dirty="0">
                <a:latin typeface="Arial"/>
                <a:cs typeface="Arial"/>
              </a:rPr>
              <a:t> </a:t>
            </a:r>
            <a:r>
              <a:rPr sz="1400" b="1" spc="-155" dirty="0">
                <a:latin typeface="Arial"/>
                <a:cs typeface="Arial"/>
              </a:rPr>
              <a:t>BRAZOS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37229" y="4690745"/>
            <a:ext cx="3105785" cy="22009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7952" y="1795526"/>
          <a:ext cx="7004050" cy="65938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5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4027">
                <a:tc>
                  <a:txBody>
                    <a:bodyPr/>
                    <a:lstStyle/>
                    <a:p>
                      <a:pPr marL="67945">
                        <a:lnSpc>
                          <a:spcPts val="1650"/>
                        </a:lnSpc>
                      </a:pPr>
                      <a:r>
                        <a:rPr sz="1400" b="1" spc="-12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NOMBRE </a:t>
                      </a:r>
                      <a:r>
                        <a:rPr sz="1400" b="1" spc="-15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400" b="1" spc="-9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6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TEST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sz="1400" b="1" spc="-150" dirty="0">
                          <a:latin typeface="Arial"/>
                          <a:cs typeface="Arial"/>
                        </a:rPr>
                        <a:t>SALTO </a:t>
                      </a:r>
                      <a:r>
                        <a:rPr sz="1400" b="1" spc="-15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400" b="1" spc="-150" dirty="0">
                          <a:latin typeface="Arial"/>
                          <a:cs typeface="Arial"/>
                        </a:rPr>
                        <a:t>ABALAKOV </a:t>
                      </a:r>
                      <a:r>
                        <a:rPr sz="1400" b="1" spc="-114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1400" b="1" spc="-130" dirty="0">
                          <a:latin typeface="Arial"/>
                          <a:cs typeface="Arial"/>
                        </a:rPr>
                        <a:t>“ABALAKOV</a:t>
                      </a:r>
                      <a:r>
                        <a:rPr sz="1400" b="1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85" dirty="0">
                          <a:latin typeface="Arial"/>
                          <a:cs typeface="Arial"/>
                        </a:rPr>
                        <a:t>JUMP”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992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b="1" spc="-14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OBJETIVO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7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Medir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capacidad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coordinación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entren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miembros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superiores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inferiores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una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acción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000" spc="-40" dirty="0">
                          <a:latin typeface="Arial"/>
                          <a:cs typeface="Arial"/>
                        </a:rPr>
                        <a:t>específica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(salto).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915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14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MATERIAL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Alfombra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Salto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DM</a:t>
                      </a:r>
                      <a:r>
                        <a:rPr sz="10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Jump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000" spc="-15" dirty="0">
                          <a:latin typeface="Arial"/>
                          <a:cs typeface="Arial"/>
                        </a:rPr>
                        <a:t>Laptop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software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medición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DM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Jump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789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4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DESCRIPCIÓN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205740" algn="just">
                        <a:lnSpc>
                          <a:spcPct val="102099"/>
                        </a:lnSpc>
                        <a:spcBef>
                          <a:spcPts val="434"/>
                        </a:spcBef>
                      </a:pPr>
                      <a:r>
                        <a:rPr sz="1000" spc="-30" dirty="0">
                          <a:latin typeface="Arial"/>
                          <a:cs typeface="Arial"/>
                        </a:rPr>
                        <a:t>Salto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vertical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desde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parado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manos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libres.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Realizar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impulso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los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brazos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hacia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atrás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 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flexión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rodillas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mismo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tiempo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previo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salto.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mayor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rango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angular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brazo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mayor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será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 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fuerza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impulso.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2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ACTIVACIÓN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b="1" spc="-12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FISIOLÓGICA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 marR="143510" indent="-228600">
                        <a:lnSpc>
                          <a:spcPct val="101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15" dirty="0">
                          <a:latin typeface="Arial"/>
                          <a:cs typeface="Arial"/>
                        </a:rPr>
                        <a:t>Aumento 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temperatura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corporal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mediante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ejercicios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 activación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articular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coordinativos 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sobre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escalera.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40" dirty="0">
                          <a:latin typeface="Arial"/>
                          <a:cs typeface="Arial"/>
                        </a:rPr>
                        <a:t>Saltos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pliométricos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baja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intensidad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(Nivel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0)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corta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duración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(máx.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saltos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serie)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7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25" dirty="0">
                          <a:latin typeface="Arial"/>
                          <a:cs typeface="Arial"/>
                        </a:rPr>
                        <a:t>Flexibilidad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activa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9466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3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CONDICIONES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b="1" spc="-16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DEL</a:t>
                      </a:r>
                      <a:r>
                        <a:rPr sz="1400" b="1" spc="-9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6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TEST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25" dirty="0">
                          <a:latin typeface="Arial"/>
                          <a:cs typeface="Arial"/>
                        </a:rPr>
                        <a:t>Evitar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flexionar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rodillas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momento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suspensión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salto.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7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110" dirty="0">
                          <a:latin typeface="Arial"/>
                          <a:cs typeface="Arial"/>
                        </a:rPr>
                        <a:t>Se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podrán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realizar </a:t>
                      </a:r>
                      <a:r>
                        <a:rPr sz="1000" spc="-1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0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intentos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8996">
                <a:tc>
                  <a:txBody>
                    <a:bodyPr/>
                    <a:lstStyle/>
                    <a:p>
                      <a:pPr marL="67945" marR="156845">
                        <a:lnSpc>
                          <a:spcPts val="1710"/>
                        </a:lnSpc>
                      </a:pPr>
                      <a:r>
                        <a:rPr sz="1400" b="1" spc="-14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DIRECCIONES </a:t>
                      </a:r>
                      <a:r>
                        <a:rPr sz="1400" b="1" spc="-15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AL  </a:t>
                      </a:r>
                      <a:r>
                        <a:rPr sz="1400" b="1" spc="-14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EVALUADOR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45" dirty="0">
                          <a:latin typeface="Arial"/>
                          <a:cs typeface="Arial"/>
                        </a:rPr>
                        <a:t>Sitúese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por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delante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1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ejecutante.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marR="107314" indent="-228600">
                        <a:lnSpc>
                          <a:spcPct val="101299"/>
                        </a:lnSpc>
                        <a:spcBef>
                          <a:spcPts val="6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40" dirty="0">
                          <a:latin typeface="Arial"/>
                          <a:cs typeface="Arial"/>
                        </a:rPr>
                        <a:t>Déjele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haga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prueba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para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familiarizarse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test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asegurarse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comprendió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bien 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instrucciones</a:t>
                      </a:r>
                      <a:r>
                        <a:rPr sz="10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dadas.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marR="127635" indent="-228600">
                        <a:lnSpc>
                          <a:spcPct val="101000"/>
                        </a:lnSpc>
                        <a:spcBef>
                          <a:spcPts val="70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45" dirty="0">
                          <a:latin typeface="Arial"/>
                          <a:cs typeface="Arial"/>
                        </a:rPr>
                        <a:t>Una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vez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comprendidas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indicaciones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accionar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alfombra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(presionar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software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DM 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Jump).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75" dirty="0">
                          <a:latin typeface="Arial"/>
                          <a:cs typeface="Arial"/>
                        </a:rPr>
                        <a:t>El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test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es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realizado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después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ensayo.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027">
                <a:tc>
                  <a:txBody>
                    <a:bodyPr/>
                    <a:lstStyle/>
                    <a:p>
                      <a:pPr marL="67945">
                        <a:lnSpc>
                          <a:spcPts val="1650"/>
                        </a:lnSpc>
                      </a:pPr>
                      <a:r>
                        <a:rPr sz="1400" b="1" spc="-15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OBSERVACIONES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 indent="-229235">
                        <a:lnSpc>
                          <a:spcPct val="100000"/>
                        </a:lnSpc>
                        <a:spcBef>
                          <a:spcPts val="259"/>
                        </a:spcBef>
                        <a:buFont typeface="Symbol"/>
                        <a:buChar char=""/>
                        <a:tabLst>
                          <a:tab pos="375920" algn="l"/>
                          <a:tab pos="376555" algn="l"/>
                        </a:tabLst>
                      </a:pPr>
                      <a:r>
                        <a:rPr sz="1000" spc="-7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ejecutante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debe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estar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consciente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mayor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sea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salto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valoración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será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más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alta.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301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8987" y="546607"/>
            <a:ext cx="5203825" cy="1091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65" dirty="0">
                <a:solidFill>
                  <a:srgbClr val="006FC0"/>
                </a:solidFill>
                <a:latin typeface="Arial"/>
                <a:cs typeface="Arial"/>
              </a:rPr>
              <a:t>Metodología</a:t>
            </a:r>
            <a:r>
              <a:rPr sz="1800" b="1" spc="-114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b="1" spc="-80" dirty="0">
                <a:solidFill>
                  <a:srgbClr val="006FC0"/>
                </a:solidFill>
                <a:latin typeface="Arial"/>
                <a:cs typeface="Arial"/>
              </a:rPr>
              <a:t>Deportiva</a:t>
            </a:r>
            <a:endParaRPr sz="1800">
              <a:latin typeface="Arial"/>
              <a:cs typeface="Arial"/>
            </a:endParaRPr>
          </a:p>
          <a:p>
            <a:pPr marL="1501140" algn="ctr">
              <a:lnSpc>
                <a:spcPct val="100000"/>
              </a:lnSpc>
              <a:spcBef>
                <a:spcPts val="1590"/>
              </a:spcBef>
            </a:pPr>
            <a:r>
              <a:rPr sz="1400" b="1" spc="-130" dirty="0">
                <a:latin typeface="Arial"/>
                <a:cs typeface="Arial"/>
              </a:rPr>
              <a:t>ANEXO </a:t>
            </a:r>
            <a:r>
              <a:rPr sz="1400" b="1" spc="-135" dirty="0">
                <a:latin typeface="Arial"/>
                <a:cs typeface="Arial"/>
              </a:rPr>
              <a:t>N°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40" dirty="0"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Arial"/>
              <a:cs typeface="Arial"/>
            </a:endParaRPr>
          </a:p>
          <a:p>
            <a:pPr marL="1497965" algn="ctr">
              <a:lnSpc>
                <a:spcPct val="100000"/>
              </a:lnSpc>
              <a:spcBef>
                <a:spcPts val="5"/>
              </a:spcBef>
            </a:pPr>
            <a:r>
              <a:rPr sz="1400" b="1" spc="-150" dirty="0">
                <a:latin typeface="Arial"/>
                <a:cs typeface="Arial"/>
              </a:rPr>
              <a:t>PROTOCOLO PARA </a:t>
            </a:r>
            <a:r>
              <a:rPr sz="1400" b="1" spc="-85" dirty="0">
                <a:latin typeface="Arial"/>
                <a:cs typeface="Arial"/>
              </a:rPr>
              <a:t>MEDIR </a:t>
            </a:r>
            <a:r>
              <a:rPr sz="1400" b="1" spc="-140" dirty="0">
                <a:latin typeface="Arial"/>
                <a:cs typeface="Arial"/>
              </a:rPr>
              <a:t>VELOCIDAD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45" dirty="0">
                <a:latin typeface="Arial"/>
                <a:cs typeface="Arial"/>
              </a:rPr>
              <a:t>ACÍCLICA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77870" y="6127750"/>
            <a:ext cx="3162300" cy="17818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44068" y="1795526"/>
          <a:ext cx="6789420" cy="75735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0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9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4027">
                <a:tc>
                  <a:txBody>
                    <a:bodyPr/>
                    <a:lstStyle/>
                    <a:p>
                      <a:pPr marL="67945">
                        <a:lnSpc>
                          <a:spcPts val="1650"/>
                        </a:lnSpc>
                      </a:pPr>
                      <a:r>
                        <a:rPr sz="1400" b="1" spc="-12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NOMBRE </a:t>
                      </a:r>
                      <a:r>
                        <a:rPr sz="1400" b="1" spc="-15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400" b="1" spc="-9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6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TEST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sz="1400" b="1" spc="-165" dirty="0">
                          <a:latin typeface="Arial"/>
                          <a:cs typeface="Arial"/>
                        </a:rPr>
                        <a:t>TEST </a:t>
                      </a:r>
                      <a:r>
                        <a:rPr sz="1400" b="1" spc="-15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400" b="1" spc="-135" dirty="0">
                          <a:latin typeface="Arial"/>
                          <a:cs typeface="Arial"/>
                        </a:rPr>
                        <a:t>VELOCIDAD </a:t>
                      </a:r>
                      <a:r>
                        <a:rPr sz="1400" b="1" spc="-15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400" b="1" spc="-165" dirty="0">
                          <a:latin typeface="Arial"/>
                          <a:cs typeface="Arial"/>
                        </a:rPr>
                        <a:t>LOS 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“4 </a:t>
                      </a:r>
                      <a:r>
                        <a:rPr sz="1400" b="1" spc="-110" dirty="0">
                          <a:latin typeface="Arial"/>
                          <a:cs typeface="Arial"/>
                        </a:rPr>
                        <a:t>PUNTOS”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992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b="1" spc="-14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OBJETIVO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7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Medir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tiempo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aceleración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traslación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deportista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según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recorrido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establecido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por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000" spc="5" dirty="0">
                          <a:latin typeface="Arial"/>
                          <a:cs typeface="Arial"/>
                        </a:rPr>
                        <a:t>protocolo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prueba.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7012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14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MATERIAL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70"/>
                        </a:lnSpc>
                      </a:pPr>
                      <a:r>
                        <a:rPr sz="1000" spc="-30" dirty="0">
                          <a:latin typeface="Arial"/>
                          <a:cs typeface="Arial"/>
                        </a:rPr>
                        <a:t>4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conos</a:t>
                      </a:r>
                      <a:r>
                        <a:rPr sz="10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grandes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000" spc="-21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spc="-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Podómetro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7945" marR="4150360">
                        <a:lnSpc>
                          <a:spcPts val="1220"/>
                        </a:lnSpc>
                        <a:spcBef>
                          <a:spcPts val="40"/>
                        </a:spcBef>
                      </a:pPr>
                      <a:r>
                        <a:rPr sz="1000" spc="-210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cinta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Maskin</a:t>
                      </a:r>
                      <a:r>
                        <a:rPr sz="1000" spc="-1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Tape  </a:t>
                      </a:r>
                      <a:r>
                        <a:rPr sz="1000" spc="-21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spc="-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Trípode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7945" marR="4221480">
                        <a:lnSpc>
                          <a:spcPts val="1210"/>
                        </a:lnSpc>
                        <a:spcBef>
                          <a:spcPts val="15"/>
                        </a:spcBef>
                      </a:pPr>
                      <a:r>
                        <a:rPr sz="1000" spc="-210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Cámara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video  </a:t>
                      </a:r>
                      <a:r>
                        <a:rPr sz="1000" spc="-21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spc="-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laptop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7945" marR="2631440">
                        <a:lnSpc>
                          <a:spcPts val="1220"/>
                        </a:lnSpc>
                        <a:spcBef>
                          <a:spcPts val="10"/>
                        </a:spcBef>
                      </a:pPr>
                      <a:r>
                        <a:rPr sz="1000" spc="-21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spc="-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software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video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análisis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deportivo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(Kinovea)  </a:t>
                      </a:r>
                      <a:r>
                        <a:rPr sz="1000" spc="-210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evaluador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asistente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1184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4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DESCRIPCIÓN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67005">
                        <a:lnSpc>
                          <a:spcPts val="1210"/>
                        </a:lnSpc>
                        <a:spcBef>
                          <a:spcPts val="5"/>
                        </a:spcBef>
                      </a:pPr>
                      <a:r>
                        <a:rPr sz="1000" spc="-110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inicia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desde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parado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sobre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cono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inicial,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pierna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hábil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atrás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para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mayor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impulso,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puede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pisar 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línea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inicio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mas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pasarla.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Realizar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recorrido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según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orden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establecido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los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conos,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7945" marR="635000">
                        <a:lnSpc>
                          <a:spcPts val="1220"/>
                        </a:lnSpc>
                        <a:spcBef>
                          <a:spcPts val="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tocando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obligatoriamente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punta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cada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cono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sin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derribarlo.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velocidad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debe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ser 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incremental,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es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decir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pasar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último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cono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sin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disminuir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velocidad.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ts val="1185"/>
                        </a:lnSpc>
                      </a:pPr>
                      <a:r>
                        <a:rPr sz="1000" spc="-45" dirty="0">
                          <a:latin typeface="Arial"/>
                          <a:cs typeface="Arial"/>
                        </a:rPr>
                        <a:t>Grabar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ejecución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cámara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video.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7945" marR="238125">
                        <a:lnSpc>
                          <a:spcPts val="1220"/>
                        </a:lnSpc>
                        <a:spcBef>
                          <a:spcPts val="35"/>
                        </a:spcBef>
                      </a:pPr>
                      <a:r>
                        <a:rPr sz="1000" spc="-25" dirty="0">
                          <a:latin typeface="Arial"/>
                          <a:cs typeface="Arial"/>
                        </a:rPr>
                        <a:t>Editar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video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software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video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análisis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deportivo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Kinovea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para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obtener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tiempo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  ejecución.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429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2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ACTIVACIÓN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400" b="1" spc="-12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FISIOLÓGICA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6555" marR="669290" indent="-229235">
                        <a:lnSpc>
                          <a:spcPct val="101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376555" algn="l"/>
                          <a:tab pos="377190" algn="l"/>
                        </a:tabLst>
                      </a:pPr>
                      <a:r>
                        <a:rPr sz="1000" spc="-15" dirty="0">
                          <a:latin typeface="Arial"/>
                          <a:cs typeface="Arial"/>
                        </a:rPr>
                        <a:t>Aumento 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temperatura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corporal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mediante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ejercicios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 activación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articular</a:t>
                      </a:r>
                      <a:r>
                        <a:rPr sz="1000" spc="-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 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coordinativos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sobre</a:t>
                      </a:r>
                      <a:r>
                        <a:rPr sz="10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escalera.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6555" indent="-229870">
                        <a:lnSpc>
                          <a:spcPct val="100000"/>
                        </a:lnSpc>
                        <a:spcBef>
                          <a:spcPts val="80"/>
                        </a:spcBef>
                        <a:buFont typeface="Symbol"/>
                        <a:buChar char=""/>
                        <a:tabLst>
                          <a:tab pos="376555" algn="l"/>
                          <a:tab pos="377190" algn="l"/>
                        </a:tabLst>
                      </a:pPr>
                      <a:r>
                        <a:rPr sz="1000" spc="-25" dirty="0">
                          <a:latin typeface="Arial"/>
                          <a:cs typeface="Arial"/>
                        </a:rPr>
                        <a:t>Activación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fibras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rápidas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velocidad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2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reacción.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6555" indent="-229870">
                        <a:lnSpc>
                          <a:spcPts val="1190"/>
                        </a:lnSpc>
                        <a:spcBef>
                          <a:spcPts val="75"/>
                        </a:spcBef>
                        <a:buFont typeface="Symbol"/>
                        <a:buChar char=""/>
                        <a:tabLst>
                          <a:tab pos="376555" algn="l"/>
                          <a:tab pos="377190" algn="l"/>
                        </a:tabLst>
                      </a:pPr>
                      <a:r>
                        <a:rPr sz="1000" spc="-25" dirty="0">
                          <a:latin typeface="Arial"/>
                          <a:cs typeface="Arial"/>
                        </a:rPr>
                        <a:t>Flexibilidad activa</a:t>
                      </a:r>
                      <a:r>
                        <a:rPr sz="10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(Rebotes)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5104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3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CONDICIONES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400" b="1" spc="-16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DEL</a:t>
                      </a:r>
                      <a:r>
                        <a:rPr sz="1400" b="1" spc="-90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6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TEST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6555" indent="-229870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376555" algn="l"/>
                          <a:tab pos="377190" algn="l"/>
                        </a:tabLst>
                      </a:pPr>
                      <a:r>
                        <a:rPr sz="1000" spc="-35" dirty="0">
                          <a:latin typeface="Arial"/>
                          <a:cs typeface="Arial"/>
                        </a:rPr>
                        <a:t>Especificar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orden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recorrido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antes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prueba.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6555" indent="-229870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376555" algn="l"/>
                          <a:tab pos="377190" algn="l"/>
                        </a:tabLst>
                      </a:pPr>
                      <a:r>
                        <a:rPr sz="1000" spc="-45" dirty="0">
                          <a:latin typeface="Arial"/>
                          <a:cs typeface="Arial"/>
                        </a:rPr>
                        <a:t>Realizar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recorrido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máxima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velocidad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posible.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6555" indent="-229870">
                        <a:lnSpc>
                          <a:spcPct val="100000"/>
                        </a:lnSpc>
                        <a:spcBef>
                          <a:spcPts val="70"/>
                        </a:spcBef>
                        <a:buFont typeface="Symbol"/>
                        <a:buChar char=""/>
                        <a:tabLst>
                          <a:tab pos="376555" algn="l"/>
                          <a:tab pos="377190" algn="l"/>
                        </a:tabLst>
                      </a:pPr>
                      <a:r>
                        <a:rPr sz="1000" spc="-65" dirty="0">
                          <a:latin typeface="Arial"/>
                          <a:cs typeface="Arial"/>
                        </a:rPr>
                        <a:t>Pasar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cono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sin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disminuir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velocidad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ni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frenar.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6555" indent="-229870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Symbol"/>
                        <a:buChar char=""/>
                        <a:tabLst>
                          <a:tab pos="376555" algn="l"/>
                          <a:tab pos="377190" algn="l"/>
                        </a:tabLst>
                      </a:pPr>
                      <a:r>
                        <a:rPr sz="1000" spc="-110" dirty="0">
                          <a:latin typeface="Arial"/>
                          <a:cs typeface="Arial"/>
                        </a:rPr>
                        <a:t>Se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podrán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realizar </a:t>
                      </a:r>
                      <a:r>
                        <a:rPr sz="1000" spc="-1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0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intentos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0737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sz="1400" b="1" spc="-14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DIRECCIONES</a:t>
                      </a:r>
                      <a:r>
                        <a:rPr sz="1400" b="1" spc="-114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5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AL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400" b="1" spc="-14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EVALUADOR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6555" indent="-229870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376555" algn="l"/>
                          <a:tab pos="377190" algn="l"/>
                        </a:tabLst>
                      </a:pPr>
                      <a:r>
                        <a:rPr sz="1000" spc="-7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evaluador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asistente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sitúa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por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delante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ejecutante.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6555" indent="-229870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376555" algn="l"/>
                          <a:tab pos="377190" algn="l"/>
                        </a:tabLst>
                      </a:pPr>
                      <a:r>
                        <a:rPr sz="1000" spc="-7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evaluador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cámara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video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trípode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posiciona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un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punto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alto.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6555" marR="137160" indent="-229235">
                        <a:lnSpc>
                          <a:spcPct val="101000"/>
                        </a:lnSpc>
                        <a:spcBef>
                          <a:spcPts val="60"/>
                        </a:spcBef>
                        <a:buFont typeface="Symbol"/>
                        <a:buChar char=""/>
                        <a:tabLst>
                          <a:tab pos="376555" algn="l"/>
                          <a:tab pos="377190" algn="l"/>
                        </a:tabLst>
                      </a:pPr>
                      <a:r>
                        <a:rPr sz="1000" spc="-40" dirty="0">
                          <a:latin typeface="Arial"/>
                          <a:cs typeface="Arial"/>
                        </a:rPr>
                        <a:t>Dejar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ejecutante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haga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prueba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para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familiarizarse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test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asegurarse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que 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comprendió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bien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instrucciones</a:t>
                      </a:r>
                      <a:r>
                        <a:rPr sz="1000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dadas.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6555" indent="-229870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376555" algn="l"/>
                          <a:tab pos="377190" algn="l"/>
                        </a:tabLst>
                      </a:pPr>
                      <a:r>
                        <a:rPr sz="1000" spc="-45" dirty="0">
                          <a:latin typeface="Arial"/>
                          <a:cs typeface="Arial"/>
                        </a:rPr>
                        <a:t>Una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vez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comprendidas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las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indicaciones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empezar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grabación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6555" indent="-229870">
                        <a:lnSpc>
                          <a:spcPts val="1190"/>
                        </a:lnSpc>
                        <a:spcBef>
                          <a:spcPts val="70"/>
                        </a:spcBef>
                        <a:buFont typeface="Symbol"/>
                        <a:buChar char=""/>
                        <a:tabLst>
                          <a:tab pos="376555" algn="l"/>
                          <a:tab pos="377190" algn="l"/>
                        </a:tabLst>
                      </a:pPr>
                      <a:r>
                        <a:rPr sz="1000" spc="-75" dirty="0">
                          <a:latin typeface="Arial"/>
                          <a:cs typeface="Arial"/>
                        </a:rPr>
                        <a:t>El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test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es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realizado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después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ensayo.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708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400" b="1" spc="-155" dirty="0">
                          <a:solidFill>
                            <a:srgbClr val="4F81BC"/>
                          </a:solidFill>
                          <a:latin typeface="Arial"/>
                          <a:cs typeface="Arial"/>
                        </a:rPr>
                        <a:t>OBSERVACIONES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6555" indent="-229870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376555" algn="l"/>
                          <a:tab pos="377190" algn="l"/>
                        </a:tabLst>
                      </a:pPr>
                      <a:r>
                        <a:rPr sz="1000" spc="-45" dirty="0">
                          <a:latin typeface="Arial"/>
                          <a:cs typeface="Arial"/>
                        </a:rPr>
                        <a:t>Asegurarse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ejecutante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sobrepase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marca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y/o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línea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partida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al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inicio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test.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6555" indent="-229870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Symbol"/>
                        <a:buChar char=""/>
                        <a:tabLst>
                          <a:tab pos="376555" algn="l"/>
                          <a:tab pos="377190" algn="l"/>
                        </a:tabLst>
                      </a:pPr>
                      <a:r>
                        <a:rPr sz="1000" spc="-8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caso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algún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cono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sea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tocado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sea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derribado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durante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ejecución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anula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prueba.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1797</Words>
  <Application>Microsoft Office PowerPoint</Application>
  <PresentationFormat>Personalizado</PresentationFormat>
  <Paragraphs>245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Symbol</vt:lpstr>
      <vt:lpstr>Times New Roman</vt:lpstr>
      <vt:lpstr>Office Theme</vt:lpstr>
      <vt:lpstr>PROTOCOLOS SUGERIDOS  DE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PROTOCOLOS SUGERIDOS  DE</dc:title>
  <dc:creator>Reynaldo López</dc:creator>
  <cp:lastModifiedBy>Julio</cp:lastModifiedBy>
  <cp:revision>3</cp:revision>
  <dcterms:created xsi:type="dcterms:W3CDTF">2021-09-06T00:26:09Z</dcterms:created>
  <dcterms:modified xsi:type="dcterms:W3CDTF">2021-12-18T01:29:25Z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2016-08-01T00:00:00Z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2021-09-06T00:00:00Z</vt:filetime>
  </property>
</Properties>
</file>