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75" r:id="rId2"/>
    <p:sldId id="386" r:id="rId3"/>
    <p:sldId id="257" r:id="rId4"/>
    <p:sldId id="423" r:id="rId5"/>
    <p:sldId id="258" r:id="rId6"/>
    <p:sldId id="434" r:id="rId7"/>
    <p:sldId id="280" r:id="rId8"/>
    <p:sldId id="435" r:id="rId9"/>
    <p:sldId id="437" r:id="rId10"/>
    <p:sldId id="285" r:id="rId11"/>
    <p:sldId id="295" r:id="rId12"/>
    <p:sldId id="333" r:id="rId13"/>
    <p:sldId id="387" r:id="rId14"/>
    <p:sldId id="388" r:id="rId15"/>
    <p:sldId id="389" r:id="rId16"/>
    <p:sldId id="438" r:id="rId17"/>
    <p:sldId id="439" r:id="rId18"/>
    <p:sldId id="390" r:id="rId19"/>
    <p:sldId id="391" r:id="rId20"/>
    <p:sldId id="392" r:id="rId21"/>
    <p:sldId id="393" r:id="rId22"/>
    <p:sldId id="424" r:id="rId23"/>
    <p:sldId id="395" r:id="rId24"/>
    <p:sldId id="441" r:id="rId25"/>
    <p:sldId id="397" r:id="rId26"/>
    <p:sldId id="398" r:id="rId27"/>
    <p:sldId id="399" r:id="rId28"/>
    <p:sldId id="396" r:id="rId29"/>
    <p:sldId id="440" r:id="rId30"/>
    <p:sldId id="400" r:id="rId31"/>
    <p:sldId id="401" r:id="rId32"/>
    <p:sldId id="402" r:id="rId33"/>
    <p:sldId id="403" r:id="rId34"/>
    <p:sldId id="404" r:id="rId35"/>
    <p:sldId id="405" r:id="rId36"/>
    <p:sldId id="406" r:id="rId37"/>
    <p:sldId id="409" r:id="rId38"/>
    <p:sldId id="410" r:id="rId39"/>
    <p:sldId id="411" r:id="rId40"/>
    <p:sldId id="413" r:id="rId41"/>
    <p:sldId id="414" r:id="rId42"/>
    <p:sldId id="426" r:id="rId43"/>
    <p:sldId id="427" r:id="rId44"/>
    <p:sldId id="428" r:id="rId45"/>
    <p:sldId id="432" r:id="rId46"/>
    <p:sldId id="431" r:id="rId47"/>
    <p:sldId id="433" r:id="rId48"/>
    <p:sldId id="276" r:id="rId49"/>
  </p:sldIdLst>
  <p:sldSz cx="18288000" cy="10287000"/>
  <p:notesSz cx="6858000" cy="9144000"/>
  <p:embeddedFontLst>
    <p:embeddedFont>
      <p:font typeface="Poppins" panose="00000500000000000000" pitchFamily="2" charset="0"/>
      <p:regular r:id="rId51"/>
      <p:bold r:id="rId52"/>
      <p:italic r:id="rId53"/>
      <p:boldItalic r:id="rId54"/>
    </p:embeddedFont>
    <p:embeddedFont>
      <p:font typeface="Poppins Bold" panose="00000800000000000000" charset="0"/>
      <p:regular r:id="rId55"/>
      <p:bold r:id="rId56"/>
    </p:embeddedFont>
    <p:embeddedFont>
      <p:font typeface="Segoe UI Light" panose="020B0502040204020203" pitchFamily="34" charset="0"/>
      <p:regular r:id="rId57"/>
      <p: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6242" autoAdjust="0"/>
  </p:normalViewPr>
  <p:slideViewPr>
    <p:cSldViewPr>
      <p:cViewPr varScale="1">
        <p:scale>
          <a:sx n="39" d="100"/>
          <a:sy n="39" d="100"/>
        </p:scale>
        <p:origin x="94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58E7A9-A625-490B-8506-6B61F92EE1DF}" type="datetimeFigureOut">
              <a:rPr lang="es-PE" smtClean="0"/>
              <a:t>16/05/2025</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763A74-4158-4A3D-BDA6-D024CEDFD25A}" type="slidenum">
              <a:rPr lang="es-PE" smtClean="0"/>
              <a:t>‹Nº›</a:t>
            </a:fld>
            <a:endParaRPr lang="es-PE"/>
          </a:p>
        </p:txBody>
      </p:sp>
    </p:spTree>
    <p:extLst>
      <p:ext uri="{BB962C8B-B14F-4D97-AF65-F5344CB8AC3E}">
        <p14:creationId xmlns:p14="http://schemas.microsoft.com/office/powerpoint/2010/main" val="242918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4</a:t>
            </a:fld>
            <a:endParaRPr lang="es-PE"/>
          </a:p>
        </p:txBody>
      </p:sp>
    </p:spTree>
    <p:extLst>
      <p:ext uri="{BB962C8B-B14F-4D97-AF65-F5344CB8AC3E}">
        <p14:creationId xmlns:p14="http://schemas.microsoft.com/office/powerpoint/2010/main" val="2902375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27</a:t>
            </a:fld>
            <a:endParaRPr lang="es-PE"/>
          </a:p>
        </p:txBody>
      </p:sp>
    </p:spTree>
    <p:extLst>
      <p:ext uri="{BB962C8B-B14F-4D97-AF65-F5344CB8AC3E}">
        <p14:creationId xmlns:p14="http://schemas.microsoft.com/office/powerpoint/2010/main" val="3247498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29</a:t>
            </a:fld>
            <a:endParaRPr lang="es-PE"/>
          </a:p>
        </p:txBody>
      </p:sp>
    </p:spTree>
    <p:extLst>
      <p:ext uri="{BB962C8B-B14F-4D97-AF65-F5344CB8AC3E}">
        <p14:creationId xmlns:p14="http://schemas.microsoft.com/office/powerpoint/2010/main" val="1882227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33</a:t>
            </a:fld>
            <a:endParaRPr lang="es-PE"/>
          </a:p>
        </p:txBody>
      </p:sp>
    </p:spTree>
    <p:extLst>
      <p:ext uri="{BB962C8B-B14F-4D97-AF65-F5344CB8AC3E}">
        <p14:creationId xmlns:p14="http://schemas.microsoft.com/office/powerpoint/2010/main" val="4023043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5</a:t>
            </a:fld>
            <a:endParaRPr lang="es-PE"/>
          </a:p>
        </p:txBody>
      </p:sp>
    </p:spTree>
    <p:extLst>
      <p:ext uri="{BB962C8B-B14F-4D97-AF65-F5344CB8AC3E}">
        <p14:creationId xmlns:p14="http://schemas.microsoft.com/office/powerpoint/2010/main" val="347544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6</a:t>
            </a:fld>
            <a:endParaRPr lang="es-PE"/>
          </a:p>
        </p:txBody>
      </p:sp>
    </p:spTree>
    <p:extLst>
      <p:ext uri="{BB962C8B-B14F-4D97-AF65-F5344CB8AC3E}">
        <p14:creationId xmlns:p14="http://schemas.microsoft.com/office/powerpoint/2010/main" val="76300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7</a:t>
            </a:fld>
            <a:endParaRPr lang="es-PE"/>
          </a:p>
        </p:txBody>
      </p:sp>
    </p:spTree>
    <p:extLst>
      <p:ext uri="{BB962C8B-B14F-4D97-AF65-F5344CB8AC3E}">
        <p14:creationId xmlns:p14="http://schemas.microsoft.com/office/powerpoint/2010/main" val="4044481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8</a:t>
            </a:fld>
            <a:endParaRPr lang="es-PE"/>
          </a:p>
        </p:txBody>
      </p:sp>
    </p:spTree>
    <p:extLst>
      <p:ext uri="{BB962C8B-B14F-4D97-AF65-F5344CB8AC3E}">
        <p14:creationId xmlns:p14="http://schemas.microsoft.com/office/powerpoint/2010/main" val="202073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9</a:t>
            </a:fld>
            <a:endParaRPr lang="es-PE"/>
          </a:p>
        </p:txBody>
      </p:sp>
    </p:spTree>
    <p:extLst>
      <p:ext uri="{BB962C8B-B14F-4D97-AF65-F5344CB8AC3E}">
        <p14:creationId xmlns:p14="http://schemas.microsoft.com/office/powerpoint/2010/main" val="121656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13</a:t>
            </a:fld>
            <a:endParaRPr lang="es-PE"/>
          </a:p>
        </p:txBody>
      </p:sp>
    </p:spTree>
    <p:extLst>
      <p:ext uri="{BB962C8B-B14F-4D97-AF65-F5344CB8AC3E}">
        <p14:creationId xmlns:p14="http://schemas.microsoft.com/office/powerpoint/2010/main" val="196508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19</a:t>
            </a:fld>
            <a:endParaRPr lang="es-PE"/>
          </a:p>
        </p:txBody>
      </p:sp>
    </p:spTree>
    <p:extLst>
      <p:ext uri="{BB962C8B-B14F-4D97-AF65-F5344CB8AC3E}">
        <p14:creationId xmlns:p14="http://schemas.microsoft.com/office/powerpoint/2010/main" val="3818747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23</a:t>
            </a:fld>
            <a:endParaRPr lang="es-PE"/>
          </a:p>
        </p:txBody>
      </p:sp>
    </p:spTree>
    <p:extLst>
      <p:ext uri="{BB962C8B-B14F-4D97-AF65-F5344CB8AC3E}">
        <p14:creationId xmlns:p14="http://schemas.microsoft.com/office/powerpoint/2010/main" val="421543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7.jp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7.png"/><Relationship Id="rId16"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9.jp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30.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1.jp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7.png"/><Relationship Id="rId16"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3.jp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7.png"/><Relationship Id="rId16"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5.jp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3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7.jp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7.png"/><Relationship Id="rId16"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9.jp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39.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0.jpe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7.png"/><Relationship Id="rId16"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2.jp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3.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4.jp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5.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svg"/><Relationship Id="rId7" Type="http://schemas.openxmlformats.org/officeDocument/2006/relationships/image" Target="../media/image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6.jp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7.png"/><Relationship Id="rId16"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8.jp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9.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7.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2.jp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7.png"/><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7.png"/><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1.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7.png"/><Relationship Id="rId16"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4.png"/><Relationship Id="rId2" Type="http://schemas.openxmlformats.org/officeDocument/2006/relationships/video" Target="../media/media1.mp4"/><Relationship Id="rId16" Type="http://schemas.openxmlformats.org/officeDocument/2006/relationships/image" Target="../media/image15.png"/><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8.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8.png"/><Relationship Id="rId14" Type="http://schemas.openxmlformats.org/officeDocument/2006/relationships/image" Target="../media/image13.png"/></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7.png"/><Relationship Id="rId16"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61.jp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7.png"/><Relationship Id="rId16"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4.png"/><Relationship Id="rId2" Type="http://schemas.openxmlformats.org/officeDocument/2006/relationships/video" Target="../media/media2.mp4"/><Relationship Id="rId16" Type="http://schemas.openxmlformats.org/officeDocument/2006/relationships/image" Target="../media/image15.png"/><Relationship Id="rId1" Type="http://schemas.microsoft.com/office/2007/relationships/media" Target="../media/media2.mp4"/><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8.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8.png"/><Relationship Id="rId1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6.PNG"/><Relationship Id="rId4" Type="http://schemas.openxmlformats.org/officeDocument/2006/relationships/image" Target="../media/image65.sv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2.emf"/><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3.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4.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3">
            <a:extLst>
              <a:ext uri="{FF2B5EF4-FFF2-40B4-BE49-F238E27FC236}">
                <a16:creationId xmlns:a16="http://schemas.microsoft.com/office/drawing/2014/main" id="{9907FC1D-FF61-428B-BF6B-826FC058796B}"/>
              </a:ext>
            </a:extLst>
          </p:cNvPr>
          <p:cNvGrpSpPr>
            <a:grpSpLocks noChangeAspect="1"/>
          </p:cNvGrpSpPr>
          <p:nvPr/>
        </p:nvGrpSpPr>
        <p:grpSpPr>
          <a:xfrm>
            <a:off x="-2305550" y="-202011"/>
            <a:ext cx="8573068" cy="8659141"/>
            <a:chOff x="1283094" y="842413"/>
            <a:chExt cx="5493857" cy="5549015"/>
          </a:xfrm>
        </p:grpSpPr>
        <p:sp>
          <p:nvSpPr>
            <p:cNvPr id="49" name="Freeform 4">
              <a:extLst>
                <a:ext uri="{FF2B5EF4-FFF2-40B4-BE49-F238E27FC236}">
                  <a16:creationId xmlns:a16="http://schemas.microsoft.com/office/drawing/2014/main" id="{5C71A657-7935-4AB8-A69A-445D9B771FA9}"/>
                </a:ext>
              </a:extLst>
            </p:cNvPr>
            <p:cNvSpPr/>
            <p:nvPr/>
          </p:nvSpPr>
          <p:spPr>
            <a:xfrm>
              <a:off x="1283094" y="842413"/>
              <a:ext cx="5493857" cy="554901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9633" r="-1219"/>
              </a:stretch>
            </a:blipFill>
          </p:spPr>
          <p:txBody>
            <a:bodyPr/>
            <a:lstStyle/>
            <a:p>
              <a:endParaRPr lang="es-PE"/>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90081" y="8288389"/>
            <a:ext cx="969911" cy="969911"/>
          </a:xfrm>
          <a:prstGeom prst="rect">
            <a:avLst/>
          </a:prstGeom>
        </p:spPr>
      </p:pic>
      <p:sp>
        <p:nvSpPr>
          <p:cNvPr id="15" name="TextBox 15"/>
          <p:cNvSpPr txBox="1"/>
          <p:nvPr/>
        </p:nvSpPr>
        <p:spPr>
          <a:xfrm>
            <a:off x="5387461" y="3731942"/>
            <a:ext cx="7513079" cy="1218301"/>
          </a:xfrm>
          <a:prstGeom prst="rect">
            <a:avLst/>
          </a:prstGeom>
        </p:spPr>
        <p:txBody>
          <a:bodyPr lIns="0" tIns="0" rIns="0" bIns="0" rtlCol="0" anchor="t">
            <a:spAutoFit/>
          </a:bodyPr>
          <a:lstStyle/>
          <a:p>
            <a:pPr algn="ctr">
              <a:lnSpc>
                <a:spcPts val="4759"/>
              </a:lnSpc>
            </a:pPr>
            <a:r>
              <a:rPr lang="en-US" sz="3399" dirty="0">
                <a:solidFill>
                  <a:srgbClr val="FFFFFF"/>
                </a:solidFill>
                <a:latin typeface="Poppins Bold"/>
              </a:rPr>
              <a:t># DE CLASE</a:t>
            </a:r>
          </a:p>
          <a:p>
            <a:pPr algn="ctr">
              <a:lnSpc>
                <a:spcPts val="4759"/>
              </a:lnSpc>
            </a:pPr>
            <a:endParaRPr lang="en-US" sz="3399" dirty="0">
              <a:solidFill>
                <a:srgbClr val="FFFFFF"/>
              </a:solidFill>
              <a:latin typeface="Poppins Bold"/>
            </a:endParaRPr>
          </a:p>
        </p:txBody>
      </p:sp>
      <p:sp>
        <p:nvSpPr>
          <p:cNvPr id="16" name="TextBox 16"/>
          <p:cNvSpPr txBox="1"/>
          <p:nvPr/>
        </p:nvSpPr>
        <p:spPr>
          <a:xfrm>
            <a:off x="7117628" y="8748395"/>
            <a:ext cx="4052744" cy="509872"/>
          </a:xfrm>
          <a:prstGeom prst="rect">
            <a:avLst/>
          </a:prstGeom>
        </p:spPr>
        <p:txBody>
          <a:bodyPr lIns="0" tIns="0" rIns="0" bIns="0" rtlCol="0" anchor="t">
            <a:spAutoFit/>
          </a:bodyPr>
          <a:lstStyle/>
          <a:p>
            <a:pPr algn="ctr">
              <a:lnSpc>
                <a:spcPts val="3920"/>
              </a:lnSpc>
            </a:pPr>
            <a:r>
              <a:rPr lang="en-US" sz="2800">
                <a:solidFill>
                  <a:srgbClr val="FFFFFF"/>
                </a:solidFill>
                <a:latin typeface="Poppins"/>
              </a:rPr>
              <a:t>17/07/2023</a:t>
            </a:r>
          </a:p>
        </p:txBody>
      </p:sp>
      <p:pic>
        <p:nvPicPr>
          <p:cNvPr id="17" name="Picture 17"/>
          <p:cNvPicPr>
            <a:picLocks noChangeAspect="1"/>
          </p:cNvPicPr>
          <p:nvPr/>
        </p:nvPicPr>
        <p:blipFill>
          <a:blip r:embed="rId5">
            <a:alphaModFix amt="97000"/>
          </a:blip>
          <a:srcRect l="18146" t="18339" r="31685" b="22961"/>
          <a:stretch>
            <a:fillRect/>
          </a:stretch>
        </p:blipFill>
        <p:spPr>
          <a:xfrm>
            <a:off x="15767158" y="186367"/>
            <a:ext cx="2179372" cy="1816143"/>
          </a:xfrm>
          <a:prstGeom prst="rect">
            <a:avLst/>
          </a:prstGeom>
        </p:spPr>
      </p:pic>
      <p:sp>
        <p:nvSpPr>
          <p:cNvPr id="22" name="object 2"/>
          <p:cNvSpPr/>
          <p:nvPr/>
        </p:nvSpPr>
        <p:spPr>
          <a:xfrm>
            <a:off x="1" y="8274334"/>
            <a:ext cx="18287999" cy="1959336"/>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23" name="object 4"/>
          <p:cNvGrpSpPr/>
          <p:nvPr/>
        </p:nvGrpSpPr>
        <p:grpSpPr>
          <a:xfrm>
            <a:off x="0" y="8542234"/>
            <a:ext cx="18288000" cy="1348105"/>
            <a:chOff x="329183" y="5649467"/>
            <a:chExt cx="11379708" cy="1062228"/>
          </a:xfrm>
        </p:grpSpPr>
        <p:sp>
          <p:nvSpPr>
            <p:cNvPr id="24" name="object 5"/>
            <p:cNvSpPr/>
            <p:nvPr/>
          </p:nvSpPr>
          <p:spPr>
            <a:xfrm>
              <a:off x="329183" y="5949695"/>
              <a:ext cx="553212" cy="551688"/>
            </a:xfrm>
            <a:prstGeom prst="rect">
              <a:avLst/>
            </a:prstGeom>
            <a:blipFill>
              <a:blip r:embed="rId6" cstate="print"/>
              <a:stretch>
                <a:fillRect/>
              </a:stretch>
            </a:blipFill>
          </p:spPr>
          <p:txBody>
            <a:bodyPr wrap="square" lIns="0" tIns="0" rIns="0" bIns="0" rtlCol="0"/>
            <a:lstStyle/>
            <a:p>
              <a:endParaRPr/>
            </a:p>
          </p:txBody>
        </p:sp>
        <p:sp>
          <p:nvSpPr>
            <p:cNvPr id="25" name="object 6"/>
            <p:cNvSpPr/>
            <p:nvPr/>
          </p:nvSpPr>
          <p:spPr>
            <a:xfrm>
              <a:off x="804672" y="6167627"/>
              <a:ext cx="438912" cy="438912"/>
            </a:xfrm>
            <a:prstGeom prst="rect">
              <a:avLst/>
            </a:prstGeom>
            <a:blipFill>
              <a:blip r:embed="rId7" cstate="print"/>
              <a:stretch>
                <a:fillRect/>
              </a:stretch>
            </a:blipFill>
          </p:spPr>
          <p:txBody>
            <a:bodyPr wrap="square" lIns="0" tIns="0" rIns="0" bIns="0" rtlCol="0"/>
            <a:lstStyle/>
            <a:p>
              <a:endParaRPr/>
            </a:p>
          </p:txBody>
        </p:sp>
        <p:sp>
          <p:nvSpPr>
            <p:cNvPr id="26" name="object 7"/>
            <p:cNvSpPr/>
            <p:nvPr/>
          </p:nvSpPr>
          <p:spPr>
            <a:xfrm>
              <a:off x="1050035" y="5772911"/>
              <a:ext cx="571500" cy="571500"/>
            </a:xfrm>
            <a:prstGeom prst="rect">
              <a:avLst/>
            </a:prstGeom>
            <a:blipFill>
              <a:blip r:embed="rId8" cstate="print"/>
              <a:stretch>
                <a:fillRect/>
              </a:stretch>
            </a:blipFill>
          </p:spPr>
          <p:txBody>
            <a:bodyPr wrap="square" lIns="0" tIns="0" rIns="0" bIns="0" rtlCol="0"/>
            <a:lstStyle/>
            <a:p>
              <a:endParaRPr/>
            </a:p>
          </p:txBody>
        </p:sp>
        <p:sp>
          <p:nvSpPr>
            <p:cNvPr id="27" name="object 8"/>
            <p:cNvSpPr/>
            <p:nvPr/>
          </p:nvSpPr>
          <p:spPr>
            <a:xfrm>
              <a:off x="1624584" y="5864351"/>
              <a:ext cx="560831" cy="560832"/>
            </a:xfrm>
            <a:prstGeom prst="rect">
              <a:avLst/>
            </a:prstGeom>
            <a:blipFill>
              <a:blip r:embed="rId9" cstate="print"/>
              <a:stretch>
                <a:fillRect/>
              </a:stretch>
            </a:blipFill>
          </p:spPr>
          <p:txBody>
            <a:bodyPr wrap="square" lIns="0" tIns="0" rIns="0" bIns="0" rtlCol="0"/>
            <a:lstStyle/>
            <a:p>
              <a:endParaRPr/>
            </a:p>
          </p:txBody>
        </p:sp>
        <p:sp>
          <p:nvSpPr>
            <p:cNvPr id="28" name="object 9"/>
            <p:cNvSpPr/>
            <p:nvPr/>
          </p:nvSpPr>
          <p:spPr>
            <a:xfrm>
              <a:off x="2119884" y="5949695"/>
              <a:ext cx="633983" cy="633984"/>
            </a:xfrm>
            <a:prstGeom prst="rect">
              <a:avLst/>
            </a:prstGeom>
            <a:blipFill>
              <a:blip r:embed="rId10" cstate="print"/>
              <a:stretch>
                <a:fillRect/>
              </a:stretch>
            </a:blipFill>
          </p:spPr>
          <p:txBody>
            <a:bodyPr wrap="square" lIns="0" tIns="0" rIns="0" bIns="0" rtlCol="0"/>
            <a:lstStyle/>
            <a:p>
              <a:endParaRPr/>
            </a:p>
          </p:txBody>
        </p:sp>
        <p:sp>
          <p:nvSpPr>
            <p:cNvPr id="29" name="object 10"/>
            <p:cNvSpPr/>
            <p:nvPr/>
          </p:nvSpPr>
          <p:spPr>
            <a:xfrm>
              <a:off x="2569463" y="5649467"/>
              <a:ext cx="548639" cy="547116"/>
            </a:xfrm>
            <a:prstGeom prst="rect">
              <a:avLst/>
            </a:prstGeom>
            <a:blipFill>
              <a:blip r:embed="rId11" cstate="print"/>
              <a:stretch>
                <a:fillRect/>
              </a:stretch>
            </a:blipFill>
          </p:spPr>
          <p:txBody>
            <a:bodyPr wrap="square" lIns="0" tIns="0" rIns="0" bIns="0" rtlCol="0"/>
            <a:lstStyle/>
            <a:p>
              <a:endParaRPr/>
            </a:p>
          </p:txBody>
        </p:sp>
        <p:sp>
          <p:nvSpPr>
            <p:cNvPr id="30" name="object 11"/>
            <p:cNvSpPr/>
            <p:nvPr/>
          </p:nvSpPr>
          <p:spPr>
            <a:xfrm>
              <a:off x="3110484" y="6030467"/>
              <a:ext cx="615695" cy="615696"/>
            </a:xfrm>
            <a:prstGeom prst="rect">
              <a:avLst/>
            </a:prstGeom>
            <a:blipFill>
              <a:blip r:embed="rId12" cstate="print"/>
              <a:stretch>
                <a:fillRect/>
              </a:stretch>
            </a:blipFill>
          </p:spPr>
          <p:txBody>
            <a:bodyPr wrap="square" lIns="0" tIns="0" rIns="0" bIns="0" rtlCol="0"/>
            <a:lstStyle/>
            <a:p>
              <a:endParaRPr/>
            </a:p>
          </p:txBody>
        </p:sp>
        <p:sp>
          <p:nvSpPr>
            <p:cNvPr id="31" name="object 12"/>
            <p:cNvSpPr/>
            <p:nvPr/>
          </p:nvSpPr>
          <p:spPr>
            <a:xfrm>
              <a:off x="4323587" y="6003035"/>
              <a:ext cx="571500" cy="569976"/>
            </a:xfrm>
            <a:prstGeom prst="rect">
              <a:avLst/>
            </a:prstGeom>
            <a:blipFill>
              <a:blip r:embed="rId13" cstate="print"/>
              <a:stretch>
                <a:fillRect/>
              </a:stretch>
            </a:blipFill>
          </p:spPr>
          <p:txBody>
            <a:bodyPr wrap="square" lIns="0" tIns="0" rIns="0" bIns="0" rtlCol="0"/>
            <a:lstStyle/>
            <a:p>
              <a:endParaRPr/>
            </a:p>
          </p:txBody>
        </p:sp>
        <p:sp>
          <p:nvSpPr>
            <p:cNvPr id="32" name="object 13"/>
            <p:cNvSpPr/>
            <p:nvPr/>
          </p:nvSpPr>
          <p:spPr>
            <a:xfrm>
              <a:off x="5422392" y="5925311"/>
              <a:ext cx="667512" cy="669035"/>
            </a:xfrm>
            <a:prstGeom prst="rect">
              <a:avLst/>
            </a:prstGeom>
            <a:blipFill>
              <a:blip r:embed="rId14" cstate="print"/>
              <a:stretch>
                <a:fillRect/>
              </a:stretch>
            </a:blipFill>
          </p:spPr>
          <p:txBody>
            <a:bodyPr wrap="square" lIns="0" tIns="0" rIns="0" bIns="0" rtlCol="0"/>
            <a:lstStyle/>
            <a:p>
              <a:endParaRPr/>
            </a:p>
          </p:txBody>
        </p:sp>
        <p:sp>
          <p:nvSpPr>
            <p:cNvPr id="33" name="object 14"/>
            <p:cNvSpPr/>
            <p:nvPr/>
          </p:nvSpPr>
          <p:spPr>
            <a:xfrm>
              <a:off x="4966716" y="6028943"/>
              <a:ext cx="585215" cy="585216"/>
            </a:xfrm>
            <a:prstGeom prst="rect">
              <a:avLst/>
            </a:prstGeom>
            <a:blipFill>
              <a:blip r:embed="rId15" cstate="print"/>
              <a:stretch>
                <a:fillRect/>
              </a:stretch>
            </a:blipFill>
          </p:spPr>
          <p:txBody>
            <a:bodyPr wrap="square" lIns="0" tIns="0" rIns="0" bIns="0" rtlCol="0"/>
            <a:lstStyle/>
            <a:p>
              <a:endParaRPr/>
            </a:p>
          </p:txBody>
        </p:sp>
        <p:sp>
          <p:nvSpPr>
            <p:cNvPr id="34" name="object 15"/>
            <p:cNvSpPr/>
            <p:nvPr/>
          </p:nvSpPr>
          <p:spPr>
            <a:xfrm>
              <a:off x="3814572" y="5978651"/>
              <a:ext cx="443484" cy="443484"/>
            </a:xfrm>
            <a:prstGeom prst="rect">
              <a:avLst/>
            </a:prstGeom>
            <a:blipFill>
              <a:blip r:embed="rId16" cstate="print"/>
              <a:stretch>
                <a:fillRect/>
              </a:stretch>
            </a:blipFill>
          </p:spPr>
          <p:txBody>
            <a:bodyPr wrap="square" lIns="0" tIns="0" rIns="0" bIns="0" rtlCol="0"/>
            <a:lstStyle/>
            <a:p>
              <a:endParaRPr/>
            </a:p>
          </p:txBody>
        </p:sp>
        <p:sp>
          <p:nvSpPr>
            <p:cNvPr id="35" name="object 17"/>
            <p:cNvSpPr/>
            <p:nvPr/>
          </p:nvSpPr>
          <p:spPr>
            <a:xfrm>
              <a:off x="5948172" y="6015227"/>
              <a:ext cx="553212" cy="551688"/>
            </a:xfrm>
            <a:prstGeom prst="rect">
              <a:avLst/>
            </a:prstGeom>
            <a:blipFill>
              <a:blip r:embed="rId6" cstate="print"/>
              <a:stretch>
                <a:fillRect/>
              </a:stretch>
            </a:blipFill>
          </p:spPr>
          <p:txBody>
            <a:bodyPr wrap="square" lIns="0" tIns="0" rIns="0" bIns="0" rtlCol="0"/>
            <a:lstStyle/>
            <a:p>
              <a:endParaRPr/>
            </a:p>
          </p:txBody>
        </p:sp>
        <p:sp>
          <p:nvSpPr>
            <p:cNvPr id="36" name="object 18"/>
            <p:cNvSpPr/>
            <p:nvPr/>
          </p:nvSpPr>
          <p:spPr>
            <a:xfrm>
              <a:off x="6423660" y="6233159"/>
              <a:ext cx="438912" cy="438912"/>
            </a:xfrm>
            <a:prstGeom prst="rect">
              <a:avLst/>
            </a:prstGeom>
            <a:blipFill>
              <a:blip r:embed="rId7" cstate="print"/>
              <a:stretch>
                <a:fillRect/>
              </a:stretch>
            </a:blipFill>
          </p:spPr>
          <p:txBody>
            <a:bodyPr wrap="square" lIns="0" tIns="0" rIns="0" bIns="0" rtlCol="0"/>
            <a:lstStyle/>
            <a:p>
              <a:endParaRPr/>
            </a:p>
          </p:txBody>
        </p:sp>
        <p:sp>
          <p:nvSpPr>
            <p:cNvPr id="37" name="object 19"/>
            <p:cNvSpPr/>
            <p:nvPr/>
          </p:nvSpPr>
          <p:spPr>
            <a:xfrm>
              <a:off x="6669024" y="5838443"/>
              <a:ext cx="571500" cy="571500"/>
            </a:xfrm>
            <a:prstGeom prst="rect">
              <a:avLst/>
            </a:prstGeom>
            <a:blipFill>
              <a:blip r:embed="rId8" cstate="print"/>
              <a:stretch>
                <a:fillRect/>
              </a:stretch>
            </a:blipFill>
          </p:spPr>
          <p:txBody>
            <a:bodyPr wrap="square" lIns="0" tIns="0" rIns="0" bIns="0" rtlCol="0"/>
            <a:lstStyle/>
            <a:p>
              <a:endParaRPr/>
            </a:p>
          </p:txBody>
        </p:sp>
        <p:sp>
          <p:nvSpPr>
            <p:cNvPr id="38" name="object 20"/>
            <p:cNvSpPr/>
            <p:nvPr/>
          </p:nvSpPr>
          <p:spPr>
            <a:xfrm>
              <a:off x="7243572" y="5929883"/>
              <a:ext cx="560831" cy="560832"/>
            </a:xfrm>
            <a:prstGeom prst="rect">
              <a:avLst/>
            </a:prstGeom>
            <a:blipFill>
              <a:blip r:embed="rId9" cstate="print"/>
              <a:stretch>
                <a:fillRect/>
              </a:stretch>
            </a:blipFill>
          </p:spPr>
          <p:txBody>
            <a:bodyPr wrap="square" lIns="0" tIns="0" rIns="0" bIns="0" rtlCol="0"/>
            <a:lstStyle/>
            <a:p>
              <a:endParaRPr/>
            </a:p>
          </p:txBody>
        </p:sp>
        <p:sp>
          <p:nvSpPr>
            <p:cNvPr id="39" name="object 21"/>
            <p:cNvSpPr/>
            <p:nvPr/>
          </p:nvSpPr>
          <p:spPr>
            <a:xfrm>
              <a:off x="7738872" y="6015227"/>
              <a:ext cx="633983" cy="633984"/>
            </a:xfrm>
            <a:prstGeom prst="rect">
              <a:avLst/>
            </a:prstGeom>
            <a:blipFill>
              <a:blip r:embed="rId10" cstate="print"/>
              <a:stretch>
                <a:fillRect/>
              </a:stretch>
            </a:blipFill>
          </p:spPr>
          <p:txBody>
            <a:bodyPr wrap="square" lIns="0" tIns="0" rIns="0" bIns="0" rtlCol="0"/>
            <a:lstStyle/>
            <a:p>
              <a:endParaRPr/>
            </a:p>
          </p:txBody>
        </p:sp>
        <p:sp>
          <p:nvSpPr>
            <p:cNvPr id="40" name="object 22"/>
            <p:cNvSpPr/>
            <p:nvPr/>
          </p:nvSpPr>
          <p:spPr>
            <a:xfrm>
              <a:off x="8188452" y="5714999"/>
              <a:ext cx="548640" cy="547116"/>
            </a:xfrm>
            <a:prstGeom prst="rect">
              <a:avLst/>
            </a:prstGeom>
            <a:blipFill>
              <a:blip r:embed="rId11" cstate="print"/>
              <a:stretch>
                <a:fillRect/>
              </a:stretch>
            </a:blipFill>
          </p:spPr>
          <p:txBody>
            <a:bodyPr wrap="square" lIns="0" tIns="0" rIns="0" bIns="0" rtlCol="0"/>
            <a:lstStyle/>
            <a:p>
              <a:endParaRPr/>
            </a:p>
          </p:txBody>
        </p:sp>
        <p:sp>
          <p:nvSpPr>
            <p:cNvPr id="41" name="object 23"/>
            <p:cNvSpPr/>
            <p:nvPr/>
          </p:nvSpPr>
          <p:spPr>
            <a:xfrm>
              <a:off x="8729472" y="6095999"/>
              <a:ext cx="615696" cy="615696"/>
            </a:xfrm>
            <a:prstGeom prst="rect">
              <a:avLst/>
            </a:prstGeom>
            <a:blipFill>
              <a:blip r:embed="rId12" cstate="print"/>
              <a:stretch>
                <a:fillRect/>
              </a:stretch>
            </a:blipFill>
          </p:spPr>
          <p:txBody>
            <a:bodyPr wrap="square" lIns="0" tIns="0" rIns="0" bIns="0" rtlCol="0"/>
            <a:lstStyle/>
            <a:p>
              <a:endParaRPr/>
            </a:p>
          </p:txBody>
        </p:sp>
        <p:sp>
          <p:nvSpPr>
            <p:cNvPr id="42" name="object 24"/>
            <p:cNvSpPr/>
            <p:nvPr/>
          </p:nvSpPr>
          <p:spPr>
            <a:xfrm>
              <a:off x="9944100" y="6068567"/>
              <a:ext cx="569976" cy="569976"/>
            </a:xfrm>
            <a:prstGeom prst="rect">
              <a:avLst/>
            </a:prstGeom>
            <a:blipFill>
              <a:blip r:embed="rId13" cstate="print"/>
              <a:stretch>
                <a:fillRect/>
              </a:stretch>
            </a:blipFill>
          </p:spPr>
          <p:txBody>
            <a:bodyPr wrap="square" lIns="0" tIns="0" rIns="0" bIns="0" rtlCol="0"/>
            <a:lstStyle/>
            <a:p>
              <a:endParaRPr/>
            </a:p>
          </p:txBody>
        </p:sp>
        <p:sp>
          <p:nvSpPr>
            <p:cNvPr id="43" name="object 25"/>
            <p:cNvSpPr/>
            <p:nvPr/>
          </p:nvSpPr>
          <p:spPr>
            <a:xfrm>
              <a:off x="11041379" y="5990843"/>
              <a:ext cx="667512" cy="669036"/>
            </a:xfrm>
            <a:prstGeom prst="rect">
              <a:avLst/>
            </a:prstGeom>
            <a:blipFill>
              <a:blip r:embed="rId14" cstate="print"/>
              <a:stretch>
                <a:fillRect/>
              </a:stretch>
            </a:blipFill>
          </p:spPr>
          <p:txBody>
            <a:bodyPr wrap="square" lIns="0" tIns="0" rIns="0" bIns="0" rtlCol="0"/>
            <a:lstStyle/>
            <a:p>
              <a:endParaRPr/>
            </a:p>
          </p:txBody>
        </p:sp>
        <p:sp>
          <p:nvSpPr>
            <p:cNvPr id="44" name="object 26"/>
            <p:cNvSpPr/>
            <p:nvPr/>
          </p:nvSpPr>
          <p:spPr>
            <a:xfrm>
              <a:off x="10585703" y="6094475"/>
              <a:ext cx="585216" cy="585216"/>
            </a:xfrm>
            <a:prstGeom prst="rect">
              <a:avLst/>
            </a:prstGeom>
            <a:blipFill>
              <a:blip r:embed="rId15" cstate="print"/>
              <a:stretch>
                <a:fillRect/>
              </a:stretch>
            </a:blipFill>
          </p:spPr>
          <p:txBody>
            <a:bodyPr wrap="square" lIns="0" tIns="0" rIns="0" bIns="0" rtlCol="0"/>
            <a:lstStyle/>
            <a:p>
              <a:endParaRPr/>
            </a:p>
          </p:txBody>
        </p:sp>
        <p:sp>
          <p:nvSpPr>
            <p:cNvPr id="45" name="object 27"/>
            <p:cNvSpPr/>
            <p:nvPr/>
          </p:nvSpPr>
          <p:spPr>
            <a:xfrm>
              <a:off x="9433560" y="6044183"/>
              <a:ext cx="443483" cy="443484"/>
            </a:xfrm>
            <a:prstGeom prst="rect">
              <a:avLst/>
            </a:prstGeom>
            <a:blipFill>
              <a:blip r:embed="rId16" cstate="print"/>
              <a:stretch>
                <a:fillRect/>
              </a:stretch>
            </a:blipFill>
          </p:spPr>
          <p:txBody>
            <a:bodyPr wrap="square" lIns="0" tIns="0" rIns="0" bIns="0" rtlCol="0"/>
            <a:lstStyle/>
            <a:p>
              <a:endParaRPr/>
            </a:p>
          </p:txBody>
        </p:sp>
      </p:grpSp>
      <p:sp>
        <p:nvSpPr>
          <p:cNvPr id="46" name="object 30"/>
          <p:cNvSpPr txBox="1"/>
          <p:nvPr/>
        </p:nvSpPr>
        <p:spPr>
          <a:xfrm>
            <a:off x="14736022" y="8461468"/>
            <a:ext cx="3493870" cy="320601"/>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Carlito"/>
                <a:cs typeface="Carlito"/>
              </a:rPr>
              <a:t>#</a:t>
            </a:r>
            <a:r>
              <a:rPr lang="es-MX" sz="2000" b="1" spc="-10" dirty="0">
                <a:solidFill>
                  <a:srgbClr val="FFFFFF"/>
                </a:solidFill>
                <a:latin typeface="Segoe UI Light" panose="020B0502040204020203" pitchFamily="34" charset="0"/>
                <a:cs typeface="Segoe UI Light" panose="020B0502040204020203" pitchFamily="34" charset="0"/>
              </a:rPr>
              <a:t>ElPoderDeUnaGranDecisión</a:t>
            </a:r>
            <a:endParaRPr sz="2000" dirty="0">
              <a:latin typeface="Segoe UI Light" panose="020B0502040204020203" pitchFamily="34" charset="0"/>
              <a:cs typeface="Segoe UI Light" panose="020B0502040204020203" pitchFamily="34" charset="0"/>
            </a:endParaRPr>
          </a:p>
        </p:txBody>
      </p:sp>
      <p:sp>
        <p:nvSpPr>
          <p:cNvPr id="52" name="Título 2"/>
          <p:cNvSpPr txBox="1">
            <a:spLocks/>
          </p:cNvSpPr>
          <p:nvPr/>
        </p:nvSpPr>
        <p:spPr>
          <a:xfrm>
            <a:off x="6561997" y="6478576"/>
            <a:ext cx="4848392" cy="775683"/>
          </a:xfrm>
          <a:prstGeom prst="rect">
            <a:avLst/>
          </a:prstGeom>
          <a:ln>
            <a:solidFill>
              <a:srgbClr val="FFC000"/>
            </a:solidFill>
          </a:ln>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600" b="1" dirty="0">
                <a:latin typeface="Calibri Light" panose="020F0302020204030204" pitchFamily="34" charset="0"/>
                <a:ea typeface="Calibri Light" panose="020F0302020204030204" pitchFamily="34" charset="0"/>
                <a:cs typeface="Calibri Light" panose="020F0302020204030204" pitchFamily="34" charset="0"/>
              </a:rPr>
              <a:t>Clase N°2  </a:t>
            </a:r>
            <a:endParaRPr lang="es-PE" sz="3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3" name="Rectángulo 52"/>
          <p:cNvSpPr/>
          <p:nvPr/>
        </p:nvSpPr>
        <p:spPr>
          <a:xfrm>
            <a:off x="6513119" y="2613179"/>
            <a:ext cx="11384533" cy="2853158"/>
          </a:xfrm>
          <a:prstGeom prst="rect">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S" sz="4000" b="1" dirty="0">
                <a:latin typeface="Calibri Light" panose="020F0302020204030204" pitchFamily="34" charset="0"/>
                <a:ea typeface="Calibri Light" panose="020F0302020204030204" pitchFamily="34" charset="0"/>
                <a:cs typeface="Calibri Light" panose="020F0302020204030204" pitchFamily="34" charset="0"/>
              </a:rPr>
              <a:t>Modulo 3</a:t>
            </a:r>
          </a:p>
          <a:p>
            <a:pPr algn="ctr"/>
            <a:r>
              <a:rPr lang="es-ES" sz="6000" dirty="0">
                <a:latin typeface="Calibri Light" panose="020F0302020204030204" pitchFamily="34" charset="0"/>
                <a:ea typeface="Calibri Light" panose="020F0302020204030204" pitchFamily="34" charset="0"/>
                <a:cs typeface="Calibri Light" panose="020F0302020204030204" pitchFamily="34" charset="0"/>
              </a:rPr>
              <a:t>Entrenamiento en Habilidades </a:t>
            </a:r>
          </a:p>
          <a:p>
            <a:pPr algn="ctr"/>
            <a:r>
              <a:rPr lang="es-ES" sz="6000" dirty="0">
                <a:latin typeface="Calibri Light" panose="020F0302020204030204" pitchFamily="34" charset="0"/>
                <a:ea typeface="Calibri Light" panose="020F0302020204030204" pitchFamily="34" charset="0"/>
                <a:cs typeface="Calibri Light" panose="020F0302020204030204" pitchFamily="34" charset="0"/>
              </a:rPr>
              <a:t>Psicológicas en el Deporte II</a:t>
            </a:r>
            <a:endParaRPr lang="es-PE" sz="60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4" name="Título 2"/>
          <p:cNvSpPr txBox="1">
            <a:spLocks/>
          </p:cNvSpPr>
          <p:nvPr/>
        </p:nvSpPr>
        <p:spPr>
          <a:xfrm>
            <a:off x="12940960" y="6457807"/>
            <a:ext cx="4874243" cy="796452"/>
          </a:xfrm>
          <a:prstGeom prst="rect">
            <a:avLst/>
          </a:prstGeom>
          <a:ln>
            <a:solidFill>
              <a:srgbClr val="FFC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600" b="1" dirty="0">
                <a:latin typeface="Calibri Light" panose="020F0302020204030204" pitchFamily="34" charset="0"/>
                <a:ea typeface="Calibri Light" panose="020F0302020204030204" pitchFamily="34" charset="0"/>
                <a:cs typeface="Calibri Light" panose="020F0302020204030204" pitchFamily="34" charset="0"/>
              </a:rPr>
              <a:t>Lic. Luis Gómez Correa</a:t>
            </a:r>
            <a:endParaRPr lang="es-PE" sz="36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9766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39" name="Rectángulo 38"/>
          <p:cNvSpPr/>
          <p:nvPr/>
        </p:nvSpPr>
        <p:spPr>
          <a:xfrm>
            <a:off x="318120" y="2458783"/>
            <a:ext cx="6589481" cy="523220"/>
          </a:xfrm>
          <a:prstGeom prst="rect">
            <a:avLst/>
          </a:prstGeom>
        </p:spPr>
        <p:txBody>
          <a:bodyPr wrap="square">
            <a:spAutoFit/>
          </a:bodyPr>
          <a:lstStyle/>
          <a:p>
            <a:r>
              <a:rPr lang="es-PE" sz="2800" b="1" dirty="0">
                <a:latin typeface="Segoe UI Light" panose="020B0502040204020203" pitchFamily="34" charset="0"/>
                <a:cs typeface="Segoe UI Light" panose="020B0502040204020203" pitchFamily="34" charset="0"/>
              </a:rPr>
              <a:t>Diferencia entre Ansiedad Estado y Rasgo</a:t>
            </a:r>
          </a:p>
        </p:txBody>
      </p:sp>
      <p:sp>
        <p:nvSpPr>
          <p:cNvPr id="40" name="Rectángulo 39"/>
          <p:cNvSpPr/>
          <p:nvPr/>
        </p:nvSpPr>
        <p:spPr>
          <a:xfrm>
            <a:off x="217985" y="3366998"/>
            <a:ext cx="11647994" cy="1384995"/>
          </a:xfrm>
          <a:prstGeom prst="rect">
            <a:avLst/>
          </a:prstGeom>
        </p:spPr>
        <p:txBody>
          <a:bodyPr wrap="square">
            <a:spAutoFit/>
          </a:bodyPr>
          <a:lstStyle/>
          <a:p>
            <a:pPr marL="285750" indent="-285750" algn="just">
              <a:spcAft>
                <a:spcPts val="0"/>
              </a:spcAft>
              <a:buFont typeface="Wingdings" panose="05000000000000000000" pitchFamily="2" charset="2"/>
              <a:buChar char="q"/>
            </a:pPr>
            <a:r>
              <a:rPr lang="es-PE" sz="2800" dirty="0">
                <a:solidFill>
                  <a:srgbClr val="050505"/>
                </a:solidFill>
                <a:latin typeface="Segoe UI Light" panose="020B0502040204020203" pitchFamily="34" charset="0"/>
                <a:ea typeface="Times New Roman" panose="02020603050405020304" pitchFamily="18" charset="0"/>
                <a:cs typeface="Segoe UI Light" panose="020B0502040204020203" pitchFamily="34" charset="0"/>
              </a:rPr>
              <a:t>Durante mucho tiempo ha existido la duda acerca de si realmente los instrumentos de evaluación psicológica miden un estado de ansiedad o si esta es identificada como un rasgo permanente en el deportista. </a:t>
            </a:r>
            <a:endParaRPr lang="es-PE" sz="28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45" name="Rectángulo 44"/>
          <p:cNvSpPr/>
          <p:nvPr/>
        </p:nvSpPr>
        <p:spPr>
          <a:xfrm>
            <a:off x="217985" y="6601554"/>
            <a:ext cx="11657858" cy="2246769"/>
          </a:xfrm>
          <a:prstGeom prst="rect">
            <a:avLst/>
          </a:prstGeom>
        </p:spPr>
        <p:txBody>
          <a:bodyPr wrap="square">
            <a:spAutoFit/>
          </a:bodyPr>
          <a:lstStyle/>
          <a:p>
            <a:pPr marL="285750" indent="-285750" algn="just">
              <a:spcAft>
                <a:spcPts val="0"/>
              </a:spcAft>
              <a:buFont typeface="Wingdings" panose="05000000000000000000" pitchFamily="2" charset="2"/>
              <a:buChar char="q"/>
            </a:pPr>
            <a:r>
              <a:rPr lang="es-PE" sz="2800" dirty="0">
                <a:solidFill>
                  <a:srgbClr val="050505"/>
                </a:solidFill>
                <a:latin typeface="Segoe UI Light" panose="020B0502040204020203" pitchFamily="34" charset="0"/>
                <a:ea typeface="Times New Roman" panose="02020603050405020304" pitchFamily="18" charset="0"/>
                <a:cs typeface="Segoe UI Light" panose="020B0502040204020203" pitchFamily="34" charset="0"/>
              </a:rPr>
              <a:t>Que se caracteriza por una gran inquietud, altos niveles excitación, inestabilidad emocional y cambios fisiológicos, producto de una incertidumbre, capaz de desordenar y hacer inseguras e inestables, las conductas deportivas previamente aprendidas o muy estructuradas en el individuo.</a:t>
            </a:r>
            <a:endParaRPr lang="es-PE" sz="28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46" name="Rectángulo 45"/>
          <p:cNvSpPr/>
          <p:nvPr/>
        </p:nvSpPr>
        <p:spPr>
          <a:xfrm>
            <a:off x="291106" y="5326899"/>
            <a:ext cx="9740311" cy="980461"/>
          </a:xfrm>
          <a:prstGeom prst="rect">
            <a:avLst/>
          </a:prstGeom>
        </p:spPr>
        <p:txBody>
          <a:bodyPr wrap="square">
            <a:spAutoFit/>
          </a:bodyPr>
          <a:lstStyle/>
          <a:p>
            <a:pPr algn="just">
              <a:lnSpc>
                <a:spcPct val="107000"/>
              </a:lnSpc>
              <a:spcAft>
                <a:spcPts val="0"/>
              </a:spcAft>
            </a:pPr>
            <a:r>
              <a:rPr lang="es-PE" sz="2800" b="1" dirty="0">
                <a:solidFill>
                  <a:srgbClr val="050505"/>
                </a:solidFill>
                <a:latin typeface="Segoe UI Light" panose="020B0502040204020203" pitchFamily="34" charset="0"/>
                <a:ea typeface="Times New Roman" panose="02020603050405020304" pitchFamily="18" charset="0"/>
                <a:cs typeface="Segoe UI Light" panose="020B0502040204020203" pitchFamily="34" charset="0"/>
              </a:rPr>
              <a:t>Partamos inicialmente de una breve definición general de ansiedad como: </a:t>
            </a:r>
            <a:endParaRPr lang="es-PE" sz="2800" b="1" dirty="0">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2" name="Grupo 1">
            <a:extLst>
              <a:ext uri="{FF2B5EF4-FFF2-40B4-BE49-F238E27FC236}">
                <a16:creationId xmlns:a16="http://schemas.microsoft.com/office/drawing/2014/main" id="{8E3FAAA7-D525-347B-912F-1F09336C0617}"/>
              </a:ext>
            </a:extLst>
          </p:cNvPr>
          <p:cNvGrpSpPr/>
          <p:nvPr/>
        </p:nvGrpSpPr>
        <p:grpSpPr>
          <a:xfrm>
            <a:off x="12733944" y="3279852"/>
            <a:ext cx="5089965" cy="4680086"/>
            <a:chOff x="10820400" y="3560142"/>
            <a:chExt cx="6690165" cy="5439316"/>
          </a:xfrm>
        </p:grpSpPr>
        <p:sp>
          <p:nvSpPr>
            <p:cNvPr id="4" name="object 3">
              <a:extLst>
                <a:ext uri="{FF2B5EF4-FFF2-40B4-BE49-F238E27FC236}">
                  <a16:creationId xmlns:a16="http://schemas.microsoft.com/office/drawing/2014/main" id="{F19BB166-A349-F0C1-FCDF-C95205589E22}"/>
                </a:ext>
              </a:extLst>
            </p:cNvPr>
            <p:cNvSpPr/>
            <p:nvPr/>
          </p:nvSpPr>
          <p:spPr>
            <a:xfrm>
              <a:off x="10820400" y="3560142"/>
              <a:ext cx="6690165" cy="5439316"/>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6" name="Imagen 5">
              <a:extLst>
                <a:ext uri="{FF2B5EF4-FFF2-40B4-BE49-F238E27FC236}">
                  <a16:creationId xmlns:a16="http://schemas.microsoft.com/office/drawing/2014/main" id="{01930104-9F03-FAFE-AC8F-039545D5D8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49000" y="3875308"/>
              <a:ext cx="6214960" cy="4834085"/>
            </a:xfrm>
            <a:prstGeom prst="rect">
              <a:avLst/>
            </a:prstGeom>
          </p:spPr>
        </p:pic>
      </p:grpSp>
    </p:spTree>
    <p:extLst>
      <p:ext uri="{BB962C8B-B14F-4D97-AF65-F5344CB8AC3E}">
        <p14:creationId xmlns:p14="http://schemas.microsoft.com/office/powerpoint/2010/main" val="312407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5">
                                            <p:txEl>
                                              <p:pRg st="0" end="0"/>
                                            </p:txEl>
                                          </p:spTgt>
                                        </p:tgtEl>
                                        <p:attrNameLst>
                                          <p:attrName>style.visibility</p:attrName>
                                        </p:attrNameLst>
                                      </p:cBhvr>
                                      <p:to>
                                        <p:strVal val="visible"/>
                                      </p:to>
                                    </p:set>
                                    <p:anim calcmode="lin" valueType="num">
                                      <p:cBhvr additive="base">
                                        <p:cTn id="29"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35" name="Rectángulo 34"/>
          <p:cNvSpPr/>
          <p:nvPr/>
        </p:nvSpPr>
        <p:spPr>
          <a:xfrm>
            <a:off x="1504200" y="5046773"/>
            <a:ext cx="10651054" cy="1815882"/>
          </a:xfrm>
          <a:prstGeom prst="rect">
            <a:avLst/>
          </a:prstGeom>
        </p:spPr>
        <p:txBody>
          <a:bodyPr wrap="square">
            <a:spAutoFit/>
          </a:bodyPr>
          <a:lstStyle/>
          <a:p>
            <a:pPr marL="342900" indent="-342900" algn="just">
              <a:buFont typeface="Wingdings" panose="05000000000000000000" pitchFamily="2" charset="2"/>
              <a:buChar char="q"/>
            </a:pPr>
            <a:r>
              <a:rPr lang="es-PE" sz="2800" b="1" dirty="0">
                <a:solidFill>
                  <a:srgbClr val="000000"/>
                </a:solidFill>
                <a:latin typeface="Segoe UI Light" panose="020B0502040204020203" pitchFamily="34" charset="0"/>
                <a:cs typeface="Segoe UI Light" panose="020B0502040204020203" pitchFamily="34" charset="0"/>
              </a:rPr>
              <a:t>La ansiedad-estado</a:t>
            </a:r>
            <a:r>
              <a:rPr lang="es-PE" sz="2800" dirty="0">
                <a:solidFill>
                  <a:srgbClr val="000000"/>
                </a:solidFill>
                <a:latin typeface="Segoe UI Light" panose="020B0502040204020203" pitchFamily="34" charset="0"/>
                <a:cs typeface="Segoe UI Light" panose="020B0502040204020203" pitchFamily="34" charset="0"/>
              </a:rPr>
              <a:t>, Es un "estado emocional" que se caracteriza por un </a:t>
            </a:r>
            <a:r>
              <a:rPr lang="es-PE" sz="2800" dirty="0">
                <a:latin typeface="Segoe UI Light" panose="020B0502040204020203" pitchFamily="34" charset="0"/>
                <a:cs typeface="Segoe UI Light" panose="020B0502040204020203" pitchFamily="34" charset="0"/>
              </a:rPr>
              <a:t>temor formado antes de la experiencia</a:t>
            </a:r>
            <a:r>
              <a:rPr lang="es-PE" sz="2800" dirty="0">
                <a:solidFill>
                  <a:srgbClr val="000000"/>
                </a:solidFill>
                <a:latin typeface="Segoe UI Light" panose="020B0502040204020203" pitchFamily="34" charset="0"/>
                <a:cs typeface="Segoe UI Light" panose="020B0502040204020203" pitchFamily="34" charset="0"/>
              </a:rPr>
              <a:t>, </a:t>
            </a:r>
            <a:r>
              <a:rPr lang="es-PE" sz="2800" dirty="0">
                <a:solidFill>
                  <a:srgbClr val="050505"/>
                </a:solidFill>
                <a:latin typeface="Segoe UI Light" panose="020B0502040204020203" pitchFamily="34" charset="0"/>
                <a:ea typeface="Times New Roman" panose="02020603050405020304" pitchFamily="18" charset="0"/>
                <a:cs typeface="Segoe UI Light" panose="020B0502040204020203" pitchFamily="34" charset="0"/>
              </a:rPr>
              <a:t>vinculado a situaciones eventuales, que alteran sus emociones y en consecuencia alteran su rendimiento deportivo.</a:t>
            </a:r>
            <a:endParaRPr lang="es-PE" sz="2800" dirty="0">
              <a:latin typeface="Segoe UI Light" panose="020B0502040204020203" pitchFamily="34" charset="0"/>
              <a:cs typeface="Segoe UI Light" panose="020B0502040204020203" pitchFamily="34" charset="0"/>
            </a:endParaRPr>
          </a:p>
        </p:txBody>
      </p:sp>
      <p:sp>
        <p:nvSpPr>
          <p:cNvPr id="36" name="Rectángulo 35"/>
          <p:cNvSpPr/>
          <p:nvPr/>
        </p:nvSpPr>
        <p:spPr>
          <a:xfrm>
            <a:off x="1504199" y="2875792"/>
            <a:ext cx="10651053" cy="1384995"/>
          </a:xfrm>
          <a:prstGeom prst="rect">
            <a:avLst/>
          </a:prstGeom>
        </p:spPr>
        <p:txBody>
          <a:bodyPr wrap="square">
            <a:spAutoFit/>
          </a:bodyPr>
          <a:lstStyle/>
          <a:p>
            <a:pPr algn="just"/>
            <a:r>
              <a:rPr lang="es-PE" sz="2800" b="1" dirty="0">
                <a:solidFill>
                  <a:srgbClr val="050505"/>
                </a:solidFill>
                <a:latin typeface="Segoe UI Light" panose="020B0502040204020203" pitchFamily="34" charset="0"/>
                <a:ea typeface="Times New Roman" panose="02020603050405020304" pitchFamily="18" charset="0"/>
                <a:cs typeface="Segoe UI Light" panose="020B0502040204020203" pitchFamily="34" charset="0"/>
              </a:rPr>
              <a:t>La diferencia entre ansiedad estado y ansiedad rasgo </a:t>
            </a:r>
            <a:r>
              <a:rPr lang="es-PE" sz="2800" dirty="0">
                <a:solidFill>
                  <a:srgbClr val="050505"/>
                </a:solidFill>
                <a:latin typeface="Segoe UI Light" panose="020B0502040204020203" pitchFamily="34" charset="0"/>
                <a:ea typeface="Times New Roman" panose="02020603050405020304" pitchFamily="18" charset="0"/>
                <a:cs typeface="Segoe UI Light" panose="020B0502040204020203" pitchFamily="34" charset="0"/>
              </a:rPr>
              <a:t>comenzó en los años cincuenta; J </a:t>
            </a:r>
            <a:r>
              <a:rPr lang="es-PE" sz="2800" dirty="0" err="1">
                <a:solidFill>
                  <a:srgbClr val="050505"/>
                </a:solidFill>
                <a:latin typeface="Segoe UI Light" panose="020B0502040204020203" pitchFamily="34" charset="0"/>
                <a:ea typeface="Times New Roman" panose="02020603050405020304" pitchFamily="18" charset="0"/>
                <a:cs typeface="Segoe UI Light" panose="020B0502040204020203" pitchFamily="34" charset="0"/>
              </a:rPr>
              <a:t>Spielberger</a:t>
            </a:r>
            <a:r>
              <a:rPr lang="es-PE" sz="2800" dirty="0">
                <a:solidFill>
                  <a:srgbClr val="050505"/>
                </a:solidFill>
                <a:latin typeface="Segoe UI Light" panose="020B0502040204020203" pitchFamily="34" charset="0"/>
                <a:ea typeface="Times New Roman" panose="02020603050405020304" pitchFamily="18" charset="0"/>
                <a:cs typeface="Segoe UI Light" panose="020B0502040204020203" pitchFamily="34" charset="0"/>
              </a:rPr>
              <a:t> (</a:t>
            </a:r>
            <a:r>
              <a:rPr lang="es-PE" sz="2800" dirty="0">
                <a:latin typeface="Segoe UI Light" panose="020B0502040204020203" pitchFamily="34" charset="0"/>
                <a:cs typeface="Segoe UI Light" panose="020B0502040204020203" pitchFamily="34" charset="0"/>
              </a:rPr>
              <a:t>1966, 1972, 1989</a:t>
            </a:r>
            <a:r>
              <a:rPr lang="es-PE" sz="2800" dirty="0">
                <a:solidFill>
                  <a:srgbClr val="050505"/>
                </a:solidFill>
                <a:latin typeface="Segoe UI Light" panose="020B0502040204020203" pitchFamily="34" charset="0"/>
                <a:ea typeface="Times New Roman" panose="02020603050405020304" pitchFamily="18" charset="0"/>
                <a:cs typeface="Segoe UI Light" panose="020B0502040204020203" pitchFamily="34" charset="0"/>
              </a:rPr>
              <a:t>).</a:t>
            </a:r>
            <a:r>
              <a:rPr lang="es-PE" sz="2800" dirty="0">
                <a:solidFill>
                  <a:srgbClr val="000000"/>
                </a:solidFill>
                <a:latin typeface="Segoe UI Light" panose="020B0502040204020203" pitchFamily="34" charset="0"/>
                <a:cs typeface="Segoe UI Light" panose="020B0502040204020203" pitchFamily="34" charset="0"/>
              </a:rPr>
              <a:t> y se llamo </a:t>
            </a:r>
            <a:r>
              <a:rPr lang="es-PE" sz="2800" b="1" dirty="0">
                <a:solidFill>
                  <a:srgbClr val="000000"/>
                </a:solidFill>
                <a:latin typeface="Segoe UI Light" panose="020B0502040204020203" pitchFamily="34" charset="0"/>
                <a:cs typeface="Segoe UI Light" panose="020B0502040204020203" pitchFamily="34" charset="0"/>
              </a:rPr>
              <a:t>La Teoría de Ansiedad Estado-Rasgo</a:t>
            </a:r>
            <a:r>
              <a:rPr lang="es-PE" sz="2800" dirty="0">
                <a:solidFill>
                  <a:srgbClr val="000000"/>
                </a:solidFill>
                <a:latin typeface="Segoe UI Light" panose="020B0502040204020203" pitchFamily="34" charset="0"/>
                <a:cs typeface="Segoe UI Light" panose="020B0502040204020203" pitchFamily="34" charset="0"/>
              </a:rPr>
              <a:t> (Cattell y Scheier, 1961).</a:t>
            </a:r>
            <a:endParaRPr lang="es-PE" sz="2800" dirty="0">
              <a:latin typeface="Segoe UI Light" panose="020B0502040204020203" pitchFamily="34" charset="0"/>
              <a:cs typeface="Segoe UI Light" panose="020B0502040204020203" pitchFamily="34" charset="0"/>
            </a:endParaRPr>
          </a:p>
        </p:txBody>
      </p:sp>
      <p:sp>
        <p:nvSpPr>
          <p:cNvPr id="37" name="Rectángulo 36"/>
          <p:cNvSpPr/>
          <p:nvPr/>
        </p:nvSpPr>
        <p:spPr>
          <a:xfrm>
            <a:off x="1493036" y="7728635"/>
            <a:ext cx="10651054" cy="1815882"/>
          </a:xfrm>
          <a:prstGeom prst="rect">
            <a:avLst/>
          </a:prstGeom>
        </p:spPr>
        <p:txBody>
          <a:bodyPr wrap="square">
            <a:spAutoFit/>
          </a:bodyPr>
          <a:lstStyle/>
          <a:p>
            <a:pPr marL="342900" indent="-342900" algn="just">
              <a:buFont typeface="Wingdings" panose="05000000000000000000" pitchFamily="2" charset="2"/>
              <a:buChar char="q"/>
            </a:pPr>
            <a:r>
              <a:rPr lang="es-PE" sz="2800" b="1" dirty="0">
                <a:solidFill>
                  <a:srgbClr val="000000"/>
                </a:solidFill>
                <a:latin typeface="Segoe UI Light" panose="020B0502040204020203" pitchFamily="34" charset="0"/>
                <a:cs typeface="Segoe UI Light" panose="020B0502040204020203" pitchFamily="34" charset="0"/>
              </a:rPr>
              <a:t>La ansiedad-rasgo </a:t>
            </a:r>
            <a:r>
              <a:rPr lang="es-PE" sz="2800" dirty="0">
                <a:solidFill>
                  <a:srgbClr val="000000"/>
                </a:solidFill>
                <a:latin typeface="Segoe UI Light" panose="020B0502040204020203" pitchFamily="34" charset="0"/>
                <a:cs typeface="Segoe UI Light" panose="020B0502040204020203" pitchFamily="34" charset="0"/>
              </a:rPr>
              <a:t>Se caracteriza </a:t>
            </a:r>
            <a:r>
              <a:rPr lang="es-PE" sz="2800" dirty="0">
                <a:solidFill>
                  <a:srgbClr val="050505"/>
                </a:solidFill>
                <a:latin typeface="Segoe UI Light" panose="020B0502040204020203" pitchFamily="34" charset="0"/>
                <a:ea typeface="Times New Roman" panose="02020603050405020304" pitchFamily="18" charset="0"/>
                <a:cs typeface="Segoe UI Light" panose="020B0502040204020203" pitchFamily="34" charset="0"/>
              </a:rPr>
              <a:t>como una predisposición emocional constante en el deportista, que lo lleva a percibir todas las situaciones como amenazantes, ante las cuales se responde, comúnmente, en forma desproporcionada.</a:t>
            </a:r>
            <a:endParaRPr lang="es-PE" sz="2800" dirty="0">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4" name="Grupo 3">
            <a:extLst>
              <a:ext uri="{FF2B5EF4-FFF2-40B4-BE49-F238E27FC236}">
                <a16:creationId xmlns:a16="http://schemas.microsoft.com/office/drawing/2014/main" id="{A50129D2-05F7-C14C-F379-85A41C46592C}"/>
              </a:ext>
            </a:extLst>
          </p:cNvPr>
          <p:cNvGrpSpPr/>
          <p:nvPr/>
        </p:nvGrpSpPr>
        <p:grpSpPr>
          <a:xfrm>
            <a:off x="12819681" y="3002170"/>
            <a:ext cx="4794111" cy="6580815"/>
            <a:chOff x="10776720" y="2237361"/>
            <a:chExt cx="4329081" cy="5420564"/>
          </a:xfrm>
        </p:grpSpPr>
        <p:sp>
          <p:nvSpPr>
            <p:cNvPr id="5" name="object 3">
              <a:extLst>
                <a:ext uri="{FF2B5EF4-FFF2-40B4-BE49-F238E27FC236}">
                  <a16:creationId xmlns:a16="http://schemas.microsoft.com/office/drawing/2014/main" id="{9F0DB2A6-234F-D318-F675-41F6346E2B76}"/>
                </a:ext>
              </a:extLst>
            </p:cNvPr>
            <p:cNvSpPr/>
            <p:nvPr/>
          </p:nvSpPr>
          <p:spPr>
            <a:xfrm>
              <a:off x="10776720" y="2237361"/>
              <a:ext cx="4329081" cy="5420564"/>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6" name="Imagen 5">
              <a:extLst>
                <a:ext uri="{FF2B5EF4-FFF2-40B4-BE49-F238E27FC236}">
                  <a16:creationId xmlns:a16="http://schemas.microsoft.com/office/drawing/2014/main" id="{6E45A4B0-AA9D-857C-6F6B-CC933109B0F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4257" y="2355736"/>
              <a:ext cx="3831771" cy="5097025"/>
            </a:xfrm>
            <a:prstGeom prst="rect">
              <a:avLst/>
            </a:prstGeom>
          </p:spPr>
        </p:pic>
      </p:grpSp>
    </p:spTree>
    <p:extLst>
      <p:ext uri="{BB962C8B-B14F-4D97-AF65-F5344CB8AC3E}">
        <p14:creationId xmlns:p14="http://schemas.microsoft.com/office/powerpoint/2010/main" val="298407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32" name="Rectángulo 31"/>
          <p:cNvSpPr/>
          <p:nvPr/>
        </p:nvSpPr>
        <p:spPr>
          <a:xfrm>
            <a:off x="492134" y="7990100"/>
            <a:ext cx="10492546" cy="830997"/>
          </a:xfrm>
          <a:prstGeom prst="rect">
            <a:avLst/>
          </a:prstGeom>
        </p:spPr>
        <p:txBody>
          <a:bodyPr wrap="square">
            <a:spAutoFit/>
          </a:bodyPr>
          <a:lstStyle/>
          <a:p>
            <a:pPr marL="342900" lvl="0" indent="-342900" algn="just">
              <a:buSzPct val="90000"/>
              <a:buFont typeface="Wingdings" panose="05000000000000000000" pitchFamily="2" charset="2"/>
              <a:buChar char="q"/>
              <a:tabLst>
                <a:tab pos="457200" algn="l"/>
              </a:tabLst>
            </a:pPr>
            <a:r>
              <a:rPr lang="es-PE" sz="2400" b="1"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Mujeres: </a:t>
            </a:r>
            <a:r>
              <a:rPr lang="es-PE" sz="2400"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La ansiedad de rasgo es mayor y la ansiedad de estado es bastante menor.</a:t>
            </a:r>
            <a:endParaRPr lang="es-PE" sz="2400" dirty="0">
              <a:effectLst/>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33" name="Rectángulo 32"/>
          <p:cNvSpPr/>
          <p:nvPr/>
        </p:nvSpPr>
        <p:spPr>
          <a:xfrm>
            <a:off x="439427" y="4746706"/>
            <a:ext cx="10575571" cy="830997"/>
          </a:xfrm>
          <a:prstGeom prst="rect">
            <a:avLst/>
          </a:prstGeom>
        </p:spPr>
        <p:txBody>
          <a:bodyPr wrap="square">
            <a:spAutoFit/>
          </a:bodyPr>
          <a:lstStyle/>
          <a:p>
            <a:pPr marL="342900" lvl="0" indent="-342900" algn="just">
              <a:buFont typeface="Wingdings" panose="05000000000000000000" pitchFamily="2" charset="2"/>
              <a:buChar char="q"/>
              <a:tabLst>
                <a:tab pos="457200" algn="l"/>
              </a:tabLst>
            </a:pPr>
            <a:r>
              <a:rPr lang="es-PE" sz="2400" b="1"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De 28-34 años: </a:t>
            </a:r>
            <a:r>
              <a:rPr lang="es-PE" sz="2400"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Aumento de ansiedad y el estrés por la percepción de pérdida de capacidad de ejecución y fin de la vida deportiva.</a:t>
            </a:r>
            <a:endParaRPr lang="es-PE" sz="2400" dirty="0">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34" name="Rectángulo 33"/>
          <p:cNvSpPr/>
          <p:nvPr/>
        </p:nvSpPr>
        <p:spPr>
          <a:xfrm>
            <a:off x="519539" y="1934490"/>
            <a:ext cx="5013745" cy="523220"/>
          </a:xfrm>
          <a:prstGeom prst="rect">
            <a:avLst/>
          </a:prstGeom>
        </p:spPr>
        <p:txBody>
          <a:bodyPr wrap="none">
            <a:spAutoFit/>
          </a:bodyPr>
          <a:lstStyle/>
          <a:p>
            <a:r>
              <a:rPr lang="es-PE" sz="2800" b="1"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Ansiedad y Estrés según la edad</a:t>
            </a:r>
            <a:endParaRPr lang="es-PE" sz="2800" dirty="0">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35" name="Rectángulo 34"/>
          <p:cNvSpPr/>
          <p:nvPr/>
        </p:nvSpPr>
        <p:spPr>
          <a:xfrm>
            <a:off x="461136" y="2821370"/>
            <a:ext cx="10563509" cy="830997"/>
          </a:xfrm>
          <a:prstGeom prst="rect">
            <a:avLst/>
          </a:prstGeom>
        </p:spPr>
        <p:txBody>
          <a:bodyPr wrap="square">
            <a:spAutoFit/>
          </a:bodyPr>
          <a:lstStyle/>
          <a:p>
            <a:pPr marL="285750" lvl="0" indent="-285750" algn="just">
              <a:buFont typeface="Wingdings" panose="05000000000000000000" pitchFamily="2" charset="2"/>
              <a:buChar char="q"/>
              <a:tabLst>
                <a:tab pos="457200" algn="l"/>
              </a:tabLst>
            </a:pPr>
            <a:r>
              <a:rPr lang="es-PE" sz="2400" b="1"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De 15-20 años: </a:t>
            </a:r>
            <a:r>
              <a:rPr lang="es-PE" sz="2400"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la ansiedad y el estrés son debidos a la inexperiencia y la juventud.</a:t>
            </a:r>
            <a:endParaRPr lang="es-PE" sz="2400" dirty="0">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38" name="Rectángulo 37"/>
          <p:cNvSpPr/>
          <p:nvPr/>
        </p:nvSpPr>
        <p:spPr>
          <a:xfrm>
            <a:off x="449736" y="3856468"/>
            <a:ext cx="8927522" cy="577530"/>
          </a:xfrm>
          <a:prstGeom prst="rect">
            <a:avLst/>
          </a:prstGeom>
        </p:spPr>
        <p:txBody>
          <a:bodyPr wrap="square">
            <a:spAutoFit/>
          </a:bodyPr>
          <a:lstStyle/>
          <a:p>
            <a:pPr marL="285750" lvl="0" indent="-285750" algn="just">
              <a:lnSpc>
                <a:spcPct val="150000"/>
              </a:lnSpc>
              <a:buFont typeface="Wingdings" panose="05000000000000000000" pitchFamily="2" charset="2"/>
              <a:buChar char="q"/>
              <a:tabLst>
                <a:tab pos="457200" algn="l"/>
              </a:tabLst>
            </a:pPr>
            <a:r>
              <a:rPr lang="es-PE" sz="2400" b="1"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De 20-28 años: </a:t>
            </a:r>
            <a:r>
              <a:rPr lang="es-PE" sz="2400"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se da una estabilización.</a:t>
            </a:r>
            <a:endParaRPr lang="es-PE" sz="2400" dirty="0">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39" name="Rectángulo 38"/>
          <p:cNvSpPr/>
          <p:nvPr/>
        </p:nvSpPr>
        <p:spPr>
          <a:xfrm>
            <a:off x="492064" y="5866257"/>
            <a:ext cx="4927183" cy="658385"/>
          </a:xfrm>
          <a:prstGeom prst="rect">
            <a:avLst/>
          </a:prstGeom>
        </p:spPr>
        <p:txBody>
          <a:bodyPr wrap="none">
            <a:spAutoFit/>
          </a:bodyPr>
          <a:lstStyle/>
          <a:p>
            <a:pPr>
              <a:lnSpc>
                <a:spcPct val="150000"/>
              </a:lnSpc>
            </a:pPr>
            <a:r>
              <a:rPr lang="es-PE" sz="2800" b="1"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Ansiedad y estrés según el sexo</a:t>
            </a:r>
            <a:endParaRPr lang="es-PE" sz="2800" dirty="0">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42" name="Rectángulo 41"/>
          <p:cNvSpPr/>
          <p:nvPr/>
        </p:nvSpPr>
        <p:spPr>
          <a:xfrm>
            <a:off x="481755" y="6870745"/>
            <a:ext cx="10541034" cy="830997"/>
          </a:xfrm>
          <a:prstGeom prst="rect">
            <a:avLst/>
          </a:prstGeom>
        </p:spPr>
        <p:txBody>
          <a:bodyPr wrap="square">
            <a:spAutoFit/>
          </a:bodyPr>
          <a:lstStyle/>
          <a:p>
            <a:pPr marL="285750" lvl="0" indent="-285750" algn="just">
              <a:buSzPct val="90000"/>
              <a:buFont typeface="Wingdings" panose="05000000000000000000" pitchFamily="2" charset="2"/>
              <a:buChar char="q"/>
              <a:tabLst>
                <a:tab pos="457200" algn="l"/>
              </a:tabLst>
            </a:pPr>
            <a:r>
              <a:rPr lang="es-PE" sz="2400" b="1"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Hombres: </a:t>
            </a:r>
            <a:r>
              <a:rPr lang="es-PE" sz="2400"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La ansiedad de rasgo es menor y la ansiedad de estado es mucho mayor.</a:t>
            </a:r>
            <a:endParaRPr lang="es-PE" sz="2400" dirty="0">
              <a:latin typeface="Segoe UI Light" panose="020B0502040204020203" pitchFamily="34" charset="0"/>
              <a:ea typeface="Times New Roman" panose="02020603050405020304" pitchFamily="18" charset="0"/>
              <a:cs typeface="Segoe UI Light" panose="020B0502040204020203" pitchFamily="34" charset="0"/>
            </a:endParaRPr>
          </a:p>
        </p:txBody>
      </p:sp>
      <p:grpSp>
        <p:nvGrpSpPr>
          <p:cNvPr id="8" name="Grupo 7">
            <a:extLst>
              <a:ext uri="{FF2B5EF4-FFF2-40B4-BE49-F238E27FC236}">
                <a16:creationId xmlns:a16="http://schemas.microsoft.com/office/drawing/2014/main" id="{88F464B3-BB57-08B2-D81B-E0FA9D2D14E2}"/>
              </a:ext>
            </a:extLst>
          </p:cNvPr>
          <p:cNvGrpSpPr/>
          <p:nvPr/>
        </p:nvGrpSpPr>
        <p:grpSpPr>
          <a:xfrm>
            <a:off x="12507799" y="2807809"/>
            <a:ext cx="4502167" cy="5753308"/>
            <a:chOff x="12662382" y="2307416"/>
            <a:chExt cx="4794111" cy="6580815"/>
          </a:xfrm>
        </p:grpSpPr>
        <p:sp>
          <p:nvSpPr>
            <p:cNvPr id="6" name="object 3">
              <a:extLst>
                <a:ext uri="{FF2B5EF4-FFF2-40B4-BE49-F238E27FC236}">
                  <a16:creationId xmlns:a16="http://schemas.microsoft.com/office/drawing/2014/main" id="{DE3A943B-3D52-E5CB-91F6-3A4B0125E224}"/>
                </a:ext>
              </a:extLst>
            </p:cNvPr>
            <p:cNvSpPr/>
            <p:nvPr/>
          </p:nvSpPr>
          <p:spPr>
            <a:xfrm>
              <a:off x="12662382" y="2307416"/>
              <a:ext cx="4794111" cy="658081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 name="Imagen 3">
              <a:extLst>
                <a:ext uri="{FF2B5EF4-FFF2-40B4-BE49-F238E27FC236}">
                  <a16:creationId xmlns:a16="http://schemas.microsoft.com/office/drawing/2014/main" id="{EFB78110-96A3-94C2-48BA-F62F18B0CFF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807008" y="2550697"/>
              <a:ext cx="4504857" cy="6094252"/>
            </a:xfrm>
            <a:prstGeom prst="rect">
              <a:avLst/>
            </a:prstGeom>
          </p:spPr>
        </p:pic>
      </p:grpSp>
    </p:spTree>
    <p:extLst>
      <p:ext uri="{BB962C8B-B14F-4D97-AF65-F5344CB8AC3E}">
        <p14:creationId xmlns:p14="http://schemas.microsoft.com/office/powerpoint/2010/main" val="305735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3">
                                            <p:txEl>
                                              <p:pRg st="0" end="0"/>
                                            </p:txEl>
                                          </p:spTgt>
                                        </p:tgtEl>
                                        <p:attrNameLst>
                                          <p:attrName>style.visibility</p:attrName>
                                        </p:attrNameLst>
                                      </p:cBhvr>
                                      <p:to>
                                        <p:strVal val="visible"/>
                                      </p:to>
                                    </p:set>
                                    <p:anim calcmode="lin" valueType="num">
                                      <p:cBhvr additive="base">
                                        <p:cTn id="29"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
                                            <p:txEl>
                                              <p:pRg st="0" end="0"/>
                                            </p:txEl>
                                          </p:spTgt>
                                        </p:tgtEl>
                                        <p:attrNameLst>
                                          <p:attrName>style.visibility</p:attrName>
                                        </p:attrNameLst>
                                      </p:cBhvr>
                                      <p:to>
                                        <p:strVal val="visible"/>
                                      </p:to>
                                    </p:set>
                                    <p:anim calcmode="lin" valueType="num">
                                      <p:cBhvr additive="base">
                                        <p:cTn id="35"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P spid="38"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330" y="4368729"/>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41" name="Rectángulo 40"/>
          <p:cNvSpPr/>
          <p:nvPr/>
        </p:nvSpPr>
        <p:spPr>
          <a:xfrm>
            <a:off x="1744097" y="2558562"/>
            <a:ext cx="7707559" cy="523220"/>
          </a:xfrm>
          <a:prstGeom prst="rect">
            <a:avLst/>
          </a:prstGeom>
        </p:spPr>
        <p:txBody>
          <a:bodyPr wrap="none">
            <a:spAutoFit/>
          </a:bodyPr>
          <a:lstStyle/>
          <a:p>
            <a:r>
              <a:rPr lang="es-PE" sz="2800" b="1" dirty="0">
                <a:latin typeface="Segoe UI Light" panose="020B0502040204020203" pitchFamily="34" charset="0"/>
                <a:ea typeface="Times New Roman" panose="02020603050405020304" pitchFamily="18" charset="0"/>
                <a:cs typeface="Segoe UI Light" panose="020B0502040204020203" pitchFamily="34" charset="0"/>
              </a:rPr>
              <a:t>Como se Manifiesta la ansiedad en la competición</a:t>
            </a:r>
            <a:endParaRPr lang="es-PE" sz="2800" dirty="0">
              <a:latin typeface="Segoe UI Light" panose="020B0502040204020203" pitchFamily="34" charset="0"/>
              <a:cs typeface="Segoe UI Light" panose="020B0502040204020203" pitchFamily="34" charset="0"/>
            </a:endParaRPr>
          </a:p>
        </p:txBody>
      </p:sp>
      <p:sp>
        <p:nvSpPr>
          <p:cNvPr id="42" name="Rectángulo 41"/>
          <p:cNvSpPr/>
          <p:nvPr/>
        </p:nvSpPr>
        <p:spPr>
          <a:xfrm>
            <a:off x="1783525" y="3874094"/>
            <a:ext cx="9743031" cy="830997"/>
          </a:xfrm>
          <a:prstGeom prst="rect">
            <a:avLst/>
          </a:prstGeom>
        </p:spPr>
        <p:txBody>
          <a:bodyPr wrap="square">
            <a:spAutoFit/>
          </a:bodyPr>
          <a:lstStyle/>
          <a:p>
            <a:pPr marL="285750" indent="-285750" algn="jus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 La ansiedad precompetitiva es un estado negativo, que ocurre durante las    24 horas anteriores a una competición.</a:t>
            </a:r>
            <a:endParaRPr lang="es-PE" sz="2400" dirty="0">
              <a:latin typeface="Segoe UI Light" panose="020B0502040204020203" pitchFamily="34" charset="0"/>
              <a:cs typeface="Segoe UI Light" panose="020B0502040204020203" pitchFamily="34" charset="0"/>
            </a:endParaRPr>
          </a:p>
        </p:txBody>
      </p:sp>
      <p:sp>
        <p:nvSpPr>
          <p:cNvPr id="44" name="Rectángulo 43"/>
          <p:cNvSpPr/>
          <p:nvPr/>
        </p:nvSpPr>
        <p:spPr>
          <a:xfrm>
            <a:off x="1764090" y="5271280"/>
            <a:ext cx="9768759" cy="830997"/>
          </a:xfrm>
          <a:prstGeom prst="rect">
            <a:avLst/>
          </a:prstGeom>
        </p:spPr>
        <p:txBody>
          <a:bodyPr wrap="square">
            <a:spAutoFit/>
          </a:bodyPr>
          <a:lstStyle/>
          <a:p>
            <a:pPr marL="285750" indent="-285750" algn="jus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 La ansiedad precompetitiva resulta de un desequilibrio entre las capacidades percibidas y las demandas del ambiente deportivo</a:t>
            </a:r>
            <a:endParaRPr lang="es-PE" sz="2400" dirty="0">
              <a:latin typeface="Segoe UI Light" panose="020B0502040204020203" pitchFamily="34" charset="0"/>
              <a:cs typeface="Segoe UI Light" panose="020B0502040204020203" pitchFamily="34" charset="0"/>
            </a:endParaRPr>
          </a:p>
        </p:txBody>
      </p:sp>
      <p:sp>
        <p:nvSpPr>
          <p:cNvPr id="45" name="Rectángulo 44"/>
          <p:cNvSpPr/>
          <p:nvPr/>
        </p:nvSpPr>
        <p:spPr>
          <a:xfrm>
            <a:off x="1783525" y="6812936"/>
            <a:ext cx="9768759" cy="1200329"/>
          </a:xfrm>
          <a:prstGeom prst="rect">
            <a:avLst/>
          </a:prstGeom>
        </p:spPr>
        <p:txBody>
          <a:bodyPr wrap="square">
            <a:spAutoFit/>
          </a:bodyPr>
          <a:lstStyle/>
          <a:p>
            <a:pPr marL="285750" indent="-285750" algn="jus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 Cuando las demandas percibidas están equilibradas con las capacidades percibidas, se experimenta un estado óptimo de (alerta/vigilancia). </a:t>
            </a:r>
            <a:endParaRPr lang="es-PE" sz="2400" dirty="0">
              <a:latin typeface="Segoe UI Light" panose="020B0502040204020203" pitchFamily="34" charset="0"/>
              <a:cs typeface="Segoe UI Light" panose="020B0502040204020203" pitchFamily="34" charset="0"/>
            </a:endParaRPr>
          </a:p>
        </p:txBody>
      </p:sp>
      <p:sp>
        <p:nvSpPr>
          <p:cNvPr id="46" name="Rectángulo 45"/>
          <p:cNvSpPr/>
          <p:nvPr/>
        </p:nvSpPr>
        <p:spPr>
          <a:xfrm>
            <a:off x="1793302" y="8648994"/>
            <a:ext cx="9759622" cy="1200329"/>
          </a:xfrm>
          <a:prstGeom prst="rect">
            <a:avLst/>
          </a:prstGeom>
        </p:spPr>
        <p:txBody>
          <a:bodyPr wrap="square">
            <a:spAutoFit/>
          </a:bodyPr>
          <a:lstStyle/>
          <a:p>
            <a:pPr marL="285750" indent="-285750" algn="just">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 La ansiedad precompetitiva resulta: cuando la destreza y la habilidad del deportista no son percibidas como equivalentes a las del contrincante.</a:t>
            </a:r>
            <a:endParaRPr lang="es-PE" sz="2400" dirty="0">
              <a:effectLst/>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2" name="Grupo 1"/>
          <p:cNvGrpSpPr/>
          <p:nvPr/>
        </p:nvGrpSpPr>
        <p:grpSpPr>
          <a:xfrm>
            <a:off x="12112942" y="4428510"/>
            <a:ext cx="5765969" cy="4251471"/>
            <a:chOff x="2336993" y="2720829"/>
            <a:chExt cx="5765969" cy="4251471"/>
          </a:xfrm>
        </p:grpSpPr>
        <p:sp>
          <p:nvSpPr>
            <p:cNvPr id="43" name="object 3"/>
            <p:cNvSpPr/>
            <p:nvPr/>
          </p:nvSpPr>
          <p:spPr>
            <a:xfrm>
              <a:off x="2336993" y="2720829"/>
              <a:ext cx="5765969" cy="4251471"/>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7" name="Imagen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45576" y="3006137"/>
              <a:ext cx="5303023" cy="3742517"/>
            </a:xfrm>
            <a:prstGeom prst="rect">
              <a:avLst/>
            </a:prstGeom>
          </p:spPr>
        </p:pic>
      </p:grpSp>
    </p:spTree>
    <p:extLst>
      <p:ext uri="{BB962C8B-B14F-4D97-AF65-F5344CB8AC3E}">
        <p14:creationId xmlns:p14="http://schemas.microsoft.com/office/powerpoint/2010/main" val="387615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fill="hold"/>
                                        <p:tgtEl>
                                          <p:spTgt spid="46"/>
                                        </p:tgtEl>
                                        <p:attrNameLst>
                                          <p:attrName>ppt_x</p:attrName>
                                        </p:attrNameLst>
                                      </p:cBhvr>
                                      <p:tavLst>
                                        <p:tav tm="0">
                                          <p:val>
                                            <p:strVal val="#ppt_x"/>
                                          </p:val>
                                        </p:tav>
                                        <p:tav tm="100000">
                                          <p:val>
                                            <p:strVal val="#ppt_x"/>
                                          </p:val>
                                        </p:tav>
                                      </p:tavLst>
                                    </p:anim>
                                    <p:anim calcmode="lin" valueType="num">
                                      <p:cBhvr additive="base">
                                        <p:cTn id="3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33" name="Rectángulo 32"/>
          <p:cNvSpPr/>
          <p:nvPr/>
        </p:nvSpPr>
        <p:spPr>
          <a:xfrm>
            <a:off x="592997" y="2494668"/>
            <a:ext cx="11078850" cy="646331"/>
          </a:xfrm>
          <a:prstGeom prst="rect">
            <a:avLst/>
          </a:prstGeom>
        </p:spPr>
        <p:txBody>
          <a:bodyPr wrap="square">
            <a:spAutoFit/>
          </a:bodyPr>
          <a:lstStyle/>
          <a:p>
            <a:r>
              <a:rPr lang="es-PE" sz="3600" b="1" dirty="0">
                <a:solidFill>
                  <a:srgbClr val="000000"/>
                </a:solidFill>
                <a:latin typeface="Segoe UI Light" panose="020B0502040204020203" pitchFamily="34" charset="0"/>
                <a:ea typeface="Calibri" panose="020F0502020204030204" pitchFamily="34" charset="0"/>
                <a:cs typeface="Segoe UI Light" panose="020B0502040204020203" pitchFamily="34" charset="0"/>
              </a:rPr>
              <a:t>Consecuencias de la ansiedad y el estrés en deportistas</a:t>
            </a:r>
            <a:endParaRPr lang="es-PE" sz="3600" dirty="0">
              <a:latin typeface="Segoe UI Light" panose="020B0502040204020203" pitchFamily="34" charset="0"/>
              <a:cs typeface="Segoe UI Light" panose="020B0502040204020203" pitchFamily="34" charset="0"/>
            </a:endParaRPr>
          </a:p>
        </p:txBody>
      </p:sp>
      <p:sp>
        <p:nvSpPr>
          <p:cNvPr id="34" name="Rectángulo 33"/>
          <p:cNvSpPr/>
          <p:nvPr/>
        </p:nvSpPr>
        <p:spPr>
          <a:xfrm>
            <a:off x="605955" y="3567140"/>
            <a:ext cx="11372292" cy="1304716"/>
          </a:xfrm>
          <a:prstGeom prst="rect">
            <a:avLst/>
          </a:prstGeom>
        </p:spPr>
        <p:txBody>
          <a:bodyPr wrap="square">
            <a:spAutoFit/>
          </a:bodyPr>
          <a:lstStyle/>
          <a:p>
            <a:pPr algn="just">
              <a:lnSpc>
                <a:spcPct val="150000"/>
              </a:lnSpc>
            </a:pPr>
            <a:r>
              <a:rPr lang="es-PE" sz="2800"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Actualmente estamos en disposición de poder afirmar que el estrés y la ansiedad deportiva afecta al menos a los siguientes elementos:</a:t>
            </a:r>
            <a:endParaRPr lang="es-PE" sz="2800" dirty="0">
              <a:effectLst/>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37" name="Rectángulo 36"/>
          <p:cNvSpPr/>
          <p:nvPr/>
        </p:nvSpPr>
        <p:spPr>
          <a:xfrm>
            <a:off x="605954" y="5386382"/>
            <a:ext cx="10698974" cy="1304716"/>
          </a:xfrm>
          <a:prstGeom prst="rect">
            <a:avLst/>
          </a:prstGeom>
        </p:spPr>
        <p:txBody>
          <a:bodyPr wrap="square">
            <a:spAutoFit/>
          </a:bodyPr>
          <a:lstStyle/>
          <a:p>
            <a:pPr marL="285750" lvl="0" indent="-285750" algn="just">
              <a:lnSpc>
                <a:spcPct val="150000"/>
              </a:lnSpc>
              <a:buSzPct val="90000"/>
              <a:buFont typeface="Wingdings" panose="05000000000000000000" pitchFamily="2" charset="2"/>
              <a:buChar char="q"/>
              <a:tabLst>
                <a:tab pos="457200" algn="l"/>
              </a:tabLst>
            </a:pPr>
            <a:r>
              <a:rPr lang="es-PE" sz="2800"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 Se alteran los niveles de ejecución del deportista, reduciendo la efectividad y el rendimiento habitual.</a:t>
            </a:r>
            <a:endParaRPr lang="es-PE" sz="2800" dirty="0">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38" name="Rectángulo 37"/>
          <p:cNvSpPr/>
          <p:nvPr/>
        </p:nvSpPr>
        <p:spPr>
          <a:xfrm>
            <a:off x="605954" y="6973625"/>
            <a:ext cx="10698974" cy="1304716"/>
          </a:xfrm>
          <a:prstGeom prst="rect">
            <a:avLst/>
          </a:prstGeom>
        </p:spPr>
        <p:txBody>
          <a:bodyPr wrap="square">
            <a:spAutoFit/>
          </a:bodyPr>
          <a:lstStyle/>
          <a:p>
            <a:pPr marL="285750" lvl="0" indent="-285750" algn="just">
              <a:lnSpc>
                <a:spcPct val="150000"/>
              </a:lnSpc>
              <a:buSzPct val="90000"/>
              <a:buFont typeface="Wingdings" panose="05000000000000000000" pitchFamily="2" charset="2"/>
              <a:buChar char="q"/>
              <a:tabLst>
                <a:tab pos="457200" algn="l"/>
              </a:tabLst>
            </a:pPr>
            <a:r>
              <a:rPr lang="es-PE" sz="2800"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 Se condicionan algunos síntomas y respuestas fisiológicas que alteran la salud.</a:t>
            </a:r>
            <a:endParaRPr lang="es-PE" sz="2800" dirty="0">
              <a:latin typeface="Segoe UI Light" panose="020B0502040204020203" pitchFamily="34" charset="0"/>
              <a:ea typeface="Times New Roman" panose="02020603050405020304" pitchFamily="18" charset="0"/>
              <a:cs typeface="Segoe UI Light" panose="020B0502040204020203" pitchFamily="34" charset="0"/>
            </a:endParaRPr>
          </a:p>
        </p:txBody>
      </p:sp>
      <p:grpSp>
        <p:nvGrpSpPr>
          <p:cNvPr id="2" name="Grupo 1"/>
          <p:cNvGrpSpPr/>
          <p:nvPr/>
        </p:nvGrpSpPr>
        <p:grpSpPr>
          <a:xfrm>
            <a:off x="12869678" y="2515858"/>
            <a:ext cx="4645116" cy="6118035"/>
            <a:chOff x="10830428" y="1797352"/>
            <a:chExt cx="6401858" cy="7017905"/>
          </a:xfrm>
        </p:grpSpPr>
        <p:sp>
          <p:nvSpPr>
            <p:cNvPr id="36" name="object 3"/>
            <p:cNvSpPr/>
            <p:nvPr/>
          </p:nvSpPr>
          <p:spPr>
            <a:xfrm>
              <a:off x="10830428" y="1797352"/>
              <a:ext cx="6401858" cy="701790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3" name="Imagen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66310" y="2048773"/>
              <a:ext cx="5791423" cy="6549539"/>
            </a:xfrm>
            <a:prstGeom prst="rect">
              <a:avLst/>
            </a:prstGeom>
          </p:spPr>
        </p:pic>
      </p:grpSp>
    </p:spTree>
    <p:extLst>
      <p:ext uri="{BB962C8B-B14F-4D97-AF65-F5344CB8AC3E}">
        <p14:creationId xmlns:p14="http://schemas.microsoft.com/office/powerpoint/2010/main" val="293922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grpSp>
        <p:nvGrpSpPr>
          <p:cNvPr id="4" name="Grupo 3"/>
          <p:cNvGrpSpPr/>
          <p:nvPr/>
        </p:nvGrpSpPr>
        <p:grpSpPr>
          <a:xfrm>
            <a:off x="13483920" y="2917489"/>
            <a:ext cx="4384040" cy="5791905"/>
            <a:chOff x="11734800" y="2116960"/>
            <a:chExt cx="5794165" cy="6964524"/>
          </a:xfrm>
        </p:grpSpPr>
        <p:sp>
          <p:nvSpPr>
            <p:cNvPr id="35" name="object 3"/>
            <p:cNvSpPr/>
            <p:nvPr/>
          </p:nvSpPr>
          <p:spPr>
            <a:xfrm>
              <a:off x="11734800" y="2116960"/>
              <a:ext cx="5794165" cy="6964524"/>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8" name="Imagen 4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983467" y="2385340"/>
              <a:ext cx="5316897" cy="6324054"/>
            </a:xfrm>
            <a:prstGeom prst="rect">
              <a:avLst/>
            </a:prstGeom>
          </p:spPr>
        </p:pic>
      </p:grpSp>
      <p:sp>
        <p:nvSpPr>
          <p:cNvPr id="2" name="Rectángulo 1">
            <a:extLst>
              <a:ext uri="{FF2B5EF4-FFF2-40B4-BE49-F238E27FC236}">
                <a16:creationId xmlns:a16="http://schemas.microsoft.com/office/drawing/2014/main" id="{EAC2D126-9A87-F38E-FD23-26D4C1682EA9}"/>
              </a:ext>
            </a:extLst>
          </p:cNvPr>
          <p:cNvSpPr/>
          <p:nvPr/>
        </p:nvSpPr>
        <p:spPr>
          <a:xfrm>
            <a:off x="1797861" y="7146512"/>
            <a:ext cx="10772930" cy="1304716"/>
          </a:xfrm>
          <a:prstGeom prst="rect">
            <a:avLst/>
          </a:prstGeom>
        </p:spPr>
        <p:txBody>
          <a:bodyPr wrap="square">
            <a:spAutoFit/>
          </a:bodyPr>
          <a:lstStyle/>
          <a:p>
            <a:pPr marL="285750" lvl="0" indent="-285750" algn="just">
              <a:lnSpc>
                <a:spcPct val="150000"/>
              </a:lnSpc>
              <a:buSzPct val="90000"/>
              <a:buFont typeface="Wingdings" panose="05000000000000000000" pitchFamily="2" charset="2"/>
              <a:buChar char="q"/>
              <a:tabLst>
                <a:tab pos="457200" algn="l"/>
              </a:tabLst>
            </a:pPr>
            <a:r>
              <a:rPr lang="es-PE" sz="2800"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 Se alteran las expectativas del deportista de cara a la consecución de resultados.</a:t>
            </a:r>
            <a:endParaRPr lang="es-PE" sz="2800" dirty="0">
              <a:effectLst/>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5" name="Rectángulo 4">
            <a:extLst>
              <a:ext uri="{FF2B5EF4-FFF2-40B4-BE49-F238E27FC236}">
                <a16:creationId xmlns:a16="http://schemas.microsoft.com/office/drawing/2014/main" id="{1E784EAD-B7B5-2B43-03CE-90D07DE0ADE4}"/>
              </a:ext>
            </a:extLst>
          </p:cNvPr>
          <p:cNvSpPr/>
          <p:nvPr/>
        </p:nvSpPr>
        <p:spPr>
          <a:xfrm>
            <a:off x="1747073" y="3120269"/>
            <a:ext cx="10794002" cy="1304716"/>
          </a:xfrm>
          <a:prstGeom prst="rect">
            <a:avLst/>
          </a:prstGeom>
        </p:spPr>
        <p:txBody>
          <a:bodyPr wrap="square">
            <a:spAutoFit/>
          </a:bodyPr>
          <a:lstStyle/>
          <a:p>
            <a:pPr marL="285750" lvl="0" indent="-285750" algn="just">
              <a:lnSpc>
                <a:spcPct val="150000"/>
              </a:lnSpc>
              <a:buSzPct val="90000"/>
              <a:buFont typeface="Wingdings" panose="05000000000000000000" pitchFamily="2" charset="2"/>
              <a:buChar char="q"/>
              <a:tabLst>
                <a:tab pos="457200" algn="l"/>
              </a:tabLst>
            </a:pPr>
            <a:r>
              <a:rPr lang="es-PE" sz="2800"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 Aumenta la sensibilidad de los deportistas de cara a una mayor predisposición hacia las lesiones como ya hemos mencionado</a:t>
            </a:r>
            <a:endParaRPr lang="es-PE" sz="2800" dirty="0">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6" name="Rectángulo 5">
            <a:extLst>
              <a:ext uri="{FF2B5EF4-FFF2-40B4-BE49-F238E27FC236}">
                <a16:creationId xmlns:a16="http://schemas.microsoft.com/office/drawing/2014/main" id="{CACDF76C-E3E4-A118-0C7F-E26167DC0C08}"/>
              </a:ext>
            </a:extLst>
          </p:cNvPr>
          <p:cNvSpPr/>
          <p:nvPr/>
        </p:nvSpPr>
        <p:spPr>
          <a:xfrm>
            <a:off x="1707651" y="5106176"/>
            <a:ext cx="10772930" cy="1304716"/>
          </a:xfrm>
          <a:prstGeom prst="rect">
            <a:avLst/>
          </a:prstGeom>
        </p:spPr>
        <p:txBody>
          <a:bodyPr wrap="square">
            <a:spAutoFit/>
          </a:bodyPr>
          <a:lstStyle/>
          <a:p>
            <a:pPr marL="285750" lvl="0" indent="-285750" algn="just">
              <a:lnSpc>
                <a:spcPct val="150000"/>
              </a:lnSpc>
              <a:buSzPct val="90000"/>
              <a:buFont typeface="Wingdings" panose="05000000000000000000" pitchFamily="2" charset="2"/>
              <a:buChar char="q"/>
              <a:tabLst>
                <a:tab pos="457200" algn="l"/>
              </a:tabLst>
            </a:pPr>
            <a:r>
              <a:rPr lang="es-PE" sz="2800" dirty="0">
                <a:solidFill>
                  <a:srgbClr val="000000"/>
                </a:solidFill>
                <a:latin typeface="Segoe UI Light" panose="020B0502040204020203" pitchFamily="34" charset="0"/>
                <a:ea typeface="Times New Roman" panose="02020603050405020304" pitchFamily="18" charset="0"/>
                <a:cs typeface="Segoe UI Light" panose="020B0502040204020203" pitchFamily="34" charset="0"/>
              </a:rPr>
              <a:t> Se genera un autodialogo negativo que dificulta el progreso en la trayectoria profesional del deportista.</a:t>
            </a:r>
            <a:endParaRPr lang="es-PE" sz="2800" dirty="0">
              <a:latin typeface="Segoe UI Light" panose="020B0502040204020203" pitchFamily="34" charset="0"/>
              <a:ea typeface="Times New Roman" panose="02020603050405020304" pitchFamily="18" charset="0"/>
              <a:cs typeface="Segoe UI Light" panose="020B0502040204020203" pitchFamily="34" charset="0"/>
            </a:endParaRPr>
          </a:p>
        </p:txBody>
      </p:sp>
    </p:spTree>
    <p:extLst>
      <p:ext uri="{BB962C8B-B14F-4D97-AF65-F5344CB8AC3E}">
        <p14:creationId xmlns:p14="http://schemas.microsoft.com/office/powerpoint/2010/main" val="193784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4" name="Rectángulo 3">
            <a:extLst>
              <a:ext uri="{FF2B5EF4-FFF2-40B4-BE49-F238E27FC236}">
                <a16:creationId xmlns:a16="http://schemas.microsoft.com/office/drawing/2014/main" id="{F7EDBC46-D2BD-42FD-11B4-4F1A16E59BDF}"/>
              </a:ext>
            </a:extLst>
          </p:cNvPr>
          <p:cNvSpPr/>
          <p:nvPr/>
        </p:nvSpPr>
        <p:spPr>
          <a:xfrm>
            <a:off x="476841" y="1707438"/>
            <a:ext cx="6848350" cy="641458"/>
          </a:xfrm>
          <a:prstGeom prst="rect">
            <a:avLst/>
          </a:prstGeom>
        </p:spPr>
        <p:txBody>
          <a:bodyPr wrap="none">
            <a:spAutoFit/>
          </a:bodyPr>
          <a:lstStyle/>
          <a:p>
            <a:pPr algn="just">
              <a:lnSpc>
                <a:spcPct val="107000"/>
              </a:lnSpc>
              <a:spcAft>
                <a:spcPts val="0"/>
              </a:spcAft>
            </a:pPr>
            <a:r>
              <a:rPr lang="es-PE" sz="3600" b="1" dirty="0">
                <a:latin typeface="Segoe UI Light" panose="020B0502040204020203" pitchFamily="34" charset="0"/>
                <a:ea typeface="Times New Roman" panose="02020603050405020304" pitchFamily="18" charset="0"/>
                <a:cs typeface="Segoe UI Light" panose="020B0502040204020203" pitchFamily="34" charset="0"/>
              </a:rPr>
              <a:t>Síntomas generales de la ansiedad</a:t>
            </a:r>
            <a:endParaRPr lang="es-PE" sz="36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5" name="Rectángulo 4">
            <a:extLst>
              <a:ext uri="{FF2B5EF4-FFF2-40B4-BE49-F238E27FC236}">
                <a16:creationId xmlns:a16="http://schemas.microsoft.com/office/drawing/2014/main" id="{5B947389-F3DA-A051-8DDE-19DBFD35FB93}"/>
              </a:ext>
            </a:extLst>
          </p:cNvPr>
          <p:cNvSpPr/>
          <p:nvPr/>
        </p:nvSpPr>
        <p:spPr>
          <a:xfrm>
            <a:off x="476841" y="2573296"/>
            <a:ext cx="10485525" cy="954107"/>
          </a:xfrm>
          <a:prstGeom prst="rect">
            <a:avLst/>
          </a:prstGeom>
        </p:spPr>
        <p:txBody>
          <a:bodyPr wrap="square">
            <a:spAutoFit/>
          </a:bodyPr>
          <a:lstStyle/>
          <a:p>
            <a:pPr algn="just"/>
            <a:r>
              <a:rPr lang="es-PE" sz="2800" dirty="0">
                <a:latin typeface="Segoe UI Light" panose="020B0502040204020203" pitchFamily="34" charset="0"/>
                <a:ea typeface="Times New Roman" panose="02020603050405020304" pitchFamily="18" charset="0"/>
                <a:cs typeface="Segoe UI Light" panose="020B0502040204020203" pitchFamily="34" charset="0"/>
              </a:rPr>
              <a:t>Principales síntomas que pueden incrementar el estado de ansiedad o estrés competitivo: </a:t>
            </a:r>
            <a:endParaRPr lang="es-PE" sz="2800" dirty="0">
              <a:latin typeface="Segoe UI Light" panose="020B0502040204020203" pitchFamily="34" charset="0"/>
              <a:cs typeface="Segoe UI Light" panose="020B0502040204020203" pitchFamily="34" charset="0"/>
            </a:endParaRPr>
          </a:p>
        </p:txBody>
      </p:sp>
      <p:sp>
        <p:nvSpPr>
          <p:cNvPr id="6" name="Rectángulo 5">
            <a:extLst>
              <a:ext uri="{FF2B5EF4-FFF2-40B4-BE49-F238E27FC236}">
                <a16:creationId xmlns:a16="http://schemas.microsoft.com/office/drawing/2014/main" id="{E621F16E-3A5E-5EAD-2585-BB127F76F656}"/>
              </a:ext>
            </a:extLst>
          </p:cNvPr>
          <p:cNvSpPr/>
          <p:nvPr/>
        </p:nvSpPr>
        <p:spPr>
          <a:xfrm>
            <a:off x="519124" y="3686333"/>
            <a:ext cx="3525324" cy="523220"/>
          </a:xfrm>
          <a:prstGeom prst="rect">
            <a:avLst/>
          </a:prstGeom>
        </p:spPr>
        <p:txBody>
          <a:bodyPr wrap="none">
            <a:spAutoFit/>
          </a:bodyPr>
          <a:lstStyle/>
          <a:p>
            <a:pPr marL="285750" indent="-285750" algn="jus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Auto habla negativa</a:t>
            </a:r>
          </a:p>
        </p:txBody>
      </p:sp>
      <p:sp>
        <p:nvSpPr>
          <p:cNvPr id="7" name="Rectángulo 6">
            <a:extLst>
              <a:ext uri="{FF2B5EF4-FFF2-40B4-BE49-F238E27FC236}">
                <a16:creationId xmlns:a16="http://schemas.microsoft.com/office/drawing/2014/main" id="{EA8E74D9-25BE-BD40-0181-C0981C9C48CE}"/>
              </a:ext>
            </a:extLst>
          </p:cNvPr>
          <p:cNvSpPr/>
          <p:nvPr/>
        </p:nvSpPr>
        <p:spPr>
          <a:xfrm>
            <a:off x="531309" y="4306299"/>
            <a:ext cx="5131213" cy="523220"/>
          </a:xfrm>
          <a:prstGeom prst="rect">
            <a:avLst/>
          </a:prstGeom>
        </p:spPr>
        <p:txBody>
          <a:bodyPr wrap="none">
            <a:spAutoFit/>
          </a:bodyPr>
          <a:lstStyle/>
          <a:p>
            <a:pPr marL="285750" indent="-285750" algn="jus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Aumento de Tensión muscular </a:t>
            </a:r>
          </a:p>
        </p:txBody>
      </p:sp>
      <p:sp>
        <p:nvSpPr>
          <p:cNvPr id="8" name="Rectángulo 7">
            <a:extLst>
              <a:ext uri="{FF2B5EF4-FFF2-40B4-BE49-F238E27FC236}">
                <a16:creationId xmlns:a16="http://schemas.microsoft.com/office/drawing/2014/main" id="{74FB2C4F-2218-5A53-6F86-CDA7BE68164A}"/>
              </a:ext>
            </a:extLst>
          </p:cNvPr>
          <p:cNvSpPr/>
          <p:nvPr/>
        </p:nvSpPr>
        <p:spPr>
          <a:xfrm>
            <a:off x="561405" y="5007615"/>
            <a:ext cx="3669594" cy="523220"/>
          </a:xfrm>
          <a:prstGeom prst="rect">
            <a:avLst/>
          </a:prstGeom>
        </p:spPr>
        <p:txBody>
          <a:bodyPr wrap="none">
            <a:spAutoFit/>
          </a:bodyPr>
          <a:lstStyle/>
          <a:p>
            <a:pPr marL="285750" indent="-285750" algn="jus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Sequedad en la Boca</a:t>
            </a:r>
          </a:p>
        </p:txBody>
      </p:sp>
      <p:sp>
        <p:nvSpPr>
          <p:cNvPr id="9" name="Rectángulo 8">
            <a:extLst>
              <a:ext uri="{FF2B5EF4-FFF2-40B4-BE49-F238E27FC236}">
                <a16:creationId xmlns:a16="http://schemas.microsoft.com/office/drawing/2014/main" id="{97DADFA1-E491-E101-AA77-20064722CBB4}"/>
              </a:ext>
            </a:extLst>
          </p:cNvPr>
          <p:cNvSpPr/>
          <p:nvPr/>
        </p:nvSpPr>
        <p:spPr>
          <a:xfrm>
            <a:off x="561405" y="5762066"/>
            <a:ext cx="3296928" cy="523220"/>
          </a:xfrm>
          <a:prstGeom prst="rect">
            <a:avLst/>
          </a:prstGeom>
        </p:spPr>
        <p:txBody>
          <a:bodyPr wrap="none">
            <a:spAutoFit/>
          </a:bodyPr>
          <a:lstStyle/>
          <a:p>
            <a:pPr marL="285750" indent="-285750" algn="jus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Dolores de cabeza</a:t>
            </a:r>
          </a:p>
        </p:txBody>
      </p:sp>
      <p:sp>
        <p:nvSpPr>
          <p:cNvPr id="10" name="Rectángulo 9">
            <a:extLst>
              <a:ext uri="{FF2B5EF4-FFF2-40B4-BE49-F238E27FC236}">
                <a16:creationId xmlns:a16="http://schemas.microsoft.com/office/drawing/2014/main" id="{C2778F1F-2961-2915-BE9C-A8C39B5A3221}"/>
              </a:ext>
            </a:extLst>
          </p:cNvPr>
          <p:cNvSpPr/>
          <p:nvPr/>
        </p:nvSpPr>
        <p:spPr>
          <a:xfrm>
            <a:off x="580648" y="6453135"/>
            <a:ext cx="3896451" cy="523220"/>
          </a:xfrm>
          <a:prstGeom prst="rect">
            <a:avLst/>
          </a:prstGeom>
        </p:spPr>
        <p:txBody>
          <a:bodyPr wrap="none">
            <a:spAutoFit/>
          </a:bodyPr>
          <a:lstStyle/>
          <a:p>
            <a:pPr marL="285750" indent="-285750" algn="jus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Dificultad para respirar</a:t>
            </a:r>
          </a:p>
        </p:txBody>
      </p:sp>
      <p:sp>
        <p:nvSpPr>
          <p:cNvPr id="11" name="Rectángulo 10">
            <a:extLst>
              <a:ext uri="{FF2B5EF4-FFF2-40B4-BE49-F238E27FC236}">
                <a16:creationId xmlns:a16="http://schemas.microsoft.com/office/drawing/2014/main" id="{28DD2421-EC1F-952D-C33F-7207E48EFA0D}"/>
              </a:ext>
            </a:extLst>
          </p:cNvPr>
          <p:cNvSpPr/>
          <p:nvPr/>
        </p:nvSpPr>
        <p:spPr>
          <a:xfrm>
            <a:off x="581548" y="7154451"/>
            <a:ext cx="1685911" cy="523220"/>
          </a:xfrm>
          <a:prstGeom prst="rect">
            <a:avLst/>
          </a:prstGeom>
        </p:spPr>
        <p:txBody>
          <a:bodyPr wrap="none">
            <a:spAutoFit/>
          </a:bodyPr>
          <a:lstStyle/>
          <a:p>
            <a:pPr marL="285750" indent="-285750" algn="jus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Diarrea </a:t>
            </a:r>
          </a:p>
        </p:txBody>
      </p:sp>
      <p:sp>
        <p:nvSpPr>
          <p:cNvPr id="12" name="Rectángulo 11">
            <a:extLst>
              <a:ext uri="{FF2B5EF4-FFF2-40B4-BE49-F238E27FC236}">
                <a16:creationId xmlns:a16="http://schemas.microsoft.com/office/drawing/2014/main" id="{D8FEAE58-8207-1AF8-E4BF-91359E249E61}"/>
              </a:ext>
            </a:extLst>
          </p:cNvPr>
          <p:cNvSpPr/>
          <p:nvPr/>
        </p:nvSpPr>
        <p:spPr>
          <a:xfrm>
            <a:off x="6145373" y="3686333"/>
            <a:ext cx="2893741" cy="523220"/>
          </a:xfrm>
          <a:prstGeom prst="rect">
            <a:avLst/>
          </a:prstGeom>
        </p:spPr>
        <p:txBody>
          <a:bodyPr wrap="none">
            <a:spAutoFit/>
          </a:bodyPr>
          <a:lstStyle/>
          <a:p>
            <a:pPr marL="285750" indent="-285750" algn="jus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Ganas de orinar</a:t>
            </a:r>
          </a:p>
        </p:txBody>
      </p:sp>
      <p:sp>
        <p:nvSpPr>
          <p:cNvPr id="13" name="Rectángulo 12">
            <a:extLst>
              <a:ext uri="{FF2B5EF4-FFF2-40B4-BE49-F238E27FC236}">
                <a16:creationId xmlns:a16="http://schemas.microsoft.com/office/drawing/2014/main" id="{CFA4D393-D5B9-9122-B108-88D6F6C2D180}"/>
              </a:ext>
            </a:extLst>
          </p:cNvPr>
          <p:cNvSpPr/>
          <p:nvPr/>
        </p:nvSpPr>
        <p:spPr>
          <a:xfrm>
            <a:off x="6165154" y="4298305"/>
            <a:ext cx="5107809" cy="523220"/>
          </a:xfrm>
          <a:prstGeom prst="rect">
            <a:avLst/>
          </a:prstGeom>
        </p:spPr>
        <p:txBody>
          <a:bodyPr wrap="none">
            <a:spAutoFit/>
          </a:bodyPr>
          <a:lstStyle/>
          <a:p>
            <a:pPr marL="285750" indent="-285750" algn="jus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Incapacidad para concentrarse</a:t>
            </a:r>
          </a:p>
        </p:txBody>
      </p:sp>
      <p:sp>
        <p:nvSpPr>
          <p:cNvPr id="14" name="Rectángulo 13">
            <a:extLst>
              <a:ext uri="{FF2B5EF4-FFF2-40B4-BE49-F238E27FC236}">
                <a16:creationId xmlns:a16="http://schemas.microsoft.com/office/drawing/2014/main" id="{5DF83AA8-C9D5-8571-3CCC-063F79C245EC}"/>
              </a:ext>
            </a:extLst>
          </p:cNvPr>
          <p:cNvSpPr/>
          <p:nvPr/>
        </p:nvSpPr>
        <p:spPr>
          <a:xfrm>
            <a:off x="6172071" y="4968987"/>
            <a:ext cx="2261388" cy="523220"/>
          </a:xfrm>
          <a:prstGeom prst="rect">
            <a:avLst/>
          </a:prstGeom>
        </p:spPr>
        <p:txBody>
          <a:bodyPr wrap="none">
            <a:spAutoFit/>
          </a:bodyPr>
          <a:lstStyle/>
          <a:p>
            <a:pPr marL="285750" indent="-285750" algn="jus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Leve mareo</a:t>
            </a:r>
          </a:p>
        </p:txBody>
      </p:sp>
      <p:sp>
        <p:nvSpPr>
          <p:cNvPr id="15" name="Rectángulo 14">
            <a:extLst>
              <a:ext uri="{FF2B5EF4-FFF2-40B4-BE49-F238E27FC236}">
                <a16:creationId xmlns:a16="http://schemas.microsoft.com/office/drawing/2014/main" id="{4C842A5F-AA23-29A3-4843-17CB90C6A8A0}"/>
              </a:ext>
            </a:extLst>
          </p:cNvPr>
          <p:cNvSpPr/>
          <p:nvPr/>
        </p:nvSpPr>
        <p:spPr>
          <a:xfrm>
            <a:off x="6165154" y="5639669"/>
            <a:ext cx="3118995" cy="523220"/>
          </a:xfrm>
          <a:prstGeom prst="rect">
            <a:avLst/>
          </a:prstGeom>
        </p:spPr>
        <p:txBody>
          <a:bodyPr wrap="none">
            <a:spAutoFit/>
          </a:bodyPr>
          <a:lstStyle/>
          <a:p>
            <a:pPr marL="285750" indent="-285750" algn="jus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Manos sudorosas</a:t>
            </a:r>
          </a:p>
        </p:txBody>
      </p:sp>
      <p:sp>
        <p:nvSpPr>
          <p:cNvPr id="16" name="Rectángulo 15">
            <a:extLst>
              <a:ext uri="{FF2B5EF4-FFF2-40B4-BE49-F238E27FC236}">
                <a16:creationId xmlns:a16="http://schemas.microsoft.com/office/drawing/2014/main" id="{9413358B-65C4-9795-147D-83AC66D6A57C}"/>
              </a:ext>
            </a:extLst>
          </p:cNvPr>
          <p:cNvSpPr/>
          <p:nvPr/>
        </p:nvSpPr>
        <p:spPr>
          <a:xfrm>
            <a:off x="6158391" y="6310351"/>
            <a:ext cx="2441822" cy="523220"/>
          </a:xfrm>
          <a:prstGeom prst="rect">
            <a:avLst/>
          </a:prstGeom>
        </p:spPr>
        <p:txBody>
          <a:bodyPr wrap="none">
            <a:spAutoFit/>
          </a:bodyPr>
          <a:lstStyle/>
          <a:p>
            <a:pPr marL="285750" indent="-285750" algn="jus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Palpitaciones</a:t>
            </a:r>
          </a:p>
        </p:txBody>
      </p:sp>
      <p:sp>
        <p:nvSpPr>
          <p:cNvPr id="17" name="Rectángulo 16">
            <a:extLst>
              <a:ext uri="{FF2B5EF4-FFF2-40B4-BE49-F238E27FC236}">
                <a16:creationId xmlns:a16="http://schemas.microsoft.com/office/drawing/2014/main" id="{348319AF-3265-B996-F84B-B08EF9728216}"/>
              </a:ext>
            </a:extLst>
          </p:cNvPr>
          <p:cNvSpPr/>
          <p:nvPr/>
        </p:nvSpPr>
        <p:spPr>
          <a:xfrm>
            <a:off x="561404" y="7801058"/>
            <a:ext cx="11215517" cy="954107"/>
          </a:xfrm>
          <a:prstGeom prst="rect">
            <a:avLst/>
          </a:prstGeom>
        </p:spPr>
        <p:txBody>
          <a:bodyPr wrap="square">
            <a:spAutoFit/>
          </a:bodyPr>
          <a:lstStyle/>
          <a:p>
            <a:pPr algn="just"/>
            <a:r>
              <a:rPr lang="es-PE" sz="2800" dirty="0">
                <a:latin typeface="Segoe UI Light" panose="020B0502040204020203" pitchFamily="34" charset="0"/>
                <a:ea typeface="Times New Roman" panose="02020603050405020304" pitchFamily="18" charset="0"/>
                <a:cs typeface="Segoe UI Light" panose="020B0502040204020203" pitchFamily="34" charset="0"/>
              </a:rPr>
              <a:t>Ningún deportista siente todos estos síntomas a la vez, pero en ocasiones un síntoma puede desencadenar otro. </a:t>
            </a:r>
            <a:endParaRPr lang="es-PE" sz="2800" dirty="0">
              <a:latin typeface="Segoe UI Light" panose="020B0502040204020203" pitchFamily="34" charset="0"/>
              <a:cs typeface="Segoe UI Light" panose="020B0502040204020203" pitchFamily="34" charset="0"/>
            </a:endParaRPr>
          </a:p>
        </p:txBody>
      </p:sp>
      <p:grpSp>
        <p:nvGrpSpPr>
          <p:cNvPr id="22" name="Grupo 21">
            <a:extLst>
              <a:ext uri="{FF2B5EF4-FFF2-40B4-BE49-F238E27FC236}">
                <a16:creationId xmlns:a16="http://schemas.microsoft.com/office/drawing/2014/main" id="{C5ACF2DB-6D0F-F15F-E685-FB664848DB6D}"/>
              </a:ext>
            </a:extLst>
          </p:cNvPr>
          <p:cNvGrpSpPr/>
          <p:nvPr/>
        </p:nvGrpSpPr>
        <p:grpSpPr>
          <a:xfrm>
            <a:off x="11875843" y="3162301"/>
            <a:ext cx="5893033" cy="4221986"/>
            <a:chOff x="12039600" y="2644490"/>
            <a:chExt cx="5419355" cy="3808645"/>
          </a:xfrm>
        </p:grpSpPr>
        <p:sp>
          <p:nvSpPr>
            <p:cNvPr id="20" name="object 3">
              <a:extLst>
                <a:ext uri="{FF2B5EF4-FFF2-40B4-BE49-F238E27FC236}">
                  <a16:creationId xmlns:a16="http://schemas.microsoft.com/office/drawing/2014/main" id="{32F0C99F-1F9E-0588-AB63-D7BDE3D2886E}"/>
                </a:ext>
              </a:extLst>
            </p:cNvPr>
            <p:cNvSpPr/>
            <p:nvPr/>
          </p:nvSpPr>
          <p:spPr>
            <a:xfrm>
              <a:off x="12039600" y="2644490"/>
              <a:ext cx="5419355" cy="380864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8" name="Imagen 17">
              <a:extLst>
                <a:ext uri="{FF2B5EF4-FFF2-40B4-BE49-F238E27FC236}">
                  <a16:creationId xmlns:a16="http://schemas.microsoft.com/office/drawing/2014/main" id="{4FF12B3A-5051-07E7-EBE4-C068639A62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303002" y="2869871"/>
              <a:ext cx="5015069" cy="3415415"/>
            </a:xfrm>
            <a:prstGeom prst="rect">
              <a:avLst/>
            </a:prstGeom>
          </p:spPr>
        </p:pic>
      </p:grpSp>
    </p:spTree>
    <p:extLst>
      <p:ext uri="{BB962C8B-B14F-4D97-AF65-F5344CB8AC3E}">
        <p14:creationId xmlns:p14="http://schemas.microsoft.com/office/powerpoint/2010/main" val="414575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ppt_x"/>
                                          </p:val>
                                        </p:tav>
                                        <p:tav tm="100000">
                                          <p:val>
                                            <p:strVal val="#ppt_x"/>
                                          </p:val>
                                        </p:tav>
                                      </p:tavLst>
                                    </p:anim>
                                    <p:anim calcmode="lin" valueType="num">
                                      <p:cBhvr additive="base">
                                        <p:cTn id="7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2" name="Rectángulo 1">
            <a:extLst>
              <a:ext uri="{FF2B5EF4-FFF2-40B4-BE49-F238E27FC236}">
                <a16:creationId xmlns:a16="http://schemas.microsoft.com/office/drawing/2014/main" id="{7D6EA5A8-83F2-1948-CD64-DB556D4B47CF}"/>
              </a:ext>
            </a:extLst>
          </p:cNvPr>
          <p:cNvSpPr/>
          <p:nvPr/>
        </p:nvSpPr>
        <p:spPr>
          <a:xfrm>
            <a:off x="1623899" y="2352646"/>
            <a:ext cx="9426263" cy="444930"/>
          </a:xfrm>
          <a:prstGeom prst="rect">
            <a:avLst/>
          </a:prstGeom>
        </p:spPr>
        <p:txBody>
          <a:bodyPr wrap="square">
            <a:spAutoFit/>
          </a:bodyPr>
          <a:lstStyle/>
          <a:p>
            <a:pPr algn="just">
              <a:lnSpc>
                <a:spcPts val="2700"/>
              </a:lnSpc>
              <a:spcBef>
                <a:spcPts val="3000"/>
              </a:spcBef>
              <a:spcAft>
                <a:spcPts val="1200"/>
              </a:spcAft>
            </a:pPr>
            <a:r>
              <a:rPr lang="es-PE" sz="3200" b="1" dirty="0">
                <a:latin typeface="Segoe UI Light" panose="020B0502040204020203" pitchFamily="34" charset="0"/>
                <a:ea typeface="Times New Roman" panose="02020603050405020304" pitchFamily="18" charset="0"/>
                <a:cs typeface="Segoe UI Light" panose="020B0502040204020203" pitchFamily="34" charset="0"/>
              </a:rPr>
              <a:t>Principales consecuencias del estrés en la competición</a:t>
            </a:r>
            <a:endParaRPr lang="es-PE" sz="3200" b="1" dirty="0">
              <a:effectLst/>
              <a:latin typeface="Segoe UI Light" panose="020B0502040204020203" pitchFamily="34" charset="0"/>
              <a:ea typeface="Times New Roman" panose="02020603050405020304" pitchFamily="18" charset="0"/>
              <a:cs typeface="Segoe UI Light" panose="020B0502040204020203" pitchFamily="34" charset="0"/>
            </a:endParaRPr>
          </a:p>
        </p:txBody>
      </p:sp>
      <p:grpSp>
        <p:nvGrpSpPr>
          <p:cNvPr id="5" name="Grupo 4">
            <a:extLst>
              <a:ext uri="{FF2B5EF4-FFF2-40B4-BE49-F238E27FC236}">
                <a16:creationId xmlns:a16="http://schemas.microsoft.com/office/drawing/2014/main" id="{BC3B305E-2F4A-A3F5-60A3-71D02A707AC0}"/>
              </a:ext>
            </a:extLst>
          </p:cNvPr>
          <p:cNvGrpSpPr/>
          <p:nvPr/>
        </p:nvGrpSpPr>
        <p:grpSpPr>
          <a:xfrm>
            <a:off x="11477856" y="5571837"/>
            <a:ext cx="5485862" cy="4028818"/>
            <a:chOff x="10161944" y="4597635"/>
            <a:chExt cx="7658033" cy="4000677"/>
          </a:xfrm>
        </p:grpSpPr>
        <p:sp>
          <p:nvSpPr>
            <p:cNvPr id="6" name="object 3">
              <a:extLst>
                <a:ext uri="{FF2B5EF4-FFF2-40B4-BE49-F238E27FC236}">
                  <a16:creationId xmlns:a16="http://schemas.microsoft.com/office/drawing/2014/main" id="{01D156D6-A965-7AF2-835C-56E91985834F}"/>
                </a:ext>
              </a:extLst>
            </p:cNvPr>
            <p:cNvSpPr/>
            <p:nvPr/>
          </p:nvSpPr>
          <p:spPr>
            <a:xfrm>
              <a:off x="10161944" y="4597635"/>
              <a:ext cx="7658033" cy="4000677"/>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7" name="Imagen 6">
              <a:extLst>
                <a:ext uri="{FF2B5EF4-FFF2-40B4-BE49-F238E27FC236}">
                  <a16:creationId xmlns:a16="http://schemas.microsoft.com/office/drawing/2014/main" id="{25E8B2AB-7C93-F17A-7008-7DE4DA97F89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87636" y="4750170"/>
              <a:ext cx="7214563" cy="3691046"/>
            </a:xfrm>
            <a:prstGeom prst="rect">
              <a:avLst/>
            </a:prstGeom>
          </p:spPr>
        </p:pic>
      </p:grpSp>
      <p:sp>
        <p:nvSpPr>
          <p:cNvPr id="8" name="Rectángulo 7">
            <a:extLst>
              <a:ext uri="{FF2B5EF4-FFF2-40B4-BE49-F238E27FC236}">
                <a16:creationId xmlns:a16="http://schemas.microsoft.com/office/drawing/2014/main" id="{CCF018B0-8AAD-78C6-D184-67F077A267BE}"/>
              </a:ext>
            </a:extLst>
          </p:cNvPr>
          <p:cNvSpPr/>
          <p:nvPr/>
        </p:nvSpPr>
        <p:spPr>
          <a:xfrm>
            <a:off x="1660330" y="3083716"/>
            <a:ext cx="10379270" cy="830997"/>
          </a:xfrm>
          <a:prstGeom prst="rect">
            <a:avLst/>
          </a:prstGeom>
        </p:spPr>
        <p:txBody>
          <a:bodyPr wrap="square">
            <a:spAutoFit/>
          </a:bodyPr>
          <a:lstStyle/>
          <a:p>
            <a:pPr algn="just">
              <a:spcBef>
                <a:spcPts val="600"/>
              </a:spcBef>
              <a:spcAft>
                <a:spcPts val="600"/>
              </a:spcAft>
            </a:pPr>
            <a:r>
              <a:rPr lang="es-PE" sz="2400" dirty="0">
                <a:latin typeface="Segoe UI Light" panose="020B0502040204020203" pitchFamily="34" charset="0"/>
                <a:ea typeface="Times New Roman" panose="02020603050405020304" pitchFamily="18" charset="0"/>
                <a:cs typeface="Segoe UI Light" panose="020B0502040204020203" pitchFamily="34" charset="0"/>
              </a:rPr>
              <a:t>La presencia del estrés o la ansiedad competitiva producen unas consecuencias o síntomas tanto a nivel fisiológico como psicológico. Son las siguientes:</a:t>
            </a:r>
            <a:endParaRPr lang="es-PE" sz="2400" dirty="0">
              <a:effectLst/>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9" name="Rectángulo 8">
            <a:extLst>
              <a:ext uri="{FF2B5EF4-FFF2-40B4-BE49-F238E27FC236}">
                <a16:creationId xmlns:a16="http://schemas.microsoft.com/office/drawing/2014/main" id="{B75A839A-C996-7F48-DACD-173FEBEC372E}"/>
              </a:ext>
            </a:extLst>
          </p:cNvPr>
          <p:cNvSpPr/>
          <p:nvPr/>
        </p:nvSpPr>
        <p:spPr>
          <a:xfrm>
            <a:off x="1623899" y="4421452"/>
            <a:ext cx="3357009" cy="361637"/>
          </a:xfrm>
          <a:prstGeom prst="rect">
            <a:avLst/>
          </a:prstGeom>
        </p:spPr>
        <p:txBody>
          <a:bodyPr wrap="none">
            <a:spAutoFit/>
          </a:bodyPr>
          <a:lstStyle/>
          <a:p>
            <a:pPr algn="just">
              <a:lnSpc>
                <a:spcPts val="2100"/>
              </a:lnSpc>
              <a:spcBef>
                <a:spcPts val="3000"/>
              </a:spcBef>
              <a:spcAft>
                <a:spcPts val="1200"/>
              </a:spcAft>
            </a:pPr>
            <a:r>
              <a:rPr lang="es-PE" sz="2800" b="1" dirty="0">
                <a:latin typeface="Segoe UI Light" panose="020B0502040204020203" pitchFamily="34" charset="0"/>
                <a:ea typeface="Times New Roman" panose="02020603050405020304" pitchFamily="18" charset="0"/>
                <a:cs typeface="Segoe UI Light" panose="020B0502040204020203" pitchFamily="34" charset="0"/>
              </a:rPr>
              <a:t>Síntomas Fisiológicos</a:t>
            </a:r>
          </a:p>
        </p:txBody>
      </p:sp>
      <p:sp>
        <p:nvSpPr>
          <p:cNvPr id="10" name="Rectángulo 9">
            <a:extLst>
              <a:ext uri="{FF2B5EF4-FFF2-40B4-BE49-F238E27FC236}">
                <a16:creationId xmlns:a16="http://schemas.microsoft.com/office/drawing/2014/main" id="{A2530837-5411-7D16-69A3-2D971A630EDE}"/>
              </a:ext>
            </a:extLst>
          </p:cNvPr>
          <p:cNvSpPr/>
          <p:nvPr/>
        </p:nvSpPr>
        <p:spPr>
          <a:xfrm>
            <a:off x="1660330" y="7848322"/>
            <a:ext cx="5130443" cy="387286"/>
          </a:xfrm>
          <a:prstGeom prst="rect">
            <a:avLst/>
          </a:prstGeom>
        </p:spPr>
        <p:txBody>
          <a:bodyPr wrap="none">
            <a:spAutoFit/>
          </a:bodyPr>
          <a:lstStyle/>
          <a:p>
            <a:pPr marL="342900" lvl="0" indent="-342900" algn="just">
              <a:lnSpc>
                <a:spcPts val="2250"/>
              </a:lnSpc>
              <a:spcAft>
                <a:spcPts val="800"/>
              </a:spcAft>
              <a:buSzPct val="90000"/>
              <a:buFont typeface="Wingdings" panose="05000000000000000000" pitchFamily="2" charset="2"/>
              <a:buChar char="q"/>
              <a:tabLst>
                <a:tab pos="457200" algn="l"/>
              </a:tabLst>
            </a:pPr>
            <a:r>
              <a:rPr lang="es-PE" sz="2400" dirty="0">
                <a:latin typeface="Segoe UI Light" panose="020B0502040204020203" pitchFamily="34" charset="0"/>
                <a:ea typeface="Calibri" panose="020F0502020204030204" pitchFamily="34" charset="0"/>
                <a:cs typeface="Segoe UI Light" panose="020B0502040204020203" pitchFamily="34" charset="0"/>
              </a:rPr>
              <a:t>Incremento de la presión sanguínea</a:t>
            </a:r>
          </a:p>
        </p:txBody>
      </p:sp>
      <p:sp>
        <p:nvSpPr>
          <p:cNvPr id="11" name="Rectángulo 10">
            <a:extLst>
              <a:ext uri="{FF2B5EF4-FFF2-40B4-BE49-F238E27FC236}">
                <a16:creationId xmlns:a16="http://schemas.microsoft.com/office/drawing/2014/main" id="{469FEB8B-67E2-DF5F-678C-F6EF5C2C6F3C}"/>
              </a:ext>
            </a:extLst>
          </p:cNvPr>
          <p:cNvSpPr/>
          <p:nvPr/>
        </p:nvSpPr>
        <p:spPr>
          <a:xfrm>
            <a:off x="1629883" y="7061382"/>
            <a:ext cx="4779385" cy="387286"/>
          </a:xfrm>
          <a:prstGeom prst="rect">
            <a:avLst/>
          </a:prstGeom>
        </p:spPr>
        <p:txBody>
          <a:bodyPr wrap="none">
            <a:spAutoFit/>
          </a:bodyPr>
          <a:lstStyle/>
          <a:p>
            <a:pPr marL="342900" lvl="0" indent="-342900" algn="just">
              <a:lnSpc>
                <a:spcPts val="2250"/>
              </a:lnSpc>
              <a:spcAft>
                <a:spcPts val="800"/>
              </a:spcAft>
              <a:buSzPct val="90000"/>
              <a:buFont typeface="Wingdings" panose="05000000000000000000" pitchFamily="2" charset="2"/>
              <a:buChar char="q"/>
              <a:tabLst>
                <a:tab pos="457200" algn="l"/>
              </a:tabLst>
            </a:pPr>
            <a:r>
              <a:rPr lang="es-PE" sz="2400" dirty="0">
                <a:latin typeface="Segoe UI Light" panose="020B0502040204020203" pitchFamily="34" charset="0"/>
                <a:ea typeface="Calibri" panose="020F0502020204030204" pitchFamily="34" charset="0"/>
                <a:cs typeface="Segoe UI Light" panose="020B0502040204020203" pitchFamily="34" charset="0"/>
              </a:rPr>
              <a:t>Incremento del ritmo respiratorio</a:t>
            </a:r>
          </a:p>
        </p:txBody>
      </p:sp>
      <p:sp>
        <p:nvSpPr>
          <p:cNvPr id="12" name="Rectángulo 11">
            <a:extLst>
              <a:ext uri="{FF2B5EF4-FFF2-40B4-BE49-F238E27FC236}">
                <a16:creationId xmlns:a16="http://schemas.microsoft.com/office/drawing/2014/main" id="{10F97493-63BE-2C96-37D2-8B590F2974C7}"/>
              </a:ext>
            </a:extLst>
          </p:cNvPr>
          <p:cNvSpPr/>
          <p:nvPr/>
        </p:nvSpPr>
        <p:spPr>
          <a:xfrm>
            <a:off x="1623899" y="6274442"/>
            <a:ext cx="3648756" cy="387286"/>
          </a:xfrm>
          <a:prstGeom prst="rect">
            <a:avLst/>
          </a:prstGeom>
        </p:spPr>
        <p:txBody>
          <a:bodyPr wrap="none">
            <a:spAutoFit/>
          </a:bodyPr>
          <a:lstStyle/>
          <a:p>
            <a:pPr marL="342900" lvl="0" indent="-342900" algn="just">
              <a:lnSpc>
                <a:spcPts val="2250"/>
              </a:lnSpc>
              <a:spcAft>
                <a:spcPts val="800"/>
              </a:spcAft>
              <a:buSzPct val="90000"/>
              <a:buFont typeface="Wingdings" panose="05000000000000000000" pitchFamily="2" charset="2"/>
              <a:buChar char="q"/>
              <a:tabLst>
                <a:tab pos="457200" algn="l"/>
              </a:tabLst>
            </a:pPr>
            <a:r>
              <a:rPr lang="es-PE" sz="2400" dirty="0">
                <a:latin typeface="Segoe UI Light" panose="020B0502040204020203" pitchFamily="34" charset="0"/>
                <a:ea typeface="Calibri" panose="020F0502020204030204" pitchFamily="34" charset="0"/>
                <a:cs typeface="Segoe UI Light" panose="020B0502040204020203" pitchFamily="34" charset="0"/>
              </a:rPr>
              <a:t>Aumento de sudoración</a:t>
            </a:r>
          </a:p>
        </p:txBody>
      </p:sp>
      <p:sp>
        <p:nvSpPr>
          <p:cNvPr id="13" name="Rectángulo 12">
            <a:extLst>
              <a:ext uri="{FF2B5EF4-FFF2-40B4-BE49-F238E27FC236}">
                <a16:creationId xmlns:a16="http://schemas.microsoft.com/office/drawing/2014/main" id="{0F641FBA-2D72-0DF5-2E03-0F20D228AC11}"/>
              </a:ext>
            </a:extLst>
          </p:cNvPr>
          <p:cNvSpPr/>
          <p:nvPr/>
        </p:nvSpPr>
        <p:spPr>
          <a:xfrm>
            <a:off x="1629883" y="5192550"/>
            <a:ext cx="7783676" cy="682238"/>
          </a:xfrm>
          <a:prstGeom prst="rect">
            <a:avLst/>
          </a:prstGeom>
        </p:spPr>
        <p:txBody>
          <a:bodyPr wrap="square">
            <a:spAutoFit/>
          </a:bodyPr>
          <a:lstStyle/>
          <a:p>
            <a:pPr marL="342900" lvl="0" indent="-342900" algn="just">
              <a:lnSpc>
                <a:spcPts val="2250"/>
              </a:lnSpc>
              <a:spcAft>
                <a:spcPts val="800"/>
              </a:spcAft>
              <a:buSzPct val="90000"/>
              <a:buFont typeface="Wingdings" panose="05000000000000000000" pitchFamily="2" charset="2"/>
              <a:buChar char="q"/>
              <a:tabLst>
                <a:tab pos="457200" algn="l"/>
              </a:tabLst>
            </a:pPr>
            <a:r>
              <a:rPr lang="es-PE" sz="2400" dirty="0">
                <a:latin typeface="Segoe UI Light" panose="020B0502040204020203" pitchFamily="34" charset="0"/>
                <a:ea typeface="Calibri" panose="020F0502020204030204" pitchFamily="34" charset="0"/>
                <a:cs typeface="Segoe UI Light" panose="020B0502040204020203" pitchFamily="34" charset="0"/>
              </a:rPr>
              <a:t>Aumento de glucosa en sangre y de la secreción de adrenalina</a:t>
            </a:r>
          </a:p>
        </p:txBody>
      </p:sp>
      <p:sp>
        <p:nvSpPr>
          <p:cNvPr id="14" name="Rectángulo 13">
            <a:extLst>
              <a:ext uri="{FF2B5EF4-FFF2-40B4-BE49-F238E27FC236}">
                <a16:creationId xmlns:a16="http://schemas.microsoft.com/office/drawing/2014/main" id="{D99EAA51-A316-BDAD-7F72-13A74018B4FF}"/>
              </a:ext>
            </a:extLst>
          </p:cNvPr>
          <p:cNvSpPr/>
          <p:nvPr/>
        </p:nvSpPr>
        <p:spPr>
          <a:xfrm>
            <a:off x="1660330" y="8649450"/>
            <a:ext cx="8137343" cy="387286"/>
          </a:xfrm>
          <a:prstGeom prst="rect">
            <a:avLst/>
          </a:prstGeom>
        </p:spPr>
        <p:txBody>
          <a:bodyPr wrap="square">
            <a:spAutoFit/>
          </a:bodyPr>
          <a:lstStyle/>
          <a:p>
            <a:pPr marL="342900" lvl="0" indent="-342900" algn="just">
              <a:lnSpc>
                <a:spcPts val="2250"/>
              </a:lnSpc>
              <a:spcAft>
                <a:spcPts val="800"/>
              </a:spcAft>
              <a:buSzPct val="90000"/>
              <a:buFont typeface="Wingdings" panose="05000000000000000000" pitchFamily="2" charset="2"/>
              <a:buChar char="q"/>
              <a:tabLst>
                <a:tab pos="457200" algn="l"/>
              </a:tabLst>
            </a:pPr>
            <a:r>
              <a:rPr lang="es-PE" sz="2400" dirty="0">
                <a:latin typeface="Segoe UI Light" panose="020B0502040204020203" pitchFamily="34" charset="0"/>
                <a:ea typeface="Calibri" panose="020F0502020204030204" pitchFamily="34" charset="0"/>
                <a:cs typeface="Segoe UI Light" panose="020B0502040204020203" pitchFamily="34" charset="0"/>
              </a:rPr>
              <a:t>Malestar en el estómago y sequedad en la boca</a:t>
            </a:r>
            <a:endParaRPr lang="es-PE" sz="24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5" name="Rectángulo 14">
            <a:extLst>
              <a:ext uri="{FF2B5EF4-FFF2-40B4-BE49-F238E27FC236}">
                <a16:creationId xmlns:a16="http://schemas.microsoft.com/office/drawing/2014/main" id="{8F33AB82-A76D-69C8-5DCB-01CB77844DFA}"/>
              </a:ext>
            </a:extLst>
          </p:cNvPr>
          <p:cNvSpPr/>
          <p:nvPr/>
        </p:nvSpPr>
        <p:spPr>
          <a:xfrm>
            <a:off x="1677120" y="9450578"/>
            <a:ext cx="3794885" cy="387286"/>
          </a:xfrm>
          <a:prstGeom prst="rect">
            <a:avLst/>
          </a:prstGeom>
        </p:spPr>
        <p:txBody>
          <a:bodyPr wrap="none">
            <a:spAutoFit/>
          </a:bodyPr>
          <a:lstStyle/>
          <a:p>
            <a:pPr marL="342900" lvl="0" indent="-342900" algn="just">
              <a:lnSpc>
                <a:spcPts val="2250"/>
              </a:lnSpc>
              <a:spcAft>
                <a:spcPts val="800"/>
              </a:spcAft>
              <a:buSzPct val="90000"/>
              <a:buFont typeface="Wingdings" panose="05000000000000000000" pitchFamily="2" charset="2"/>
              <a:buChar char="q"/>
              <a:tabLst>
                <a:tab pos="457200" algn="l"/>
              </a:tabLst>
            </a:pPr>
            <a:r>
              <a:rPr lang="es-PE" sz="2400" dirty="0">
                <a:latin typeface="Segoe UI Light" panose="020B0502040204020203" pitchFamily="34" charset="0"/>
                <a:ea typeface="Calibri" panose="020F0502020204030204" pitchFamily="34" charset="0"/>
                <a:cs typeface="Segoe UI Light" panose="020B0502040204020203" pitchFamily="34" charset="0"/>
              </a:rPr>
              <a:t>Ritmo cardíaco acelerado</a:t>
            </a:r>
          </a:p>
        </p:txBody>
      </p:sp>
    </p:spTree>
    <p:extLst>
      <p:ext uri="{BB962C8B-B14F-4D97-AF65-F5344CB8AC3E}">
        <p14:creationId xmlns:p14="http://schemas.microsoft.com/office/powerpoint/2010/main" val="394626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4" name="Rectángulo 3">
            <a:extLst>
              <a:ext uri="{FF2B5EF4-FFF2-40B4-BE49-F238E27FC236}">
                <a16:creationId xmlns:a16="http://schemas.microsoft.com/office/drawing/2014/main" id="{EEC8544B-F712-4DA7-CD91-BD2D408E509C}"/>
              </a:ext>
            </a:extLst>
          </p:cNvPr>
          <p:cNvSpPr/>
          <p:nvPr/>
        </p:nvSpPr>
        <p:spPr>
          <a:xfrm>
            <a:off x="536064" y="2493710"/>
            <a:ext cx="4635689" cy="398827"/>
          </a:xfrm>
          <a:prstGeom prst="rect">
            <a:avLst/>
          </a:prstGeom>
        </p:spPr>
        <p:txBody>
          <a:bodyPr wrap="square">
            <a:spAutoFit/>
          </a:bodyPr>
          <a:lstStyle/>
          <a:p>
            <a:pPr algn="just">
              <a:lnSpc>
                <a:spcPts val="2100"/>
              </a:lnSpc>
              <a:spcBef>
                <a:spcPts val="3000"/>
              </a:spcBef>
              <a:spcAft>
                <a:spcPts val="1200"/>
              </a:spcAft>
            </a:pPr>
            <a:r>
              <a:rPr lang="es-PE" sz="3600" b="1" dirty="0">
                <a:latin typeface="Segoe UI Light" panose="020B0502040204020203" pitchFamily="34" charset="0"/>
                <a:ea typeface="Times New Roman" panose="02020603050405020304" pitchFamily="18" charset="0"/>
                <a:cs typeface="Segoe UI Light" panose="020B0502040204020203" pitchFamily="34" charset="0"/>
              </a:rPr>
              <a:t>Síntomas Psicológicos</a:t>
            </a:r>
            <a:endParaRPr lang="es-PE" sz="3600" b="1" dirty="0">
              <a:effectLst/>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5" name="Rectángulo 4">
            <a:extLst>
              <a:ext uri="{FF2B5EF4-FFF2-40B4-BE49-F238E27FC236}">
                <a16:creationId xmlns:a16="http://schemas.microsoft.com/office/drawing/2014/main" id="{66CC11B8-4166-BDAA-A591-4B7EB1BA64EA}"/>
              </a:ext>
            </a:extLst>
          </p:cNvPr>
          <p:cNvSpPr/>
          <p:nvPr/>
        </p:nvSpPr>
        <p:spPr>
          <a:xfrm>
            <a:off x="536064" y="6431819"/>
            <a:ext cx="7486563" cy="387286"/>
          </a:xfrm>
          <a:prstGeom prst="rect">
            <a:avLst/>
          </a:prstGeom>
        </p:spPr>
        <p:txBody>
          <a:bodyPr wrap="square">
            <a:spAutoFit/>
          </a:bodyPr>
          <a:lstStyle/>
          <a:p>
            <a:pPr marL="342900" lvl="0" indent="-342900" algn="just">
              <a:lnSpc>
                <a:spcPts val="2250"/>
              </a:lnSpc>
              <a:spcAft>
                <a:spcPts val="800"/>
              </a:spcAft>
              <a:buSzPct val="90000"/>
              <a:buFont typeface="Wingdings" panose="05000000000000000000" pitchFamily="2" charset="2"/>
              <a:buChar char="q"/>
              <a:tabLst>
                <a:tab pos="457200" algn="l"/>
              </a:tabLst>
            </a:pPr>
            <a:r>
              <a:rPr lang="es-PE" sz="2400" dirty="0">
                <a:latin typeface="Segoe UI Light" panose="020B0502040204020203" pitchFamily="34" charset="0"/>
                <a:ea typeface="Calibri" panose="020F0502020204030204" pitchFamily="34" charset="0"/>
                <a:cs typeface="Segoe UI Light" panose="020B0502040204020203" pitchFamily="34" charset="0"/>
              </a:rPr>
              <a:t>Menor capacidad de centrarse en la actuación</a:t>
            </a:r>
            <a:endParaRPr lang="es-PE" sz="24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6" name="Rectángulo 5">
            <a:extLst>
              <a:ext uri="{FF2B5EF4-FFF2-40B4-BE49-F238E27FC236}">
                <a16:creationId xmlns:a16="http://schemas.microsoft.com/office/drawing/2014/main" id="{97A95380-011D-96C0-203B-F8B4C5B7262A}"/>
              </a:ext>
            </a:extLst>
          </p:cNvPr>
          <p:cNvSpPr/>
          <p:nvPr/>
        </p:nvSpPr>
        <p:spPr>
          <a:xfrm>
            <a:off x="536064" y="4558032"/>
            <a:ext cx="4881465" cy="387286"/>
          </a:xfrm>
          <a:prstGeom prst="rect">
            <a:avLst/>
          </a:prstGeom>
        </p:spPr>
        <p:txBody>
          <a:bodyPr wrap="none">
            <a:spAutoFit/>
          </a:bodyPr>
          <a:lstStyle/>
          <a:p>
            <a:pPr marL="342900" lvl="0" indent="-342900" algn="just">
              <a:lnSpc>
                <a:spcPts val="2250"/>
              </a:lnSpc>
              <a:spcAft>
                <a:spcPts val="800"/>
              </a:spcAft>
              <a:buSzPct val="90000"/>
              <a:buFont typeface="Wingdings" panose="05000000000000000000" pitchFamily="2" charset="2"/>
              <a:buChar char="q"/>
              <a:tabLst>
                <a:tab pos="457200" algn="l"/>
              </a:tabLst>
            </a:pPr>
            <a:r>
              <a:rPr lang="es-PE" sz="2400" dirty="0">
                <a:latin typeface="Segoe UI Light" panose="020B0502040204020203" pitchFamily="34" charset="0"/>
                <a:ea typeface="Calibri" panose="020F0502020204030204" pitchFamily="34" charset="0"/>
                <a:cs typeface="Segoe UI Light" panose="020B0502040204020203" pitchFamily="34" charset="0"/>
              </a:rPr>
              <a:t>Descenso de la flexibilidad mental</a:t>
            </a:r>
          </a:p>
        </p:txBody>
      </p:sp>
      <p:sp>
        <p:nvSpPr>
          <p:cNvPr id="7" name="Rectángulo 6">
            <a:extLst>
              <a:ext uri="{FF2B5EF4-FFF2-40B4-BE49-F238E27FC236}">
                <a16:creationId xmlns:a16="http://schemas.microsoft.com/office/drawing/2014/main" id="{E7A6418F-9846-2F2D-BF2E-EB4682B546BA}"/>
              </a:ext>
            </a:extLst>
          </p:cNvPr>
          <p:cNvSpPr/>
          <p:nvPr/>
        </p:nvSpPr>
        <p:spPr>
          <a:xfrm>
            <a:off x="536064" y="4016358"/>
            <a:ext cx="1830950" cy="387286"/>
          </a:xfrm>
          <a:prstGeom prst="rect">
            <a:avLst/>
          </a:prstGeom>
        </p:spPr>
        <p:txBody>
          <a:bodyPr wrap="none">
            <a:spAutoFit/>
          </a:bodyPr>
          <a:lstStyle/>
          <a:p>
            <a:pPr marL="342900" lvl="0" indent="-342900" algn="just">
              <a:lnSpc>
                <a:spcPts val="2250"/>
              </a:lnSpc>
              <a:spcAft>
                <a:spcPts val="800"/>
              </a:spcAft>
              <a:buSzPct val="90000"/>
              <a:buFont typeface="Wingdings" panose="05000000000000000000" pitchFamily="2" charset="2"/>
              <a:buChar char="q"/>
              <a:tabLst>
                <a:tab pos="457200" algn="l"/>
              </a:tabLst>
            </a:pPr>
            <a:r>
              <a:rPr lang="es-PE" sz="2400" dirty="0">
                <a:latin typeface="Segoe UI Light" panose="020B0502040204020203" pitchFamily="34" charset="0"/>
                <a:ea typeface="Calibri" panose="020F0502020204030204" pitchFamily="34" charset="0"/>
                <a:cs typeface="Segoe UI Light" panose="020B0502040204020203" pitchFamily="34" charset="0"/>
              </a:rPr>
              <a:t>Confusión</a:t>
            </a:r>
          </a:p>
        </p:txBody>
      </p:sp>
      <p:sp>
        <p:nvSpPr>
          <p:cNvPr id="8" name="Rectángulo 7">
            <a:extLst>
              <a:ext uri="{FF2B5EF4-FFF2-40B4-BE49-F238E27FC236}">
                <a16:creationId xmlns:a16="http://schemas.microsoft.com/office/drawing/2014/main" id="{6EB54EF7-ADCE-590A-7DAF-DE55CE646F7D}"/>
              </a:ext>
            </a:extLst>
          </p:cNvPr>
          <p:cNvSpPr/>
          <p:nvPr/>
        </p:nvSpPr>
        <p:spPr>
          <a:xfrm>
            <a:off x="536064" y="5108757"/>
            <a:ext cx="2596993" cy="387286"/>
          </a:xfrm>
          <a:prstGeom prst="rect">
            <a:avLst/>
          </a:prstGeom>
        </p:spPr>
        <p:txBody>
          <a:bodyPr wrap="none">
            <a:spAutoFit/>
          </a:bodyPr>
          <a:lstStyle/>
          <a:p>
            <a:pPr marL="342900" lvl="0" indent="-342900" algn="just">
              <a:lnSpc>
                <a:spcPts val="2250"/>
              </a:lnSpc>
              <a:spcAft>
                <a:spcPts val="800"/>
              </a:spcAft>
              <a:buSzPct val="90000"/>
              <a:buFont typeface="Wingdings" panose="05000000000000000000" pitchFamily="2" charset="2"/>
              <a:buChar char="q"/>
              <a:tabLst>
                <a:tab pos="457200" algn="l"/>
              </a:tabLst>
            </a:pPr>
            <a:r>
              <a:rPr lang="es-PE" sz="2400" dirty="0">
                <a:latin typeface="Segoe UI Light" panose="020B0502040204020203" pitchFamily="34" charset="0"/>
                <a:ea typeface="Calibri" panose="020F0502020204030204" pitchFamily="34" charset="0"/>
                <a:cs typeface="Segoe UI Light" panose="020B0502040204020203" pitchFamily="34" charset="0"/>
              </a:rPr>
              <a:t>Distorsión visual</a:t>
            </a:r>
          </a:p>
        </p:txBody>
      </p:sp>
      <p:sp>
        <p:nvSpPr>
          <p:cNvPr id="9" name="Rectángulo 8">
            <a:extLst>
              <a:ext uri="{FF2B5EF4-FFF2-40B4-BE49-F238E27FC236}">
                <a16:creationId xmlns:a16="http://schemas.microsoft.com/office/drawing/2014/main" id="{45C267E9-1A6C-E419-4D54-D6E56C146239}"/>
              </a:ext>
            </a:extLst>
          </p:cNvPr>
          <p:cNvSpPr/>
          <p:nvPr/>
        </p:nvSpPr>
        <p:spPr>
          <a:xfrm>
            <a:off x="526661" y="5791748"/>
            <a:ext cx="4511171" cy="387286"/>
          </a:xfrm>
          <a:prstGeom prst="rect">
            <a:avLst/>
          </a:prstGeom>
        </p:spPr>
        <p:txBody>
          <a:bodyPr wrap="none">
            <a:spAutoFit/>
          </a:bodyPr>
          <a:lstStyle/>
          <a:p>
            <a:pPr marL="342900" lvl="0" indent="-342900" algn="just">
              <a:lnSpc>
                <a:spcPts val="2250"/>
              </a:lnSpc>
              <a:spcAft>
                <a:spcPts val="800"/>
              </a:spcAft>
              <a:buSzPct val="90000"/>
              <a:buFont typeface="Wingdings" panose="05000000000000000000" pitchFamily="2" charset="2"/>
              <a:buChar char="q"/>
              <a:tabLst>
                <a:tab pos="457200" algn="l"/>
              </a:tabLst>
            </a:pPr>
            <a:r>
              <a:rPr lang="es-PE" sz="2400" dirty="0">
                <a:latin typeface="Segoe UI Light" panose="020B0502040204020203" pitchFamily="34" charset="0"/>
                <a:ea typeface="Calibri" panose="020F0502020204030204" pitchFamily="34" charset="0"/>
                <a:cs typeface="Segoe UI Light" panose="020B0502040204020203" pitchFamily="34" charset="0"/>
              </a:rPr>
              <a:t>Duda en la toma de decisiones</a:t>
            </a:r>
          </a:p>
        </p:txBody>
      </p:sp>
      <p:sp>
        <p:nvSpPr>
          <p:cNvPr id="10" name="Rectángulo 9">
            <a:extLst>
              <a:ext uri="{FF2B5EF4-FFF2-40B4-BE49-F238E27FC236}">
                <a16:creationId xmlns:a16="http://schemas.microsoft.com/office/drawing/2014/main" id="{1D1FDB21-0924-B9B6-5449-6A75881B8CF6}"/>
              </a:ext>
            </a:extLst>
          </p:cNvPr>
          <p:cNvSpPr/>
          <p:nvPr/>
        </p:nvSpPr>
        <p:spPr>
          <a:xfrm>
            <a:off x="521128" y="3431935"/>
            <a:ext cx="5331909" cy="387286"/>
          </a:xfrm>
          <a:prstGeom prst="rect">
            <a:avLst/>
          </a:prstGeom>
        </p:spPr>
        <p:txBody>
          <a:bodyPr wrap="none">
            <a:spAutoFit/>
          </a:bodyPr>
          <a:lstStyle/>
          <a:p>
            <a:pPr marL="342900" lvl="0" indent="-342900" algn="just">
              <a:lnSpc>
                <a:spcPts val="2250"/>
              </a:lnSpc>
              <a:spcAft>
                <a:spcPts val="800"/>
              </a:spcAft>
              <a:buSzPct val="90000"/>
              <a:buFont typeface="Wingdings" panose="05000000000000000000" pitchFamily="2" charset="2"/>
              <a:buChar char="q"/>
              <a:tabLst>
                <a:tab pos="457200" algn="l"/>
              </a:tabLst>
            </a:pPr>
            <a:r>
              <a:rPr lang="es-PE" sz="2400" dirty="0">
                <a:latin typeface="Segoe UI Light" panose="020B0502040204020203" pitchFamily="34" charset="0"/>
                <a:ea typeface="Calibri" panose="020F0502020204030204" pitchFamily="34" charset="0"/>
                <a:cs typeface="Segoe UI Light" panose="020B0502040204020203" pitchFamily="34" charset="0"/>
              </a:rPr>
              <a:t>Aumento de pensamientos negativos</a:t>
            </a:r>
          </a:p>
        </p:txBody>
      </p:sp>
      <p:grpSp>
        <p:nvGrpSpPr>
          <p:cNvPr id="11" name="Grupo 10">
            <a:extLst>
              <a:ext uri="{FF2B5EF4-FFF2-40B4-BE49-F238E27FC236}">
                <a16:creationId xmlns:a16="http://schemas.microsoft.com/office/drawing/2014/main" id="{B3A9852A-8945-04B3-A795-75C294875929}"/>
              </a:ext>
            </a:extLst>
          </p:cNvPr>
          <p:cNvGrpSpPr/>
          <p:nvPr/>
        </p:nvGrpSpPr>
        <p:grpSpPr>
          <a:xfrm>
            <a:off x="12051143" y="2753079"/>
            <a:ext cx="5715000" cy="4351297"/>
            <a:chOff x="11430000" y="3187035"/>
            <a:chExt cx="6096000" cy="4242465"/>
          </a:xfrm>
        </p:grpSpPr>
        <p:sp>
          <p:nvSpPr>
            <p:cNvPr id="12" name="object 3">
              <a:extLst>
                <a:ext uri="{FF2B5EF4-FFF2-40B4-BE49-F238E27FC236}">
                  <a16:creationId xmlns:a16="http://schemas.microsoft.com/office/drawing/2014/main" id="{466E9C1B-D797-6CF5-4F96-ED5910B0F661}"/>
                </a:ext>
              </a:extLst>
            </p:cNvPr>
            <p:cNvSpPr/>
            <p:nvPr/>
          </p:nvSpPr>
          <p:spPr>
            <a:xfrm>
              <a:off x="11430000" y="3187035"/>
              <a:ext cx="6096000" cy="424246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3" name="Imagen 12">
              <a:extLst>
                <a:ext uri="{FF2B5EF4-FFF2-40B4-BE49-F238E27FC236}">
                  <a16:creationId xmlns:a16="http://schemas.microsoft.com/office/drawing/2014/main" id="{A5D33772-BF1D-8B04-DF6C-1F7DC92DB8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752553" y="3478676"/>
              <a:ext cx="5505585" cy="3663717"/>
            </a:xfrm>
            <a:prstGeom prst="rect">
              <a:avLst/>
            </a:prstGeom>
          </p:spPr>
        </p:pic>
      </p:grpSp>
      <p:sp>
        <p:nvSpPr>
          <p:cNvPr id="14" name="Rectángulo 13">
            <a:extLst>
              <a:ext uri="{FF2B5EF4-FFF2-40B4-BE49-F238E27FC236}">
                <a16:creationId xmlns:a16="http://schemas.microsoft.com/office/drawing/2014/main" id="{92010E52-8024-BE8E-3B4C-21019491313A}"/>
              </a:ext>
            </a:extLst>
          </p:cNvPr>
          <p:cNvSpPr/>
          <p:nvPr/>
        </p:nvSpPr>
        <p:spPr>
          <a:xfrm>
            <a:off x="498757" y="6994199"/>
            <a:ext cx="11278165" cy="1569660"/>
          </a:xfrm>
          <a:prstGeom prst="rect">
            <a:avLst/>
          </a:prstGeom>
        </p:spPr>
        <p:txBody>
          <a:bodyPr wrap="square">
            <a:spAutoFit/>
          </a:bodyPr>
          <a:lstStyle/>
          <a:p>
            <a:pPr algn="just">
              <a:spcBef>
                <a:spcPts val="600"/>
              </a:spcBef>
              <a:spcAft>
                <a:spcPts val="600"/>
              </a:spcAft>
            </a:pPr>
            <a:r>
              <a:rPr lang="es-PE" sz="2400" dirty="0">
                <a:latin typeface="Segoe UI Light" panose="020B0502040204020203" pitchFamily="34" charset="0"/>
                <a:ea typeface="Times New Roman" panose="02020603050405020304" pitchFamily="18" charset="0"/>
                <a:cs typeface="Segoe UI Light" panose="020B0502040204020203" pitchFamily="34" charset="0"/>
              </a:rPr>
              <a:t>Estas reacciones fisiológicas como psicológicas pueden ser provocadas por situaciones reales del juego o en competencia, sin embargo, se ha comprobado que </a:t>
            </a:r>
            <a:r>
              <a:rPr lang="es-PE" sz="2400" b="1" dirty="0">
                <a:latin typeface="Segoe UI Light" panose="020B0502040204020203" pitchFamily="34" charset="0"/>
                <a:ea typeface="Times New Roman" panose="02020603050405020304" pitchFamily="18" charset="0"/>
                <a:cs typeface="Segoe UI Light" panose="020B0502040204020203" pitchFamily="34" charset="0"/>
              </a:rPr>
              <a:t>es el propio deportista con su representación mental inadecuada el que suele provocar estos estados</a:t>
            </a:r>
            <a:r>
              <a:rPr lang="es-PE" sz="2400" dirty="0">
                <a:latin typeface="Segoe UI Light" panose="020B0502040204020203" pitchFamily="34" charset="0"/>
                <a:ea typeface="Times New Roman" panose="02020603050405020304" pitchFamily="18" charset="0"/>
                <a:cs typeface="Segoe UI Light" panose="020B0502040204020203" pitchFamily="34" charset="0"/>
              </a:rPr>
              <a:t>.</a:t>
            </a:r>
            <a:endParaRPr lang="es-PE" sz="2400" dirty="0">
              <a:effectLst/>
              <a:latin typeface="Segoe UI Light" panose="020B0502040204020203" pitchFamily="34" charset="0"/>
              <a:ea typeface="Times New Roman" panose="02020603050405020304" pitchFamily="18" charset="0"/>
              <a:cs typeface="Segoe UI Light" panose="020B0502040204020203" pitchFamily="34" charset="0"/>
            </a:endParaRPr>
          </a:p>
        </p:txBody>
      </p:sp>
    </p:spTree>
    <p:extLst>
      <p:ext uri="{BB962C8B-B14F-4D97-AF65-F5344CB8AC3E}">
        <p14:creationId xmlns:p14="http://schemas.microsoft.com/office/powerpoint/2010/main" val="416422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330" y="4368729"/>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2" name="Rectángulo 1">
            <a:extLst>
              <a:ext uri="{FF2B5EF4-FFF2-40B4-BE49-F238E27FC236}">
                <a16:creationId xmlns:a16="http://schemas.microsoft.com/office/drawing/2014/main" id="{CF2DEDF0-ED8D-4A19-98C2-F45F355488A0}"/>
              </a:ext>
            </a:extLst>
          </p:cNvPr>
          <p:cNvSpPr/>
          <p:nvPr/>
        </p:nvSpPr>
        <p:spPr>
          <a:xfrm>
            <a:off x="1641421" y="2111444"/>
            <a:ext cx="9750091" cy="1200329"/>
          </a:xfrm>
          <a:prstGeom prst="rect">
            <a:avLst/>
          </a:prstGeom>
        </p:spPr>
        <p:txBody>
          <a:bodyPr wrap="square">
            <a:spAutoFit/>
          </a:bodyPr>
          <a:lstStyle/>
          <a:p>
            <a:r>
              <a:rPr lang="es-PE" sz="3600" b="1" dirty="0">
                <a:latin typeface="Segoe UI Light" panose="020B0502040204020203" pitchFamily="34" charset="0"/>
                <a:ea typeface="Times New Roman" panose="02020603050405020304" pitchFamily="18" charset="0"/>
                <a:cs typeface="Segoe UI Light" panose="020B0502040204020203" pitchFamily="34" charset="0"/>
              </a:rPr>
              <a:t>Hay 06 factores que intervienen en la ansiedad precompetitiva</a:t>
            </a:r>
            <a:endParaRPr lang="es-PE" sz="3600" b="1" dirty="0">
              <a:latin typeface="Segoe UI Light" panose="020B0502040204020203" pitchFamily="34" charset="0"/>
              <a:cs typeface="Segoe UI Light" panose="020B0502040204020203" pitchFamily="34" charset="0"/>
            </a:endParaRPr>
          </a:p>
        </p:txBody>
      </p:sp>
      <p:sp>
        <p:nvSpPr>
          <p:cNvPr id="3" name="Rectángulo 2">
            <a:extLst>
              <a:ext uri="{FF2B5EF4-FFF2-40B4-BE49-F238E27FC236}">
                <a16:creationId xmlns:a16="http://schemas.microsoft.com/office/drawing/2014/main" id="{D74785FA-449C-AD44-30B7-B4EE4E9EE072}"/>
              </a:ext>
            </a:extLst>
          </p:cNvPr>
          <p:cNvSpPr/>
          <p:nvPr/>
        </p:nvSpPr>
        <p:spPr>
          <a:xfrm>
            <a:off x="1713090" y="3825644"/>
            <a:ext cx="6103051" cy="461665"/>
          </a:xfrm>
          <a:prstGeom prst="rect">
            <a:avLst/>
          </a:prstGeom>
        </p:spPr>
        <p:txBody>
          <a:bodyPr wrap="square">
            <a:spAutoFit/>
          </a:bodyPr>
          <a:lstStyle/>
          <a:p>
            <a:pPr algn="just"/>
            <a:r>
              <a:rPr lang="es-CO" sz="2400" dirty="0">
                <a:latin typeface="Segoe UI Light" panose="020B0502040204020203" pitchFamily="34" charset="0"/>
                <a:cs typeface="Segoe UI Light" panose="020B0502040204020203" pitchFamily="34" charset="0"/>
              </a:rPr>
              <a:t>1. Miedo al fracaso en el desempeño.</a:t>
            </a:r>
          </a:p>
        </p:txBody>
      </p:sp>
      <p:sp>
        <p:nvSpPr>
          <p:cNvPr id="4" name="Rectángulo 3">
            <a:extLst>
              <a:ext uri="{FF2B5EF4-FFF2-40B4-BE49-F238E27FC236}">
                <a16:creationId xmlns:a16="http://schemas.microsoft.com/office/drawing/2014/main" id="{A7283E43-EC74-73C4-1275-B983686FE6E1}"/>
              </a:ext>
            </a:extLst>
          </p:cNvPr>
          <p:cNvSpPr/>
          <p:nvPr/>
        </p:nvSpPr>
        <p:spPr>
          <a:xfrm>
            <a:off x="1713855" y="8704072"/>
            <a:ext cx="8496945" cy="830997"/>
          </a:xfrm>
          <a:prstGeom prst="rect">
            <a:avLst/>
          </a:prstGeom>
        </p:spPr>
        <p:txBody>
          <a:bodyPr wrap="square">
            <a:spAutoFit/>
          </a:bodyPr>
          <a:lstStyle/>
          <a:p>
            <a:pPr algn="just"/>
            <a:r>
              <a:rPr lang="es-CO" sz="2400" dirty="0">
                <a:latin typeface="Segoe UI Light" panose="020B0502040204020203" pitchFamily="34" charset="0"/>
                <a:cs typeface="Segoe UI Light" panose="020B0502040204020203" pitchFamily="34" charset="0"/>
              </a:rPr>
              <a:t>6. Perfeccionismo: Este puede ser destructivo y normal, es el </a:t>
            </a:r>
          </a:p>
          <a:p>
            <a:pPr algn="just"/>
            <a:r>
              <a:rPr lang="es-CO" sz="2400" dirty="0">
                <a:latin typeface="Segoe UI Light" panose="020B0502040204020203" pitchFamily="34" charset="0"/>
                <a:cs typeface="Segoe UI Light" panose="020B0502040204020203" pitchFamily="34" charset="0"/>
              </a:rPr>
              <a:t>   que poseen los  deportistas motivados y  exitosos.</a:t>
            </a:r>
          </a:p>
        </p:txBody>
      </p:sp>
      <p:sp>
        <p:nvSpPr>
          <p:cNvPr id="6" name="Rectángulo 5">
            <a:extLst>
              <a:ext uri="{FF2B5EF4-FFF2-40B4-BE49-F238E27FC236}">
                <a16:creationId xmlns:a16="http://schemas.microsoft.com/office/drawing/2014/main" id="{8DC5C314-E6AE-2A8D-EA19-7AD88C76B428}"/>
              </a:ext>
            </a:extLst>
          </p:cNvPr>
          <p:cNvSpPr/>
          <p:nvPr/>
        </p:nvSpPr>
        <p:spPr>
          <a:xfrm>
            <a:off x="1727749" y="7448654"/>
            <a:ext cx="8635452" cy="830997"/>
          </a:xfrm>
          <a:prstGeom prst="rect">
            <a:avLst/>
          </a:prstGeom>
        </p:spPr>
        <p:txBody>
          <a:bodyPr wrap="square">
            <a:spAutoFit/>
          </a:bodyPr>
          <a:lstStyle/>
          <a:p>
            <a:pPr algn="just"/>
            <a:r>
              <a:rPr lang="es-CO" sz="2400" dirty="0">
                <a:latin typeface="Segoe UI Light" panose="020B0502040204020203" pitchFamily="34" charset="0"/>
                <a:cs typeface="Segoe UI Light" panose="020B0502040204020203" pitchFamily="34" charset="0"/>
              </a:rPr>
              <a:t>5. Interrupción de una rutina ya aprendida: cambiar la rutina </a:t>
            </a:r>
          </a:p>
          <a:p>
            <a:pPr algn="just"/>
            <a:r>
              <a:rPr lang="es-CO" sz="2400" dirty="0">
                <a:latin typeface="Segoe UI Light" panose="020B0502040204020203" pitchFamily="34" charset="0"/>
                <a:cs typeface="Segoe UI Light" panose="020B0502040204020203" pitchFamily="34" charset="0"/>
              </a:rPr>
              <a:t>   a última hora.</a:t>
            </a:r>
          </a:p>
        </p:txBody>
      </p:sp>
      <p:sp>
        <p:nvSpPr>
          <p:cNvPr id="7" name="Rectángulo 6">
            <a:extLst>
              <a:ext uri="{FF2B5EF4-FFF2-40B4-BE49-F238E27FC236}">
                <a16:creationId xmlns:a16="http://schemas.microsoft.com/office/drawing/2014/main" id="{6DF75A45-1CD7-2846-A249-2891CA849109}"/>
              </a:ext>
            </a:extLst>
          </p:cNvPr>
          <p:cNvSpPr/>
          <p:nvPr/>
        </p:nvSpPr>
        <p:spPr>
          <a:xfrm>
            <a:off x="1753893" y="6287615"/>
            <a:ext cx="7999708" cy="830997"/>
          </a:xfrm>
          <a:prstGeom prst="rect">
            <a:avLst/>
          </a:prstGeom>
        </p:spPr>
        <p:txBody>
          <a:bodyPr wrap="square">
            <a:spAutoFit/>
          </a:bodyPr>
          <a:lstStyle/>
          <a:p>
            <a:pPr algn="just"/>
            <a:r>
              <a:rPr lang="es-CO" sz="2400" dirty="0">
                <a:latin typeface="Segoe UI Light" panose="020B0502040204020203" pitchFamily="34" charset="0"/>
                <a:cs typeface="Segoe UI Light" panose="020B0502040204020203" pitchFamily="34" charset="0"/>
              </a:rPr>
              <a:t>4. Ambigüedad a la situación: no saber si se va a iniciar o no </a:t>
            </a:r>
          </a:p>
          <a:p>
            <a:pPr algn="just"/>
            <a:r>
              <a:rPr lang="es-CO" sz="2400" dirty="0">
                <a:latin typeface="Segoe UI Light" panose="020B0502040204020203" pitchFamily="34" charset="0"/>
                <a:cs typeface="Segoe UI Light" panose="020B0502040204020203" pitchFamily="34" charset="0"/>
              </a:rPr>
              <a:t>    la competencia.</a:t>
            </a:r>
          </a:p>
        </p:txBody>
      </p:sp>
      <p:sp>
        <p:nvSpPr>
          <p:cNvPr id="8" name="Rectángulo 7">
            <a:extLst>
              <a:ext uri="{FF2B5EF4-FFF2-40B4-BE49-F238E27FC236}">
                <a16:creationId xmlns:a16="http://schemas.microsoft.com/office/drawing/2014/main" id="{DD998D05-8430-D53F-919D-813990A09E9B}"/>
              </a:ext>
            </a:extLst>
          </p:cNvPr>
          <p:cNvSpPr/>
          <p:nvPr/>
        </p:nvSpPr>
        <p:spPr>
          <a:xfrm>
            <a:off x="1738394" y="5478134"/>
            <a:ext cx="3980600" cy="461665"/>
          </a:xfrm>
          <a:prstGeom prst="rect">
            <a:avLst/>
          </a:prstGeom>
        </p:spPr>
        <p:txBody>
          <a:bodyPr wrap="square">
            <a:spAutoFit/>
          </a:bodyPr>
          <a:lstStyle/>
          <a:p>
            <a:pPr algn="just"/>
            <a:r>
              <a:rPr lang="es-CO" sz="2400" dirty="0">
                <a:latin typeface="Segoe UI Light" panose="020B0502040204020203" pitchFamily="34" charset="0"/>
                <a:cs typeface="Segoe UI Light" panose="020B0502040204020203" pitchFamily="34" charset="0"/>
              </a:rPr>
              <a:t>3. Miedo al daño físico.</a:t>
            </a:r>
          </a:p>
        </p:txBody>
      </p:sp>
      <p:sp>
        <p:nvSpPr>
          <p:cNvPr id="9" name="Rectángulo 8">
            <a:extLst>
              <a:ext uri="{FF2B5EF4-FFF2-40B4-BE49-F238E27FC236}">
                <a16:creationId xmlns:a16="http://schemas.microsoft.com/office/drawing/2014/main" id="{E5F4BD82-A6B8-9EFD-43B7-BB2BC6700CCE}"/>
              </a:ext>
            </a:extLst>
          </p:cNvPr>
          <p:cNvSpPr/>
          <p:nvPr/>
        </p:nvSpPr>
        <p:spPr>
          <a:xfrm>
            <a:off x="1713090" y="4631777"/>
            <a:ext cx="5272597" cy="461665"/>
          </a:xfrm>
          <a:prstGeom prst="rect">
            <a:avLst/>
          </a:prstGeom>
        </p:spPr>
        <p:txBody>
          <a:bodyPr wrap="none">
            <a:spAutoFit/>
          </a:bodyPr>
          <a:lstStyle/>
          <a:p>
            <a:pPr algn="just"/>
            <a:r>
              <a:rPr lang="es-CO" sz="2400" dirty="0">
                <a:latin typeface="Segoe UI Light" panose="020B0502040204020203" pitchFamily="34" charset="0"/>
                <a:cs typeface="Segoe UI Light" panose="020B0502040204020203" pitchFamily="34" charset="0"/>
              </a:rPr>
              <a:t>2. Miedo a la evaluación social negativa</a:t>
            </a:r>
            <a:endParaRPr lang="es-PE" sz="2400" dirty="0">
              <a:latin typeface="Segoe UI Light" panose="020B0502040204020203" pitchFamily="34" charset="0"/>
              <a:cs typeface="Segoe UI Light" panose="020B0502040204020203" pitchFamily="34" charset="0"/>
            </a:endParaRPr>
          </a:p>
        </p:txBody>
      </p:sp>
      <p:grpSp>
        <p:nvGrpSpPr>
          <p:cNvPr id="10" name="Grupo 9">
            <a:extLst>
              <a:ext uri="{FF2B5EF4-FFF2-40B4-BE49-F238E27FC236}">
                <a16:creationId xmlns:a16="http://schemas.microsoft.com/office/drawing/2014/main" id="{BD1C590E-1A7A-7C32-1B26-B13C20E055F9}"/>
              </a:ext>
            </a:extLst>
          </p:cNvPr>
          <p:cNvGrpSpPr/>
          <p:nvPr/>
        </p:nvGrpSpPr>
        <p:grpSpPr>
          <a:xfrm>
            <a:off x="10831259" y="4466729"/>
            <a:ext cx="6704634" cy="4154525"/>
            <a:chOff x="11182989" y="2275172"/>
            <a:chExt cx="6304262" cy="4303709"/>
          </a:xfrm>
        </p:grpSpPr>
        <p:sp>
          <p:nvSpPr>
            <p:cNvPr id="11" name="object 3">
              <a:extLst>
                <a:ext uri="{FF2B5EF4-FFF2-40B4-BE49-F238E27FC236}">
                  <a16:creationId xmlns:a16="http://schemas.microsoft.com/office/drawing/2014/main" id="{AFFFEAC8-13B6-D0B1-AD17-F484CA10B131}"/>
                </a:ext>
              </a:extLst>
            </p:cNvPr>
            <p:cNvSpPr/>
            <p:nvPr/>
          </p:nvSpPr>
          <p:spPr>
            <a:xfrm>
              <a:off x="11182989" y="2275172"/>
              <a:ext cx="6304262" cy="4303709"/>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36" name="Imagen 35">
              <a:extLst>
                <a:ext uri="{FF2B5EF4-FFF2-40B4-BE49-F238E27FC236}">
                  <a16:creationId xmlns:a16="http://schemas.microsoft.com/office/drawing/2014/main" id="{AABFBC54-CEAA-C7E6-4F53-D5731768D5E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30001" y="2517262"/>
              <a:ext cx="5816406" cy="3870555"/>
            </a:xfrm>
            <a:prstGeom prst="rect">
              <a:avLst/>
            </a:prstGeom>
          </p:spPr>
        </p:pic>
      </p:grpSp>
    </p:spTree>
    <p:extLst>
      <p:ext uri="{BB962C8B-B14F-4D97-AF65-F5344CB8AC3E}">
        <p14:creationId xmlns:p14="http://schemas.microsoft.com/office/powerpoint/2010/main" val="31788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5E5E"/>
        </a:solid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4A532B52-0410-4B57-A7ED-5F580B8C43FC}"/>
              </a:ext>
            </a:extLst>
          </p:cNvPr>
          <p:cNvSpPr/>
          <p:nvPr/>
        </p:nvSpPr>
        <p:spPr>
          <a:xfrm>
            <a:off x="0" y="0"/>
            <a:ext cx="18288000" cy="10287000"/>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4" name="TextBox 4"/>
          <p:cNvSpPr txBox="1"/>
          <p:nvPr/>
        </p:nvSpPr>
        <p:spPr>
          <a:xfrm>
            <a:off x="227976" y="7022585"/>
            <a:ext cx="3112291" cy="2879137"/>
          </a:xfrm>
          <a:prstGeom prst="rect">
            <a:avLst/>
          </a:prstGeom>
        </p:spPr>
        <p:txBody>
          <a:bodyPr lIns="50800" tIns="50800" rIns="50800" bIns="50800" rtlCol="0" anchor="ctr"/>
          <a:lstStyle/>
          <a:p>
            <a:pPr algn="ctr">
              <a:lnSpc>
                <a:spcPts val="2659"/>
              </a:lnSpc>
              <a:spcBef>
                <a:spcPct val="0"/>
              </a:spcBef>
            </a:pPr>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73897"/>
          </a:xfrm>
          <a:prstGeom prst="rect">
            <a:avLst/>
          </a:prstGeom>
        </p:spPr>
      </p:pic>
    </p:spTree>
    <p:extLst>
      <p:ext uri="{BB962C8B-B14F-4D97-AF65-F5344CB8AC3E}">
        <p14:creationId xmlns:p14="http://schemas.microsoft.com/office/powerpoint/2010/main" val="91723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4" name="Rectángulo 3">
            <a:extLst>
              <a:ext uri="{FF2B5EF4-FFF2-40B4-BE49-F238E27FC236}">
                <a16:creationId xmlns:a16="http://schemas.microsoft.com/office/drawing/2014/main" id="{6FB00700-6A07-1E5B-BB38-13B390DAFBCC}"/>
              </a:ext>
            </a:extLst>
          </p:cNvPr>
          <p:cNvSpPr/>
          <p:nvPr/>
        </p:nvSpPr>
        <p:spPr>
          <a:xfrm>
            <a:off x="591947" y="4237883"/>
            <a:ext cx="2773890" cy="458459"/>
          </a:xfrm>
          <a:prstGeom prst="rect">
            <a:avLst/>
          </a:prstGeom>
        </p:spPr>
        <p:txBody>
          <a:bodyPr wrap="square">
            <a:spAutoFit/>
          </a:bodyPr>
          <a:lstStyle/>
          <a:p>
            <a:pPr marL="342900" indent="-342900" algn="just">
              <a:lnSpc>
                <a:spcPct val="107000"/>
              </a:lnSpc>
              <a:spcAft>
                <a:spcPts val="0"/>
              </a:spcAft>
              <a:buFont typeface="Wingdings" panose="05000000000000000000" pitchFamily="2" charset="2"/>
              <a:buChar char="§"/>
            </a:pPr>
            <a:r>
              <a:rPr lang="es-PE" sz="2400" dirty="0">
                <a:latin typeface="Segoe UI Light" panose="020B0502040204020203" pitchFamily="34" charset="0"/>
                <a:ea typeface="Times New Roman" panose="02020603050405020304" pitchFamily="18" charset="0"/>
                <a:cs typeface="Segoe UI Light" panose="020B0502040204020203" pitchFamily="34" charset="0"/>
              </a:rPr>
              <a:t> Autoestima, </a:t>
            </a:r>
            <a:endParaRPr lang="es-PE" sz="24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5" name="Rectángulo 4">
            <a:extLst>
              <a:ext uri="{FF2B5EF4-FFF2-40B4-BE49-F238E27FC236}">
                <a16:creationId xmlns:a16="http://schemas.microsoft.com/office/drawing/2014/main" id="{7B0EEE46-DB4F-9BE7-1010-706CFCB956C9}"/>
              </a:ext>
            </a:extLst>
          </p:cNvPr>
          <p:cNvSpPr/>
          <p:nvPr/>
        </p:nvSpPr>
        <p:spPr>
          <a:xfrm>
            <a:off x="588963" y="3108947"/>
            <a:ext cx="10435683" cy="853632"/>
          </a:xfrm>
          <a:prstGeom prst="rect">
            <a:avLst/>
          </a:prstGeom>
        </p:spPr>
        <p:txBody>
          <a:bodyPr wrap="square">
            <a:spAutoFit/>
          </a:bodyPr>
          <a:lstStyle/>
          <a:p>
            <a:pPr algn="just">
              <a:lnSpc>
                <a:spcPct val="107000"/>
              </a:lnSpc>
              <a:spcAft>
                <a:spcPts val="0"/>
              </a:spcAft>
            </a:pPr>
            <a:r>
              <a:rPr lang="es-PE" sz="2400" dirty="0">
                <a:latin typeface="Segoe UI Light" panose="020B0502040204020203" pitchFamily="34" charset="0"/>
                <a:ea typeface="Times New Roman" panose="02020603050405020304" pitchFamily="18" charset="0"/>
                <a:cs typeface="Segoe UI Light" panose="020B0502040204020203" pitchFamily="34" charset="0"/>
              </a:rPr>
              <a:t>Existen algunas situaciones que contribuyen a convertir un estímulo en una situación de ansiedad; entre ellas se citan: </a:t>
            </a:r>
          </a:p>
        </p:txBody>
      </p:sp>
      <p:sp>
        <p:nvSpPr>
          <p:cNvPr id="6" name="Rectángulo 5">
            <a:extLst>
              <a:ext uri="{FF2B5EF4-FFF2-40B4-BE49-F238E27FC236}">
                <a16:creationId xmlns:a16="http://schemas.microsoft.com/office/drawing/2014/main" id="{B15FF6D3-8BEE-BBD2-0551-724620F3BC25}"/>
              </a:ext>
            </a:extLst>
          </p:cNvPr>
          <p:cNvSpPr/>
          <p:nvPr/>
        </p:nvSpPr>
        <p:spPr>
          <a:xfrm>
            <a:off x="605101" y="6840311"/>
            <a:ext cx="5388013" cy="458459"/>
          </a:xfrm>
          <a:prstGeom prst="rect">
            <a:avLst/>
          </a:prstGeom>
        </p:spPr>
        <p:txBody>
          <a:bodyPr wrap="none">
            <a:spAutoFit/>
          </a:bodyPr>
          <a:lstStyle/>
          <a:p>
            <a:pPr marL="342900" indent="-342900" algn="just">
              <a:lnSpc>
                <a:spcPct val="107000"/>
              </a:lnSpc>
              <a:spcAft>
                <a:spcPts val="0"/>
              </a:spcAft>
              <a:buFont typeface="Wingdings" panose="05000000000000000000" pitchFamily="2" charset="2"/>
              <a:buChar char="§"/>
            </a:pPr>
            <a:r>
              <a:rPr lang="es-PE" sz="2400" dirty="0">
                <a:latin typeface="Segoe UI Light" panose="020B0502040204020203" pitchFamily="34" charset="0"/>
                <a:ea typeface="Times New Roman" panose="02020603050405020304" pitchFamily="18" charset="0"/>
                <a:cs typeface="Segoe UI Light" panose="020B0502040204020203" pitchFamily="34" charset="0"/>
              </a:rPr>
              <a:t> Los cambios en la situación habitual, </a:t>
            </a:r>
          </a:p>
        </p:txBody>
      </p:sp>
      <p:sp>
        <p:nvSpPr>
          <p:cNvPr id="7" name="Rectángulo 6">
            <a:extLst>
              <a:ext uri="{FF2B5EF4-FFF2-40B4-BE49-F238E27FC236}">
                <a16:creationId xmlns:a16="http://schemas.microsoft.com/office/drawing/2014/main" id="{40976BE7-0B38-DA92-79EE-ABA237DAFDE3}"/>
              </a:ext>
            </a:extLst>
          </p:cNvPr>
          <p:cNvSpPr/>
          <p:nvPr/>
        </p:nvSpPr>
        <p:spPr>
          <a:xfrm>
            <a:off x="572390" y="4840604"/>
            <a:ext cx="5158143" cy="458459"/>
          </a:xfrm>
          <a:prstGeom prst="rect">
            <a:avLst/>
          </a:prstGeom>
        </p:spPr>
        <p:txBody>
          <a:bodyPr wrap="none">
            <a:spAutoFit/>
          </a:bodyPr>
          <a:lstStyle/>
          <a:p>
            <a:pPr marL="342900" indent="-342900" algn="just">
              <a:lnSpc>
                <a:spcPct val="107000"/>
              </a:lnSpc>
              <a:spcAft>
                <a:spcPts val="0"/>
              </a:spcAft>
              <a:buFont typeface="Wingdings" panose="05000000000000000000" pitchFamily="2" charset="2"/>
              <a:buChar char="§"/>
            </a:pPr>
            <a:r>
              <a:rPr lang="es-PE" sz="2400" dirty="0">
                <a:latin typeface="Segoe UI Light" panose="020B0502040204020203" pitchFamily="34" charset="0"/>
                <a:ea typeface="Times New Roman" panose="02020603050405020304" pitchFamily="18" charset="0"/>
                <a:cs typeface="Segoe UI Light" panose="020B0502040204020203" pitchFamily="34" charset="0"/>
              </a:rPr>
              <a:t> Información insuficiente o errónea, </a:t>
            </a:r>
          </a:p>
        </p:txBody>
      </p:sp>
      <p:sp>
        <p:nvSpPr>
          <p:cNvPr id="8" name="Rectángulo 7">
            <a:extLst>
              <a:ext uri="{FF2B5EF4-FFF2-40B4-BE49-F238E27FC236}">
                <a16:creationId xmlns:a16="http://schemas.microsoft.com/office/drawing/2014/main" id="{1936BD43-FF8B-FFC1-C69D-6D769E1F9C77}"/>
              </a:ext>
            </a:extLst>
          </p:cNvPr>
          <p:cNvSpPr/>
          <p:nvPr/>
        </p:nvSpPr>
        <p:spPr>
          <a:xfrm>
            <a:off x="649195" y="7458285"/>
            <a:ext cx="6449971" cy="458459"/>
          </a:xfrm>
          <a:prstGeom prst="rect">
            <a:avLst/>
          </a:prstGeom>
        </p:spPr>
        <p:txBody>
          <a:bodyPr wrap="none">
            <a:spAutoFit/>
          </a:bodyPr>
          <a:lstStyle/>
          <a:p>
            <a:pPr marL="342900" indent="-342900" algn="just">
              <a:lnSpc>
                <a:spcPct val="107000"/>
              </a:lnSpc>
              <a:spcAft>
                <a:spcPts val="0"/>
              </a:spcAft>
              <a:buFont typeface="Wingdings" panose="05000000000000000000" pitchFamily="2" charset="2"/>
              <a:buChar char="§"/>
            </a:pPr>
            <a:r>
              <a:rPr lang="es-PE" sz="2400" dirty="0">
                <a:latin typeface="Segoe UI Light" panose="020B0502040204020203" pitchFamily="34" charset="0"/>
                <a:ea typeface="Times New Roman" panose="02020603050405020304" pitchFamily="18" charset="0"/>
                <a:cs typeface="Segoe UI Light" panose="020B0502040204020203" pitchFamily="34" charset="0"/>
              </a:rPr>
              <a:t> Sobrecarga en los canales de procesamiento, </a:t>
            </a:r>
          </a:p>
        </p:txBody>
      </p:sp>
      <p:sp>
        <p:nvSpPr>
          <p:cNvPr id="9" name="Rectángulo 8">
            <a:extLst>
              <a:ext uri="{FF2B5EF4-FFF2-40B4-BE49-F238E27FC236}">
                <a16:creationId xmlns:a16="http://schemas.microsoft.com/office/drawing/2014/main" id="{F8C45EC1-1C85-C3E2-74AC-BB209124AA88}"/>
              </a:ext>
            </a:extLst>
          </p:cNvPr>
          <p:cNvSpPr/>
          <p:nvPr/>
        </p:nvSpPr>
        <p:spPr>
          <a:xfrm>
            <a:off x="594941" y="5524500"/>
            <a:ext cx="3755259" cy="458459"/>
          </a:xfrm>
          <a:prstGeom prst="rect">
            <a:avLst/>
          </a:prstGeom>
        </p:spPr>
        <p:txBody>
          <a:bodyPr wrap="none">
            <a:spAutoFit/>
          </a:bodyPr>
          <a:lstStyle/>
          <a:p>
            <a:pPr marL="342900" indent="-342900" algn="just">
              <a:lnSpc>
                <a:spcPct val="107000"/>
              </a:lnSpc>
              <a:spcAft>
                <a:spcPts val="0"/>
              </a:spcAft>
              <a:buFont typeface="Wingdings" panose="05000000000000000000" pitchFamily="2" charset="2"/>
              <a:buChar char="§"/>
            </a:pPr>
            <a:r>
              <a:rPr lang="es-PE" sz="2400" dirty="0">
                <a:latin typeface="Segoe UI Light" panose="020B0502040204020203" pitchFamily="34" charset="0"/>
                <a:ea typeface="Times New Roman" panose="02020603050405020304" pitchFamily="18" charset="0"/>
                <a:cs typeface="Segoe UI Light" panose="020B0502040204020203" pitchFamily="34" charset="0"/>
              </a:rPr>
              <a:t> Importancia del evento, </a:t>
            </a:r>
          </a:p>
        </p:txBody>
      </p:sp>
      <p:sp>
        <p:nvSpPr>
          <p:cNvPr id="10" name="Rectángulo 9">
            <a:extLst>
              <a:ext uri="{FF2B5EF4-FFF2-40B4-BE49-F238E27FC236}">
                <a16:creationId xmlns:a16="http://schemas.microsoft.com/office/drawing/2014/main" id="{C670ED1B-E5AF-20E6-03E9-4FE48872FB75}"/>
              </a:ext>
            </a:extLst>
          </p:cNvPr>
          <p:cNvSpPr/>
          <p:nvPr/>
        </p:nvSpPr>
        <p:spPr>
          <a:xfrm>
            <a:off x="623795" y="6134100"/>
            <a:ext cx="6382453" cy="458459"/>
          </a:xfrm>
          <a:prstGeom prst="rect">
            <a:avLst/>
          </a:prstGeom>
        </p:spPr>
        <p:txBody>
          <a:bodyPr wrap="none">
            <a:spAutoFit/>
          </a:bodyPr>
          <a:lstStyle/>
          <a:p>
            <a:pPr marL="342900" indent="-342900" algn="just">
              <a:lnSpc>
                <a:spcPct val="107000"/>
              </a:lnSpc>
              <a:spcAft>
                <a:spcPts val="0"/>
              </a:spcAft>
              <a:buFont typeface="Wingdings" panose="05000000000000000000" pitchFamily="2" charset="2"/>
              <a:buChar char="§"/>
            </a:pPr>
            <a:r>
              <a:rPr lang="es-PE" sz="2400" dirty="0">
                <a:latin typeface="Segoe UI Light" panose="020B0502040204020203" pitchFamily="34" charset="0"/>
                <a:ea typeface="Times New Roman" panose="02020603050405020304" pitchFamily="18" charset="0"/>
                <a:cs typeface="Segoe UI Light" panose="020B0502040204020203" pitchFamily="34" charset="0"/>
              </a:rPr>
              <a:t> Falta de habilidad para controlar la situación, </a:t>
            </a:r>
          </a:p>
        </p:txBody>
      </p:sp>
      <p:grpSp>
        <p:nvGrpSpPr>
          <p:cNvPr id="11" name="Grupo 10">
            <a:extLst>
              <a:ext uri="{FF2B5EF4-FFF2-40B4-BE49-F238E27FC236}">
                <a16:creationId xmlns:a16="http://schemas.microsoft.com/office/drawing/2014/main" id="{84051EF0-E21C-1A20-1F28-05F20FEE0814}"/>
              </a:ext>
            </a:extLst>
          </p:cNvPr>
          <p:cNvGrpSpPr/>
          <p:nvPr/>
        </p:nvGrpSpPr>
        <p:grpSpPr>
          <a:xfrm>
            <a:off x="12365747" y="2511825"/>
            <a:ext cx="5330306" cy="5816420"/>
            <a:chOff x="12573000" y="2254392"/>
            <a:chExt cx="5410200" cy="5506638"/>
          </a:xfrm>
        </p:grpSpPr>
        <p:sp>
          <p:nvSpPr>
            <p:cNvPr id="12" name="object 3">
              <a:extLst>
                <a:ext uri="{FF2B5EF4-FFF2-40B4-BE49-F238E27FC236}">
                  <a16:creationId xmlns:a16="http://schemas.microsoft.com/office/drawing/2014/main" id="{91B1CB46-329D-1F85-FEF1-B18DB15DEFC5}"/>
                </a:ext>
              </a:extLst>
            </p:cNvPr>
            <p:cNvSpPr/>
            <p:nvPr/>
          </p:nvSpPr>
          <p:spPr>
            <a:xfrm>
              <a:off x="12573000" y="2254392"/>
              <a:ext cx="5410200" cy="5506638"/>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3" name="Imagen 12">
              <a:extLst>
                <a:ext uri="{FF2B5EF4-FFF2-40B4-BE49-F238E27FC236}">
                  <a16:creationId xmlns:a16="http://schemas.microsoft.com/office/drawing/2014/main" id="{509A2AAB-BB1F-5FDF-78A1-53241A7E3E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99882" y="2429538"/>
              <a:ext cx="5076161" cy="5076161"/>
            </a:xfrm>
            <a:prstGeom prst="rect">
              <a:avLst/>
            </a:prstGeom>
          </p:spPr>
        </p:pic>
      </p:grpSp>
      <p:sp>
        <p:nvSpPr>
          <p:cNvPr id="14" name="Rectángulo 13">
            <a:extLst>
              <a:ext uri="{FF2B5EF4-FFF2-40B4-BE49-F238E27FC236}">
                <a16:creationId xmlns:a16="http://schemas.microsoft.com/office/drawing/2014/main" id="{BD2E726D-5C75-53A6-B774-9498BD66E43E}"/>
              </a:ext>
            </a:extLst>
          </p:cNvPr>
          <p:cNvSpPr/>
          <p:nvPr/>
        </p:nvSpPr>
        <p:spPr>
          <a:xfrm>
            <a:off x="580629" y="2093093"/>
            <a:ext cx="10452349" cy="646331"/>
          </a:xfrm>
          <a:prstGeom prst="rect">
            <a:avLst/>
          </a:prstGeom>
        </p:spPr>
        <p:txBody>
          <a:bodyPr wrap="none">
            <a:spAutoFit/>
          </a:bodyPr>
          <a:lstStyle/>
          <a:p>
            <a:r>
              <a:rPr lang="es-PE" sz="3600" b="1" dirty="0">
                <a:latin typeface="Segoe UI Light" panose="020B0502040204020203" pitchFamily="34" charset="0"/>
                <a:ea typeface="Times New Roman" panose="02020603050405020304" pitchFamily="18" charset="0"/>
                <a:cs typeface="Segoe UI Light" panose="020B0502040204020203" pitchFamily="34" charset="0"/>
              </a:rPr>
              <a:t>Con respecto a los factores personales-situacionales</a:t>
            </a:r>
            <a:r>
              <a:rPr lang="es-PE" sz="3600" dirty="0">
                <a:latin typeface="Segoe UI Light" panose="020B0502040204020203" pitchFamily="34" charset="0"/>
                <a:ea typeface="Times New Roman" panose="02020603050405020304" pitchFamily="18" charset="0"/>
                <a:cs typeface="Segoe UI Light" panose="020B0502040204020203" pitchFamily="34" charset="0"/>
              </a:rPr>
              <a:t>, </a:t>
            </a:r>
            <a:endParaRPr lang="es-PE" sz="3600" dirty="0"/>
          </a:p>
        </p:txBody>
      </p:sp>
    </p:spTree>
    <p:extLst>
      <p:ext uri="{BB962C8B-B14F-4D97-AF65-F5344CB8AC3E}">
        <p14:creationId xmlns:p14="http://schemas.microsoft.com/office/powerpoint/2010/main" val="258399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5" name="Rectángulo 4"/>
          <p:cNvSpPr/>
          <p:nvPr/>
        </p:nvSpPr>
        <p:spPr>
          <a:xfrm>
            <a:off x="1625458" y="2526661"/>
            <a:ext cx="7673063" cy="820096"/>
          </a:xfrm>
          <a:prstGeom prst="rect">
            <a:avLst/>
          </a:prstGeom>
        </p:spPr>
        <p:txBody>
          <a:bodyPr wrap="none">
            <a:spAutoFit/>
          </a:bodyPr>
          <a:lstStyle/>
          <a:p>
            <a:pPr algn="just">
              <a:lnSpc>
                <a:spcPct val="150000"/>
              </a:lnSpc>
              <a:spcAft>
                <a:spcPts val="0"/>
              </a:spcAft>
            </a:pPr>
            <a:r>
              <a:rPr lang="es-PE" sz="3600" b="1" dirty="0">
                <a:latin typeface="Segoe UI Light" panose="020B0502040204020203" pitchFamily="34" charset="0"/>
                <a:ea typeface="Times New Roman" panose="02020603050405020304" pitchFamily="18" charset="0"/>
                <a:cs typeface="Segoe UI Light" panose="020B0502040204020203" pitchFamily="34" charset="0"/>
              </a:rPr>
              <a:t>Con respecto a la percepción del rival</a:t>
            </a:r>
            <a:r>
              <a:rPr lang="es-PE" sz="3600" dirty="0">
                <a:latin typeface="Segoe UI Light" panose="020B0502040204020203" pitchFamily="34" charset="0"/>
                <a:ea typeface="Times New Roman" panose="02020603050405020304" pitchFamily="18" charset="0"/>
                <a:cs typeface="Segoe UI Light" panose="020B0502040204020203" pitchFamily="34" charset="0"/>
              </a:rPr>
              <a:t>, </a:t>
            </a:r>
          </a:p>
        </p:txBody>
      </p:sp>
      <p:sp>
        <p:nvSpPr>
          <p:cNvPr id="7" name="Rectángulo 6"/>
          <p:cNvSpPr/>
          <p:nvPr/>
        </p:nvSpPr>
        <p:spPr>
          <a:xfrm>
            <a:off x="1630624" y="3897861"/>
            <a:ext cx="7928837" cy="523220"/>
          </a:xfrm>
          <a:prstGeom prst="rect">
            <a:avLst/>
          </a:prstGeom>
        </p:spPr>
        <p:txBody>
          <a:bodyPr wrap="none">
            <a:spAutoFit/>
          </a:bodyPr>
          <a:lstStyle/>
          <a:p>
            <a:pPr marL="285750" indent="-285750">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 Este se relaciona con la ansiedad precompetitiva.</a:t>
            </a:r>
            <a:endParaRPr lang="es-PE" sz="2800" dirty="0"/>
          </a:p>
        </p:txBody>
      </p:sp>
      <p:sp>
        <p:nvSpPr>
          <p:cNvPr id="8" name="Rectángulo 7"/>
          <p:cNvSpPr/>
          <p:nvPr/>
        </p:nvSpPr>
        <p:spPr>
          <a:xfrm>
            <a:off x="1656455" y="5133843"/>
            <a:ext cx="9144000" cy="1951047"/>
          </a:xfrm>
          <a:prstGeom prst="rect">
            <a:avLst/>
          </a:prstGeom>
        </p:spPr>
        <p:txBody>
          <a:bodyPr>
            <a:spAutoFit/>
          </a:bodyPr>
          <a:lstStyle/>
          <a:p>
            <a:pPr marL="285750" indent="-285750" algn="just">
              <a:lnSpc>
                <a:spcPct val="150000"/>
              </a:lnSpc>
              <a:spcAft>
                <a:spcPts val="0"/>
              </a:spcAf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 Cuando un deportista sabe con que rival va a competir, desde ese momento empieza su preocupación, si sabe que es superior a él. </a:t>
            </a:r>
          </a:p>
        </p:txBody>
      </p:sp>
      <p:sp>
        <p:nvSpPr>
          <p:cNvPr id="9" name="Rectángulo 8"/>
          <p:cNvSpPr/>
          <p:nvPr/>
        </p:nvSpPr>
        <p:spPr>
          <a:xfrm>
            <a:off x="1656455" y="7775952"/>
            <a:ext cx="9144000" cy="1304716"/>
          </a:xfrm>
          <a:prstGeom prst="rect">
            <a:avLst/>
          </a:prstGeom>
        </p:spPr>
        <p:txBody>
          <a:bodyPr>
            <a:spAutoFit/>
          </a:bodyPr>
          <a:lstStyle/>
          <a:p>
            <a:pPr marL="285750" indent="-285750" algn="just">
              <a:lnSpc>
                <a:spcPct val="150000"/>
              </a:lnSpc>
              <a:spcAft>
                <a:spcPts val="0"/>
              </a:spcAf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 No está relajado con lo que tendrá muchas preocupaciones que  harán disminuir su rendimiento.</a:t>
            </a:r>
            <a:endParaRPr lang="es-PE" sz="2800" dirty="0">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6" name="Grupo 5">
            <a:extLst>
              <a:ext uri="{FF2B5EF4-FFF2-40B4-BE49-F238E27FC236}">
                <a16:creationId xmlns:a16="http://schemas.microsoft.com/office/drawing/2014/main" id="{A94879B3-A446-1136-B7A8-72098028C960}"/>
              </a:ext>
            </a:extLst>
          </p:cNvPr>
          <p:cNvGrpSpPr/>
          <p:nvPr/>
        </p:nvGrpSpPr>
        <p:grpSpPr>
          <a:xfrm>
            <a:off x="11713412" y="4329512"/>
            <a:ext cx="6068656" cy="4297336"/>
            <a:chOff x="11506200" y="1674317"/>
            <a:chExt cx="5451533" cy="3164384"/>
          </a:xfrm>
        </p:grpSpPr>
        <p:sp>
          <p:nvSpPr>
            <p:cNvPr id="10" name="object 3">
              <a:extLst>
                <a:ext uri="{FF2B5EF4-FFF2-40B4-BE49-F238E27FC236}">
                  <a16:creationId xmlns:a16="http://schemas.microsoft.com/office/drawing/2014/main" id="{6B4A127E-40B2-5205-0E39-A77A951C645F}"/>
                </a:ext>
              </a:extLst>
            </p:cNvPr>
            <p:cNvSpPr/>
            <p:nvPr/>
          </p:nvSpPr>
          <p:spPr>
            <a:xfrm>
              <a:off x="11506200" y="1674317"/>
              <a:ext cx="5451533" cy="3164384"/>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1" name="Imagen 10">
              <a:extLst>
                <a:ext uri="{FF2B5EF4-FFF2-40B4-BE49-F238E27FC236}">
                  <a16:creationId xmlns:a16="http://schemas.microsoft.com/office/drawing/2014/main" id="{E3AB5626-4E55-0CED-123D-156BB6908E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77447" y="1822385"/>
              <a:ext cx="5050970" cy="2893300"/>
            </a:xfrm>
            <a:prstGeom prst="rect">
              <a:avLst/>
            </a:prstGeom>
          </p:spPr>
        </p:pic>
      </p:grpSp>
    </p:spTree>
    <p:extLst>
      <p:ext uri="{BB962C8B-B14F-4D97-AF65-F5344CB8AC3E}">
        <p14:creationId xmlns:p14="http://schemas.microsoft.com/office/powerpoint/2010/main" val="135691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35" name="Rectángulo 34"/>
          <p:cNvSpPr/>
          <p:nvPr/>
        </p:nvSpPr>
        <p:spPr>
          <a:xfrm>
            <a:off x="494119" y="4457159"/>
            <a:ext cx="9309394" cy="830997"/>
          </a:xfrm>
          <a:prstGeom prst="rect">
            <a:avLst/>
          </a:prstGeom>
        </p:spPr>
        <p:txBody>
          <a:bodyPr wrap="square">
            <a:spAutoFit/>
          </a:bodyPr>
          <a:lstStyle/>
          <a:p>
            <a:pPr marL="342900" indent="-342900" algn="jus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Según las investigaciones de  Tripplet a  demostrado que un deportista mejoraba su  rendimientos en presencia de espectadores.</a:t>
            </a:r>
            <a:endParaRPr lang="es-PE" sz="2400" dirty="0">
              <a:latin typeface="Segoe UI Light" panose="020B0502040204020203" pitchFamily="34" charset="0"/>
              <a:cs typeface="Segoe UI Light" panose="020B0502040204020203" pitchFamily="34" charset="0"/>
            </a:endParaRPr>
          </a:p>
        </p:txBody>
      </p:sp>
      <p:sp>
        <p:nvSpPr>
          <p:cNvPr id="37" name="Rectángulo 36"/>
          <p:cNvSpPr/>
          <p:nvPr/>
        </p:nvSpPr>
        <p:spPr>
          <a:xfrm>
            <a:off x="488953" y="8370238"/>
            <a:ext cx="7688400" cy="461665"/>
          </a:xfrm>
          <a:prstGeom prst="rect">
            <a:avLst/>
          </a:prstGeom>
        </p:spPr>
        <p:txBody>
          <a:bodyPr wrap="square">
            <a:spAutoFit/>
          </a:bodyPr>
          <a:lstStyle/>
          <a:p>
            <a:pPr marL="342900" indent="-342900" algn="jus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El estrés experimentado por los jugadores será elevado. </a:t>
            </a:r>
            <a:endParaRPr lang="es-PE" sz="2400" dirty="0">
              <a:latin typeface="Segoe UI Light" panose="020B0502040204020203" pitchFamily="34" charset="0"/>
              <a:cs typeface="Segoe UI Light" panose="020B0502040204020203" pitchFamily="34" charset="0"/>
            </a:endParaRPr>
          </a:p>
        </p:txBody>
      </p:sp>
      <p:sp>
        <p:nvSpPr>
          <p:cNvPr id="5" name="Rectángulo 4"/>
          <p:cNvSpPr/>
          <p:nvPr/>
        </p:nvSpPr>
        <p:spPr>
          <a:xfrm>
            <a:off x="494119" y="2634116"/>
            <a:ext cx="4978029" cy="646331"/>
          </a:xfrm>
          <a:prstGeom prst="rect">
            <a:avLst/>
          </a:prstGeom>
        </p:spPr>
        <p:txBody>
          <a:bodyPr wrap="none">
            <a:spAutoFit/>
          </a:bodyPr>
          <a:lstStyle/>
          <a:p>
            <a:r>
              <a:rPr lang="es-PE" sz="3600" b="1" dirty="0">
                <a:latin typeface="Segoe UI Light" panose="020B0502040204020203" pitchFamily="34" charset="0"/>
                <a:ea typeface="Times New Roman" panose="02020603050405020304" pitchFamily="18" charset="0"/>
                <a:cs typeface="Segoe UI Light" panose="020B0502040204020203" pitchFamily="34" charset="0"/>
              </a:rPr>
              <a:t>Con respecto al público</a:t>
            </a:r>
            <a:r>
              <a:rPr lang="es-PE" sz="3600" dirty="0">
                <a:latin typeface="Segoe UI Light" panose="020B0502040204020203" pitchFamily="34" charset="0"/>
                <a:ea typeface="Times New Roman" panose="02020603050405020304" pitchFamily="18" charset="0"/>
                <a:cs typeface="Segoe UI Light" panose="020B0502040204020203" pitchFamily="34" charset="0"/>
              </a:rPr>
              <a:t>, </a:t>
            </a:r>
            <a:endParaRPr lang="es-PE" sz="3600" dirty="0"/>
          </a:p>
        </p:txBody>
      </p:sp>
      <p:sp>
        <p:nvSpPr>
          <p:cNvPr id="6" name="Rectángulo 5"/>
          <p:cNvSpPr/>
          <p:nvPr/>
        </p:nvSpPr>
        <p:spPr>
          <a:xfrm>
            <a:off x="494119" y="3480210"/>
            <a:ext cx="9309394" cy="830997"/>
          </a:xfrm>
          <a:prstGeom prst="rect">
            <a:avLst/>
          </a:prstGeom>
        </p:spPr>
        <p:txBody>
          <a:bodyPr wrap="square">
            <a:spAutoFit/>
          </a:bodyPr>
          <a:lstStyle/>
          <a:p>
            <a:pPr marL="342900" indent="-342900" algn="jus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La presencia de otras personas puede influir sobre el rendimiento de los deportistas. </a:t>
            </a:r>
          </a:p>
        </p:txBody>
      </p:sp>
      <p:sp>
        <p:nvSpPr>
          <p:cNvPr id="7" name="Rectángulo 6"/>
          <p:cNvSpPr/>
          <p:nvPr/>
        </p:nvSpPr>
        <p:spPr>
          <a:xfrm>
            <a:off x="494119" y="5833227"/>
            <a:ext cx="4739824" cy="646331"/>
          </a:xfrm>
          <a:prstGeom prst="rect">
            <a:avLst/>
          </a:prstGeom>
        </p:spPr>
        <p:txBody>
          <a:bodyPr wrap="none">
            <a:spAutoFit/>
          </a:bodyPr>
          <a:lstStyle/>
          <a:p>
            <a:r>
              <a:rPr lang="es-PE" sz="3600" b="1" dirty="0">
                <a:latin typeface="Segoe UI Light" panose="020B0502040204020203" pitchFamily="34" charset="0"/>
                <a:ea typeface="Times New Roman" panose="02020603050405020304" pitchFamily="18" charset="0"/>
                <a:cs typeface="Segoe UI Light" panose="020B0502040204020203" pitchFamily="34" charset="0"/>
              </a:rPr>
              <a:t>En el ámbito deportivo </a:t>
            </a:r>
            <a:endParaRPr lang="es-PE" sz="3600" dirty="0"/>
          </a:p>
        </p:txBody>
      </p:sp>
      <p:sp>
        <p:nvSpPr>
          <p:cNvPr id="8" name="Rectángulo 7"/>
          <p:cNvSpPr/>
          <p:nvPr/>
        </p:nvSpPr>
        <p:spPr>
          <a:xfrm>
            <a:off x="510909" y="6796816"/>
            <a:ext cx="4925003" cy="461665"/>
          </a:xfrm>
          <a:prstGeom prst="rect">
            <a:avLst/>
          </a:prstGeom>
        </p:spPr>
        <p:txBody>
          <a:bodyPr wrap="none">
            <a:spAutoFit/>
          </a:bodyPr>
          <a:lstStyle/>
          <a:p>
            <a:pPr marL="285750" indent="-285750" algn="jus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 Los espectadores no son pasivos. </a:t>
            </a:r>
          </a:p>
        </p:txBody>
      </p:sp>
      <p:sp>
        <p:nvSpPr>
          <p:cNvPr id="9" name="Rectángulo 8"/>
          <p:cNvSpPr/>
          <p:nvPr/>
        </p:nvSpPr>
        <p:spPr>
          <a:xfrm>
            <a:off x="531530" y="7369317"/>
            <a:ext cx="8365786" cy="830997"/>
          </a:xfrm>
          <a:prstGeom prst="rect">
            <a:avLst/>
          </a:prstGeom>
        </p:spPr>
        <p:txBody>
          <a:bodyPr wrap="square">
            <a:spAutoFit/>
          </a:bodyPr>
          <a:lstStyle/>
          <a:p>
            <a:pPr marL="285750" indent="-285750" algn="jus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 El equipo que juega  experimenta una fuerte presión  por   </a:t>
            </a:r>
          </a:p>
          <a:p>
            <a:pPr algn="just"/>
            <a:r>
              <a:rPr lang="es-PE" sz="2400" dirty="0">
                <a:latin typeface="Segoe UI Light" panose="020B0502040204020203" pitchFamily="34" charset="0"/>
                <a:ea typeface="Times New Roman" panose="02020603050405020304" pitchFamily="18" charset="0"/>
                <a:cs typeface="Segoe UI Light" panose="020B0502040204020203" pitchFamily="34" charset="0"/>
              </a:rPr>
              <a:t>     parte  del público. </a:t>
            </a:r>
          </a:p>
        </p:txBody>
      </p:sp>
      <p:grpSp>
        <p:nvGrpSpPr>
          <p:cNvPr id="2" name="Grupo 1">
            <a:extLst>
              <a:ext uri="{FF2B5EF4-FFF2-40B4-BE49-F238E27FC236}">
                <a16:creationId xmlns:a16="http://schemas.microsoft.com/office/drawing/2014/main" id="{AF7B622B-EF3B-AB12-5490-752E732B36E8}"/>
              </a:ext>
            </a:extLst>
          </p:cNvPr>
          <p:cNvGrpSpPr/>
          <p:nvPr/>
        </p:nvGrpSpPr>
        <p:grpSpPr>
          <a:xfrm>
            <a:off x="11472221" y="3636738"/>
            <a:ext cx="5791200" cy="4733500"/>
            <a:chOff x="11734800" y="2218495"/>
            <a:chExt cx="5647980" cy="4296605"/>
          </a:xfrm>
        </p:grpSpPr>
        <p:sp>
          <p:nvSpPr>
            <p:cNvPr id="10" name="object 3">
              <a:extLst>
                <a:ext uri="{FF2B5EF4-FFF2-40B4-BE49-F238E27FC236}">
                  <a16:creationId xmlns:a16="http://schemas.microsoft.com/office/drawing/2014/main" id="{D7371D85-7037-6BA0-C05D-9DA25B799725}"/>
                </a:ext>
              </a:extLst>
            </p:cNvPr>
            <p:cNvSpPr/>
            <p:nvPr/>
          </p:nvSpPr>
          <p:spPr>
            <a:xfrm>
              <a:off x="11734800" y="2218495"/>
              <a:ext cx="5647980" cy="429660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1" name="Imagen 10">
              <a:extLst>
                <a:ext uri="{FF2B5EF4-FFF2-40B4-BE49-F238E27FC236}">
                  <a16:creationId xmlns:a16="http://schemas.microsoft.com/office/drawing/2014/main" id="{24D9FFAC-BE06-2308-B9D3-4BB5D3C831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972585" y="2351554"/>
              <a:ext cx="5112933" cy="3947785"/>
            </a:xfrm>
            <a:prstGeom prst="rect">
              <a:avLst/>
            </a:prstGeom>
          </p:spPr>
        </p:pic>
      </p:grpSp>
    </p:spTree>
    <p:extLst>
      <p:ext uri="{BB962C8B-B14F-4D97-AF65-F5344CB8AC3E}">
        <p14:creationId xmlns:p14="http://schemas.microsoft.com/office/powerpoint/2010/main" val="272958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5" grpId="0"/>
      <p:bldP spid="6"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330" y="4368729"/>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6" name="Rectángulo 35"/>
          <p:cNvSpPr/>
          <p:nvPr/>
        </p:nvSpPr>
        <p:spPr>
          <a:xfrm>
            <a:off x="1702536" y="2567255"/>
            <a:ext cx="10433853" cy="938719"/>
          </a:xfrm>
          <a:prstGeom prst="rect">
            <a:avLst/>
          </a:prstGeom>
        </p:spPr>
        <p:txBody>
          <a:bodyPr wrap="square">
            <a:spAutoFit/>
          </a:bodyPr>
          <a:lstStyle/>
          <a:p>
            <a:pPr algn="just">
              <a:lnSpc>
                <a:spcPts val="3300"/>
              </a:lnSpc>
              <a:spcBef>
                <a:spcPts val="600"/>
              </a:spcBef>
              <a:spcAft>
                <a:spcPts val="0"/>
              </a:spcAft>
            </a:pPr>
            <a:r>
              <a:rPr lang="es-PE" sz="3600" b="1" dirty="0">
                <a:latin typeface="Segoe UI Light" panose="020B0502040204020203" pitchFamily="34" charset="0"/>
                <a:ea typeface="Calibri" panose="020F0502020204030204" pitchFamily="34" charset="0"/>
                <a:cs typeface="Segoe UI Light" panose="020B0502040204020203" pitchFamily="34" charset="0"/>
              </a:rPr>
              <a:t>Cómo afecta el estrés y la ansiedad en la competición deportiva</a:t>
            </a:r>
            <a:endParaRPr lang="es-PE" sz="3600" b="1"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38" name="Rectángulo 37"/>
          <p:cNvSpPr/>
          <p:nvPr/>
        </p:nvSpPr>
        <p:spPr>
          <a:xfrm>
            <a:off x="1652120" y="4102232"/>
            <a:ext cx="10427430" cy="16855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La mayoría de deportistas profesionales han tenido que lidiar durante su carrera deportiva con situaciones que han provocado que su rendimiento deportivo disminuya.</a:t>
            </a:r>
            <a:endParaRPr lang="es-PE" sz="2400" dirty="0">
              <a:latin typeface="Segoe UI Light" panose="020B0502040204020203" pitchFamily="34" charset="0"/>
              <a:cs typeface="Segoe UI Light" panose="020B0502040204020203" pitchFamily="34" charset="0"/>
            </a:endParaRPr>
          </a:p>
        </p:txBody>
      </p:sp>
      <p:grpSp>
        <p:nvGrpSpPr>
          <p:cNvPr id="2" name="Grupo 1"/>
          <p:cNvGrpSpPr/>
          <p:nvPr/>
        </p:nvGrpSpPr>
        <p:grpSpPr>
          <a:xfrm>
            <a:off x="12670675" y="3678804"/>
            <a:ext cx="5257800" cy="4504900"/>
            <a:chOff x="11734800" y="2218495"/>
            <a:chExt cx="5647980" cy="4296605"/>
          </a:xfrm>
        </p:grpSpPr>
        <p:sp>
          <p:nvSpPr>
            <p:cNvPr id="43" name="object 3"/>
            <p:cNvSpPr/>
            <p:nvPr/>
          </p:nvSpPr>
          <p:spPr>
            <a:xfrm>
              <a:off x="11734800" y="2218495"/>
              <a:ext cx="5647980" cy="429660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0" name="Imagen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55573" y="2540868"/>
              <a:ext cx="5013227" cy="3707099"/>
            </a:xfrm>
            <a:prstGeom prst="rect">
              <a:avLst/>
            </a:prstGeom>
          </p:spPr>
        </p:pic>
      </p:grpSp>
      <p:sp>
        <p:nvSpPr>
          <p:cNvPr id="3" name="Rectángulo 2">
            <a:extLst>
              <a:ext uri="{FF2B5EF4-FFF2-40B4-BE49-F238E27FC236}">
                <a16:creationId xmlns:a16="http://schemas.microsoft.com/office/drawing/2014/main" id="{82FDDD34-FC61-5553-6289-43C8DBFBD06F}"/>
              </a:ext>
            </a:extLst>
          </p:cNvPr>
          <p:cNvSpPr/>
          <p:nvPr/>
        </p:nvSpPr>
        <p:spPr>
          <a:xfrm>
            <a:off x="1645005" y="6120736"/>
            <a:ext cx="10402453" cy="1685526"/>
          </a:xfrm>
          <a:prstGeom prst="rect">
            <a:avLst/>
          </a:prstGeom>
        </p:spPr>
        <p:txBody>
          <a:bodyPr wrap="square">
            <a:spAutoFit/>
          </a:bodyPr>
          <a:lstStyle/>
          <a:p>
            <a:pPr marL="285750" indent="-285750" algn="just">
              <a:lnSpc>
                <a:spcPct val="150000"/>
              </a:lnSpc>
              <a:spcBef>
                <a:spcPts val="600"/>
              </a:spcBef>
              <a:spcAft>
                <a:spcPts val="60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Una de esas situaciones es </a:t>
            </a:r>
            <a:r>
              <a:rPr lang="es-PE" sz="2400" b="1" dirty="0">
                <a:latin typeface="Segoe UI Light" panose="020B0502040204020203" pitchFamily="34" charset="0"/>
                <a:ea typeface="Times New Roman" panose="02020603050405020304" pitchFamily="18" charset="0"/>
                <a:cs typeface="Segoe UI Light" panose="020B0502040204020203" pitchFamily="34" charset="0"/>
              </a:rPr>
              <a:t>la aparición del estrés o ansiedad durante el período competitivo</a:t>
            </a:r>
            <a:r>
              <a:rPr lang="es-PE" sz="2400" dirty="0">
                <a:latin typeface="Segoe UI Light" panose="020B0502040204020203" pitchFamily="34" charset="0"/>
                <a:ea typeface="Times New Roman" panose="02020603050405020304" pitchFamily="18" charset="0"/>
                <a:cs typeface="Segoe UI Light" panose="020B0502040204020203" pitchFamily="34" charset="0"/>
              </a:rPr>
              <a:t>. En estos casos, superar este contratiempo es vital para la alcanzar las metas deportivas.</a:t>
            </a:r>
            <a:endParaRPr lang="es-PE" sz="2400" dirty="0">
              <a:effectLst/>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4" name="Rectángulo 3">
            <a:extLst>
              <a:ext uri="{FF2B5EF4-FFF2-40B4-BE49-F238E27FC236}">
                <a16:creationId xmlns:a16="http://schemas.microsoft.com/office/drawing/2014/main" id="{6760950D-8118-8E97-82B2-F5ADB3D61A10}"/>
              </a:ext>
            </a:extLst>
          </p:cNvPr>
          <p:cNvSpPr/>
          <p:nvPr/>
        </p:nvSpPr>
        <p:spPr>
          <a:xfrm>
            <a:off x="1683054" y="8139240"/>
            <a:ext cx="10426138" cy="16855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ea typeface="Calibri" panose="020F0502020204030204" pitchFamily="34" charset="0"/>
                <a:cs typeface="Segoe UI Light" panose="020B0502040204020203" pitchFamily="34" charset="0"/>
              </a:rPr>
              <a:t>Al hablar de ansiedad, estamos hablando de emociones la cual se define como el </a:t>
            </a:r>
            <a:r>
              <a:rPr lang="es-PE" sz="2400" b="1" dirty="0">
                <a:latin typeface="Segoe UI Light" panose="020B0502040204020203" pitchFamily="34" charset="0"/>
                <a:ea typeface="Calibri" panose="020F0502020204030204" pitchFamily="34" charset="0"/>
                <a:cs typeface="Segoe UI Light" panose="020B0502040204020203" pitchFamily="34" charset="0"/>
              </a:rPr>
              <a:t>estado de desajuste fisiológico y psicológico debido a una situación potencialmente incierta para el deportista </a:t>
            </a:r>
            <a:endParaRPr lang="es-PE" sz="2400" b="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95048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sp>
        <p:nvSpPr>
          <p:cNvPr id="4" name="object 4"/>
          <p:cNvSpPr/>
          <p:nvPr/>
        </p:nvSpPr>
        <p:spPr>
          <a:xfrm>
            <a:off x="7209237" y="3357055"/>
            <a:ext cx="2618772" cy="651294"/>
          </a:xfrm>
          <a:custGeom>
            <a:avLst/>
            <a:gdLst/>
            <a:ahLst/>
            <a:cxnLst/>
            <a:rect l="l" t="t" r="r" b="b"/>
            <a:pathLst>
              <a:path w="919479" h="883919">
                <a:moveTo>
                  <a:pt x="459486" y="0"/>
                </a:moveTo>
                <a:lnTo>
                  <a:pt x="409423" y="2593"/>
                </a:lnTo>
                <a:lnTo>
                  <a:pt x="360921" y="10193"/>
                </a:lnTo>
                <a:lnTo>
                  <a:pt x="314260" y="22530"/>
                </a:lnTo>
                <a:lnTo>
                  <a:pt x="269721" y="39335"/>
                </a:lnTo>
                <a:lnTo>
                  <a:pt x="227583" y="60339"/>
                </a:lnTo>
                <a:lnTo>
                  <a:pt x="188128" y="85270"/>
                </a:lnTo>
                <a:lnTo>
                  <a:pt x="151635" y="113861"/>
                </a:lnTo>
                <a:lnTo>
                  <a:pt x="118386" y="145841"/>
                </a:lnTo>
                <a:lnTo>
                  <a:pt x="88660" y="180941"/>
                </a:lnTo>
                <a:lnTo>
                  <a:pt x="62737" y="218891"/>
                </a:lnTo>
                <a:lnTo>
                  <a:pt x="40900" y="259422"/>
                </a:lnTo>
                <a:lnTo>
                  <a:pt x="23426" y="302264"/>
                </a:lnTo>
                <a:lnTo>
                  <a:pt x="10598" y="347147"/>
                </a:lnTo>
                <a:lnTo>
                  <a:pt x="2696" y="393802"/>
                </a:lnTo>
                <a:lnTo>
                  <a:pt x="0" y="441960"/>
                </a:lnTo>
                <a:lnTo>
                  <a:pt x="2696" y="490117"/>
                </a:lnTo>
                <a:lnTo>
                  <a:pt x="10598" y="536772"/>
                </a:lnTo>
                <a:lnTo>
                  <a:pt x="23426" y="581655"/>
                </a:lnTo>
                <a:lnTo>
                  <a:pt x="40900" y="624497"/>
                </a:lnTo>
                <a:lnTo>
                  <a:pt x="62737" y="665028"/>
                </a:lnTo>
                <a:lnTo>
                  <a:pt x="88660" y="702978"/>
                </a:lnTo>
                <a:lnTo>
                  <a:pt x="118386" y="738078"/>
                </a:lnTo>
                <a:lnTo>
                  <a:pt x="151635" y="770058"/>
                </a:lnTo>
                <a:lnTo>
                  <a:pt x="188128" y="798649"/>
                </a:lnTo>
                <a:lnTo>
                  <a:pt x="227583" y="823580"/>
                </a:lnTo>
                <a:lnTo>
                  <a:pt x="269721" y="844584"/>
                </a:lnTo>
                <a:lnTo>
                  <a:pt x="314260" y="861389"/>
                </a:lnTo>
                <a:lnTo>
                  <a:pt x="360921" y="873726"/>
                </a:lnTo>
                <a:lnTo>
                  <a:pt x="409423" y="881326"/>
                </a:lnTo>
                <a:lnTo>
                  <a:pt x="459486" y="883920"/>
                </a:lnTo>
                <a:lnTo>
                  <a:pt x="509548" y="881326"/>
                </a:lnTo>
                <a:lnTo>
                  <a:pt x="558050" y="873726"/>
                </a:lnTo>
                <a:lnTo>
                  <a:pt x="604711" y="861389"/>
                </a:lnTo>
                <a:lnTo>
                  <a:pt x="649250" y="844584"/>
                </a:lnTo>
                <a:lnTo>
                  <a:pt x="691388" y="823580"/>
                </a:lnTo>
                <a:lnTo>
                  <a:pt x="730843" y="798649"/>
                </a:lnTo>
                <a:lnTo>
                  <a:pt x="767336" y="770058"/>
                </a:lnTo>
                <a:lnTo>
                  <a:pt x="800585" y="738078"/>
                </a:lnTo>
                <a:lnTo>
                  <a:pt x="830311" y="702978"/>
                </a:lnTo>
                <a:lnTo>
                  <a:pt x="856234" y="665028"/>
                </a:lnTo>
                <a:lnTo>
                  <a:pt x="878071" y="624497"/>
                </a:lnTo>
                <a:lnTo>
                  <a:pt x="895545" y="581655"/>
                </a:lnTo>
                <a:lnTo>
                  <a:pt x="908373" y="536772"/>
                </a:lnTo>
                <a:lnTo>
                  <a:pt x="916275" y="490117"/>
                </a:lnTo>
                <a:lnTo>
                  <a:pt x="918971" y="441960"/>
                </a:lnTo>
                <a:lnTo>
                  <a:pt x="916275" y="393802"/>
                </a:lnTo>
                <a:lnTo>
                  <a:pt x="908373" y="347147"/>
                </a:lnTo>
                <a:lnTo>
                  <a:pt x="895545" y="302264"/>
                </a:lnTo>
                <a:lnTo>
                  <a:pt x="878071" y="259422"/>
                </a:lnTo>
                <a:lnTo>
                  <a:pt x="856234" y="218891"/>
                </a:lnTo>
                <a:lnTo>
                  <a:pt x="830311" y="180941"/>
                </a:lnTo>
                <a:lnTo>
                  <a:pt x="800585" y="145841"/>
                </a:lnTo>
                <a:lnTo>
                  <a:pt x="767336" y="113861"/>
                </a:lnTo>
                <a:lnTo>
                  <a:pt x="730843" y="85270"/>
                </a:lnTo>
                <a:lnTo>
                  <a:pt x="691388" y="60339"/>
                </a:lnTo>
                <a:lnTo>
                  <a:pt x="649250" y="39335"/>
                </a:lnTo>
                <a:lnTo>
                  <a:pt x="604711" y="22530"/>
                </a:lnTo>
                <a:lnTo>
                  <a:pt x="558050" y="10193"/>
                </a:lnTo>
                <a:lnTo>
                  <a:pt x="509548" y="2593"/>
                </a:lnTo>
                <a:lnTo>
                  <a:pt x="459486" y="0"/>
                </a:lnTo>
                <a:close/>
              </a:path>
            </a:pathLst>
          </a:custGeom>
          <a:solidFill>
            <a:srgbClr val="FFFFFF"/>
          </a:solidFill>
        </p:spPr>
        <p:txBody>
          <a:bodyPr wrap="square" lIns="0" tIns="0" rIns="0" bIns="0" rtlCol="0"/>
          <a:lstStyle/>
          <a:p>
            <a:endParaRPr sz="270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40" name="Rectángulo 39"/>
          <p:cNvSpPr/>
          <p:nvPr/>
        </p:nvSpPr>
        <p:spPr>
          <a:xfrm>
            <a:off x="376333" y="2456639"/>
            <a:ext cx="12234919" cy="830997"/>
          </a:xfrm>
          <a:prstGeom prst="rect">
            <a:avLst/>
          </a:prstGeom>
        </p:spPr>
        <p:txBody>
          <a:bodyPr wrap="square">
            <a:spAutoFit/>
          </a:bodyPr>
          <a:lstStyle/>
          <a:p>
            <a:pPr marL="342900" indent="-342900" algn="just">
              <a:buFont typeface="Wingdings" panose="05000000000000000000" pitchFamily="2" charset="2"/>
              <a:buChar char="q"/>
            </a:pPr>
            <a:r>
              <a:rPr lang="es-PE" sz="2400" dirty="0">
                <a:latin typeface="Segoe UI Light" panose="020B0502040204020203" pitchFamily="34" charset="0"/>
                <a:ea typeface="Calibri" panose="020F0502020204030204" pitchFamily="34" charset="0"/>
                <a:cs typeface="Segoe UI Light" panose="020B0502040204020203" pitchFamily="34" charset="0"/>
              </a:rPr>
              <a:t>Esto </a:t>
            </a:r>
            <a:r>
              <a:rPr lang="es-PE" sz="2400" b="1" dirty="0">
                <a:latin typeface="Segoe UI Light" panose="020B0502040204020203" pitchFamily="34" charset="0"/>
                <a:ea typeface="Times New Roman" panose="02020603050405020304" pitchFamily="18" charset="0"/>
                <a:cs typeface="Segoe UI Light" panose="020B0502040204020203" pitchFamily="34" charset="0"/>
              </a:rPr>
              <a:t>suele ocurrir porque el deportista, a la hora de competir, hace una valoración consciente o inconsciente de la situación</a:t>
            </a:r>
            <a:r>
              <a:rPr lang="es-PE" sz="2400" dirty="0">
                <a:latin typeface="Segoe UI Light" panose="020B0502040204020203" pitchFamily="34" charset="0"/>
                <a:ea typeface="Calibri" panose="020F0502020204030204" pitchFamily="34" charset="0"/>
                <a:cs typeface="Segoe UI Light" panose="020B0502040204020203" pitchFamily="34" charset="0"/>
              </a:rPr>
              <a:t> y de las circunstancias que la rodean.</a:t>
            </a:r>
            <a:endParaRPr lang="es-PE" sz="2400" dirty="0">
              <a:latin typeface="Segoe UI Light" panose="020B0502040204020203" pitchFamily="34" charset="0"/>
              <a:cs typeface="Segoe UI Light" panose="020B0502040204020203" pitchFamily="34" charset="0"/>
            </a:endParaRPr>
          </a:p>
        </p:txBody>
      </p:sp>
      <p:sp>
        <p:nvSpPr>
          <p:cNvPr id="41" name="Rectángulo 40"/>
          <p:cNvSpPr/>
          <p:nvPr/>
        </p:nvSpPr>
        <p:spPr>
          <a:xfrm>
            <a:off x="356565" y="3876024"/>
            <a:ext cx="12205815" cy="1569660"/>
          </a:xfrm>
          <a:prstGeom prst="rect">
            <a:avLst/>
          </a:prstGeom>
        </p:spPr>
        <p:txBody>
          <a:bodyPr wrap="square">
            <a:spAutoFit/>
          </a:bodyPr>
          <a:lstStyle/>
          <a:p>
            <a:pPr marL="342900" indent="-342900" algn="just">
              <a:buFont typeface="Wingdings" panose="05000000000000000000" pitchFamily="2" charset="2"/>
              <a:buChar char="q"/>
            </a:pPr>
            <a:r>
              <a:rPr lang="es-PE" sz="2400" dirty="0">
                <a:latin typeface="Segoe UI Light" panose="020B0502040204020203" pitchFamily="34" charset="0"/>
                <a:ea typeface="Calibri" panose="020F0502020204030204" pitchFamily="34" charset="0"/>
                <a:cs typeface="Segoe UI Light" panose="020B0502040204020203" pitchFamily="34" charset="0"/>
              </a:rPr>
              <a:t>Aquellos deportistas que piensan que existe una gran diferencia entre lo que el ambiente exige y lo que ellos pueden dar, es decir, tienen una percepción de </a:t>
            </a:r>
            <a:r>
              <a:rPr lang="es-PE" sz="2400" b="1" dirty="0">
                <a:latin typeface="Segoe UI Light" panose="020B0502040204020203" pitchFamily="34" charset="0"/>
                <a:ea typeface="Calibri" panose="020F0502020204030204" pitchFamily="34" charset="0"/>
                <a:cs typeface="Segoe UI Light" panose="020B0502040204020203" pitchFamily="34" charset="0"/>
              </a:rPr>
              <a:t>autoeficacia</a:t>
            </a:r>
            <a:r>
              <a:rPr lang="es-PE" sz="2400" dirty="0">
                <a:latin typeface="Segoe UI Light" panose="020B0502040204020203" pitchFamily="34" charset="0"/>
                <a:ea typeface="Calibri" panose="020F0502020204030204" pitchFamily="34" charset="0"/>
                <a:cs typeface="Segoe UI Light" panose="020B0502040204020203" pitchFamily="34" charset="0"/>
              </a:rPr>
              <a:t> negativa respecto a esa situación, y comienzan a sentir estrés. Uno de los síntomas del estrés es la ansiedad</a:t>
            </a:r>
            <a:r>
              <a:rPr lang="es-PE" sz="2400" dirty="0">
                <a:latin typeface="Segoe UI Light" panose="020B0502040204020203" pitchFamily="34" charset="0"/>
                <a:cs typeface="Segoe UI Light" panose="020B0502040204020203" pitchFamily="34" charset="0"/>
              </a:rPr>
              <a:t>.</a:t>
            </a:r>
          </a:p>
        </p:txBody>
      </p:sp>
      <p:sp>
        <p:nvSpPr>
          <p:cNvPr id="42" name="Rectángulo 41"/>
          <p:cNvSpPr/>
          <p:nvPr/>
        </p:nvSpPr>
        <p:spPr>
          <a:xfrm>
            <a:off x="356565" y="5937138"/>
            <a:ext cx="12216577" cy="1569660"/>
          </a:xfrm>
          <a:prstGeom prst="rect">
            <a:avLst/>
          </a:prstGeom>
        </p:spPr>
        <p:txBody>
          <a:bodyPr wrap="square">
            <a:spAutoFit/>
          </a:bodyPr>
          <a:lstStyle/>
          <a:p>
            <a:pPr marL="342900" indent="-342900" algn="just">
              <a:buFont typeface="Wingdings" panose="05000000000000000000" pitchFamily="2" charset="2"/>
              <a:buChar char="q"/>
            </a:pPr>
            <a:r>
              <a:rPr lang="es-PE" sz="2400" dirty="0">
                <a:latin typeface="Segoe UI Light" panose="020B0502040204020203" pitchFamily="34" charset="0"/>
                <a:ea typeface="Calibri" panose="020F0502020204030204" pitchFamily="34" charset="0"/>
                <a:cs typeface="Segoe UI Light" panose="020B0502040204020203" pitchFamily="34" charset="0"/>
              </a:rPr>
              <a:t>Esto es un fenómeno muy común dentro de la alta competencia. Deportistas como </a:t>
            </a:r>
            <a:r>
              <a:rPr lang="es-PE" sz="2400" b="1" dirty="0">
                <a:latin typeface="Segoe UI Light" panose="020B0502040204020203" pitchFamily="34" charset="0"/>
                <a:cs typeface="Segoe UI Light" panose="020B0502040204020203" pitchFamily="34" charset="0"/>
              </a:rPr>
              <a:t>Novak Djokovic, </a:t>
            </a:r>
            <a:r>
              <a:rPr lang="es-PE" sz="2400" b="1" dirty="0">
                <a:latin typeface="Segoe UI Light" panose="020B0502040204020203" pitchFamily="34" charset="0"/>
                <a:ea typeface="Calibri" panose="020F0502020204030204" pitchFamily="34" charset="0"/>
                <a:cs typeface="Segoe UI Light" panose="020B0502040204020203" pitchFamily="34" charset="0"/>
              </a:rPr>
              <a:t>Rafael Nadal, Roger Federer</a:t>
            </a:r>
            <a:r>
              <a:rPr lang="es-PE" sz="2400" dirty="0">
                <a:latin typeface="Segoe UI Light" panose="020B0502040204020203" pitchFamily="34" charset="0"/>
                <a:ea typeface="Calibri" panose="020F0502020204030204" pitchFamily="34" charset="0"/>
                <a:cs typeface="Segoe UI Light" panose="020B0502040204020203" pitchFamily="34" charset="0"/>
              </a:rPr>
              <a:t> han pasado alguna vez por </a:t>
            </a:r>
            <a:r>
              <a:rPr lang="es-PE" sz="2400" b="1" dirty="0">
                <a:latin typeface="Segoe UI Light" panose="020B0502040204020203" pitchFamily="34" charset="0"/>
                <a:ea typeface="Times New Roman" panose="02020603050405020304" pitchFamily="18" charset="0"/>
                <a:cs typeface="Segoe UI Light" panose="020B0502040204020203" pitchFamily="34" charset="0"/>
              </a:rPr>
              <a:t>periodos en los que su nivel de ansiedad durante la competencia han sido excesivo</a:t>
            </a:r>
            <a:r>
              <a:rPr lang="es-PE" sz="2400" dirty="0">
                <a:latin typeface="Segoe UI Light" panose="020B0502040204020203" pitchFamily="34" charset="0"/>
                <a:ea typeface="Calibri" panose="020F0502020204030204" pitchFamily="34" charset="0"/>
                <a:cs typeface="Segoe UI Light" panose="020B0502040204020203" pitchFamily="34" charset="0"/>
              </a:rPr>
              <a:t>, y esto ha acarreado una baja en su rendimiento.</a:t>
            </a:r>
            <a:endParaRPr lang="es-PE" sz="2400" dirty="0">
              <a:latin typeface="Segoe UI Light" panose="020B0502040204020203" pitchFamily="34" charset="0"/>
              <a:cs typeface="Segoe UI Light" panose="020B0502040204020203" pitchFamily="34" charset="0"/>
            </a:endParaRPr>
          </a:p>
        </p:txBody>
      </p:sp>
      <p:sp>
        <p:nvSpPr>
          <p:cNvPr id="43" name="Rectángulo 42"/>
          <p:cNvSpPr/>
          <p:nvPr/>
        </p:nvSpPr>
        <p:spPr>
          <a:xfrm>
            <a:off x="376333" y="7925254"/>
            <a:ext cx="12196809" cy="830997"/>
          </a:xfrm>
          <a:prstGeom prst="rect">
            <a:avLst/>
          </a:prstGeom>
        </p:spPr>
        <p:txBody>
          <a:bodyPr wrap="square">
            <a:spAutoFit/>
          </a:bodyPr>
          <a:lstStyle/>
          <a:p>
            <a:pPr marL="342900" indent="-342900" algn="just">
              <a:spcBef>
                <a:spcPts val="600"/>
              </a:spcBef>
              <a:spcAft>
                <a:spcPts val="60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Es por esto, que se hace necesario la presencia de psicólogos deportivos dentro de la alta competencia para optimizar el rendimiento de los deportistas.</a:t>
            </a:r>
            <a:endParaRPr lang="es-PE" sz="2400" dirty="0">
              <a:latin typeface="Segoe UI Light" panose="020B0502040204020203" pitchFamily="34" charset="0"/>
              <a:cs typeface="Segoe UI Light" panose="020B0502040204020203" pitchFamily="34" charset="0"/>
            </a:endParaRPr>
          </a:p>
        </p:txBody>
      </p:sp>
      <p:grpSp>
        <p:nvGrpSpPr>
          <p:cNvPr id="7" name="Grupo 6">
            <a:extLst>
              <a:ext uri="{FF2B5EF4-FFF2-40B4-BE49-F238E27FC236}">
                <a16:creationId xmlns:a16="http://schemas.microsoft.com/office/drawing/2014/main" id="{587B1309-4D40-B447-5B8F-6B82E853A828}"/>
              </a:ext>
            </a:extLst>
          </p:cNvPr>
          <p:cNvGrpSpPr/>
          <p:nvPr/>
        </p:nvGrpSpPr>
        <p:grpSpPr>
          <a:xfrm>
            <a:off x="13156668" y="2898341"/>
            <a:ext cx="4676731" cy="5176894"/>
            <a:chOff x="13078707" y="3220958"/>
            <a:chExt cx="4294894" cy="4243263"/>
          </a:xfrm>
        </p:grpSpPr>
        <p:sp>
          <p:nvSpPr>
            <p:cNvPr id="36" name="object 3"/>
            <p:cNvSpPr/>
            <p:nvPr/>
          </p:nvSpPr>
          <p:spPr>
            <a:xfrm>
              <a:off x="13078707" y="3220958"/>
              <a:ext cx="4294894" cy="4243263"/>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6" name="Imagen 5">
              <a:extLst>
                <a:ext uri="{FF2B5EF4-FFF2-40B4-BE49-F238E27FC236}">
                  <a16:creationId xmlns:a16="http://schemas.microsoft.com/office/drawing/2014/main" id="{8F107BAC-A64B-E7A5-B82B-05A5667F55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83775" y="3421224"/>
              <a:ext cx="3861225" cy="3861225"/>
            </a:xfrm>
            <a:prstGeom prst="rect">
              <a:avLst/>
            </a:prstGeom>
          </p:spPr>
        </p:pic>
      </p:grpSp>
    </p:spTree>
    <p:extLst>
      <p:ext uri="{BB962C8B-B14F-4D97-AF65-F5344CB8AC3E}">
        <p14:creationId xmlns:p14="http://schemas.microsoft.com/office/powerpoint/2010/main" val="65075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1">
                                            <p:txEl>
                                              <p:pRg st="0" end="0"/>
                                            </p:txEl>
                                          </p:spTgt>
                                        </p:tgtEl>
                                        <p:attrNameLst>
                                          <p:attrName>style.visibility</p:attrName>
                                        </p:attrNameLst>
                                      </p:cBhvr>
                                      <p:to>
                                        <p:strVal val="visible"/>
                                      </p:to>
                                    </p:set>
                                    <p:anim calcmode="lin" valueType="num">
                                      <p:cBhvr additive="base">
                                        <p:cTn id="17"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34" name="Rectángulo 33"/>
          <p:cNvSpPr/>
          <p:nvPr/>
        </p:nvSpPr>
        <p:spPr>
          <a:xfrm>
            <a:off x="1475924" y="2509530"/>
            <a:ext cx="7781489" cy="641458"/>
          </a:xfrm>
          <a:prstGeom prst="rect">
            <a:avLst/>
          </a:prstGeom>
        </p:spPr>
        <p:txBody>
          <a:bodyPr wrap="none">
            <a:spAutoFit/>
          </a:bodyPr>
          <a:lstStyle/>
          <a:p>
            <a:pPr algn="just">
              <a:lnSpc>
                <a:spcPct val="107000"/>
              </a:lnSpc>
              <a:spcAft>
                <a:spcPts val="0"/>
              </a:spcAft>
            </a:pPr>
            <a:r>
              <a:rPr lang="es-PE" sz="3600" b="1" kern="1800" dirty="0">
                <a:latin typeface="Segoe UI Light" panose="020B0502040204020203" pitchFamily="34" charset="0"/>
                <a:ea typeface="Times New Roman" panose="02020603050405020304" pitchFamily="18" charset="0"/>
                <a:cs typeface="Segoe UI Light" panose="020B0502040204020203" pitchFamily="34" charset="0"/>
              </a:rPr>
              <a:t>Diferentes tipos de estrés en el deporte</a:t>
            </a:r>
            <a:endParaRPr lang="es-PE" sz="36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35" name="Rectángulo 34"/>
          <p:cNvSpPr/>
          <p:nvPr/>
        </p:nvSpPr>
        <p:spPr>
          <a:xfrm>
            <a:off x="1396834" y="3939899"/>
            <a:ext cx="10698375" cy="1304716"/>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En cualquier ámbito de la vida, </a:t>
            </a:r>
            <a:r>
              <a:rPr lang="es-PE" sz="2800" b="1" dirty="0">
                <a:latin typeface="Segoe UI Light" panose="020B0502040204020203" pitchFamily="34" charset="0"/>
                <a:ea typeface="Times New Roman" panose="02020603050405020304" pitchFamily="18" charset="0"/>
                <a:cs typeface="Segoe UI Light" panose="020B0502040204020203" pitchFamily="34" charset="0"/>
              </a:rPr>
              <a:t>el estrés</a:t>
            </a:r>
            <a:r>
              <a:rPr lang="es-PE" sz="2800" dirty="0">
                <a:latin typeface="Segoe UI Light" panose="020B0502040204020203" pitchFamily="34" charset="0"/>
                <a:ea typeface="Times New Roman" panose="02020603050405020304" pitchFamily="18" charset="0"/>
                <a:cs typeface="Segoe UI Light" panose="020B0502040204020203" pitchFamily="34" charset="0"/>
              </a:rPr>
              <a:t> hace su aparición como respuesta del cuerpo a una situación más o menos límite. </a:t>
            </a:r>
            <a:endParaRPr lang="es-PE" sz="2800" dirty="0">
              <a:latin typeface="Segoe UI Light" panose="020B0502040204020203" pitchFamily="34" charset="0"/>
              <a:cs typeface="Segoe UI Light" panose="020B0502040204020203" pitchFamily="34" charset="0"/>
            </a:endParaRPr>
          </a:p>
        </p:txBody>
      </p:sp>
      <p:sp>
        <p:nvSpPr>
          <p:cNvPr id="41" name="Rectángulo 40"/>
          <p:cNvSpPr/>
          <p:nvPr/>
        </p:nvSpPr>
        <p:spPr>
          <a:xfrm>
            <a:off x="1350782" y="6033526"/>
            <a:ext cx="10723612" cy="1951047"/>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Esto puede producirse por diversas causas, y una de ellas es la presión o tensión a la que se expone en muchos momentos de su carrera cualquier </a:t>
            </a:r>
            <a:r>
              <a:rPr lang="es-PE" sz="2800" b="1" dirty="0">
                <a:latin typeface="Segoe UI Light" panose="020B0502040204020203" pitchFamily="34" charset="0"/>
                <a:ea typeface="Times New Roman" panose="02020603050405020304" pitchFamily="18" charset="0"/>
                <a:cs typeface="Segoe UI Light" panose="020B0502040204020203" pitchFamily="34" charset="0"/>
              </a:rPr>
              <a:t>deportista de élite</a:t>
            </a:r>
            <a:endParaRPr lang="es-PE" sz="2800" dirty="0">
              <a:latin typeface="Segoe UI Light" panose="020B0502040204020203" pitchFamily="34" charset="0"/>
              <a:cs typeface="Segoe UI Light" panose="020B0502040204020203" pitchFamily="34" charset="0"/>
            </a:endParaRPr>
          </a:p>
        </p:txBody>
      </p:sp>
      <p:grpSp>
        <p:nvGrpSpPr>
          <p:cNvPr id="4" name="Grupo 3"/>
          <p:cNvGrpSpPr/>
          <p:nvPr/>
        </p:nvGrpSpPr>
        <p:grpSpPr>
          <a:xfrm>
            <a:off x="12834828" y="3409501"/>
            <a:ext cx="4921409" cy="4991872"/>
            <a:chOff x="12822788" y="2362184"/>
            <a:chExt cx="4477576" cy="3419511"/>
          </a:xfrm>
        </p:grpSpPr>
        <p:sp>
          <p:nvSpPr>
            <p:cNvPr id="39" name="object 3"/>
            <p:cNvSpPr/>
            <p:nvPr/>
          </p:nvSpPr>
          <p:spPr>
            <a:xfrm>
              <a:off x="12822788" y="2362184"/>
              <a:ext cx="4477576" cy="3419511"/>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2" name="Image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03165" y="2526701"/>
              <a:ext cx="4144315" cy="3129787"/>
            </a:xfrm>
            <a:prstGeom prst="rect">
              <a:avLst/>
            </a:prstGeom>
          </p:spPr>
        </p:pic>
      </p:grpSp>
    </p:spTree>
    <p:extLst>
      <p:ext uri="{BB962C8B-B14F-4D97-AF65-F5344CB8AC3E}">
        <p14:creationId xmlns:p14="http://schemas.microsoft.com/office/powerpoint/2010/main" val="241769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grpSp>
        <p:nvGrpSpPr>
          <p:cNvPr id="2" name="Grupo 1"/>
          <p:cNvGrpSpPr/>
          <p:nvPr/>
        </p:nvGrpSpPr>
        <p:grpSpPr>
          <a:xfrm>
            <a:off x="12828425" y="2577158"/>
            <a:ext cx="4729242" cy="5285062"/>
            <a:chOff x="12455581" y="3279859"/>
            <a:chExt cx="5367463" cy="5583826"/>
          </a:xfrm>
        </p:grpSpPr>
        <p:sp>
          <p:nvSpPr>
            <p:cNvPr id="46" name="object 3"/>
            <p:cNvSpPr/>
            <p:nvPr/>
          </p:nvSpPr>
          <p:spPr>
            <a:xfrm>
              <a:off x="12455581" y="3279859"/>
              <a:ext cx="5367463" cy="5583826"/>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39" name="Imagen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12304" y="3511406"/>
              <a:ext cx="4801098" cy="5129715"/>
            </a:xfrm>
            <a:prstGeom prst="rect">
              <a:avLst/>
            </a:prstGeom>
          </p:spPr>
        </p:pic>
      </p:grpSp>
      <p:sp>
        <p:nvSpPr>
          <p:cNvPr id="40" name="Rectángulo 39"/>
          <p:cNvSpPr/>
          <p:nvPr/>
        </p:nvSpPr>
        <p:spPr>
          <a:xfrm>
            <a:off x="573543" y="7224767"/>
            <a:ext cx="11613106" cy="1569660"/>
          </a:xfrm>
          <a:prstGeom prst="rect">
            <a:avLst/>
          </a:prstGeom>
        </p:spPr>
        <p:txBody>
          <a:bodyPr wrap="square">
            <a:spAutoFit/>
          </a:bodyPr>
          <a:lstStyle/>
          <a:p>
            <a:pPr algn="just">
              <a:spcAft>
                <a:spcPts val="0"/>
              </a:spcAft>
            </a:pPr>
            <a:r>
              <a:rPr lang="es-PE" sz="2400" b="1" dirty="0">
                <a:latin typeface="Segoe UI Light" panose="020B0502040204020203" pitchFamily="34" charset="0"/>
                <a:ea typeface="Times New Roman" panose="02020603050405020304" pitchFamily="18" charset="0"/>
                <a:cs typeface="Segoe UI Light" panose="020B0502040204020203" pitchFamily="34" charset="0"/>
              </a:rPr>
              <a:t>#3.- El estrés crónico</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algn="just"/>
            <a:r>
              <a:rPr lang="es-PE" sz="2400" dirty="0">
                <a:latin typeface="Segoe UI Light" panose="020B0502040204020203" pitchFamily="34" charset="0"/>
                <a:ea typeface="Times New Roman" panose="02020603050405020304" pitchFamily="18" charset="0"/>
                <a:cs typeface="Segoe UI Light" panose="020B0502040204020203" pitchFamily="34" charset="0"/>
              </a:rPr>
              <a:t>Lo padecen las personas con graves problemas de índole económicos o personales. Este tipo de estrés, que termina desgastando la mente y el cuerpo, y puede ser causado por traumas del pasado, frecuentemente provenientes de la niñez.</a:t>
            </a:r>
            <a:endParaRPr lang="es-PE" sz="2400" dirty="0">
              <a:latin typeface="Segoe UI Light" panose="020B0502040204020203" pitchFamily="34" charset="0"/>
              <a:cs typeface="Segoe UI Light" panose="020B0502040204020203" pitchFamily="34" charset="0"/>
            </a:endParaRPr>
          </a:p>
        </p:txBody>
      </p:sp>
      <p:sp>
        <p:nvSpPr>
          <p:cNvPr id="42" name="Rectángulo 41"/>
          <p:cNvSpPr/>
          <p:nvPr/>
        </p:nvSpPr>
        <p:spPr>
          <a:xfrm>
            <a:off x="567085" y="4753041"/>
            <a:ext cx="11613106" cy="1938992"/>
          </a:xfrm>
          <a:prstGeom prst="rect">
            <a:avLst/>
          </a:prstGeom>
        </p:spPr>
        <p:txBody>
          <a:bodyPr wrap="square">
            <a:spAutoFit/>
          </a:bodyPr>
          <a:lstStyle/>
          <a:p>
            <a:pPr algn="just">
              <a:spcAft>
                <a:spcPts val="0"/>
              </a:spcAft>
            </a:pPr>
            <a:r>
              <a:rPr lang="es-PE" sz="2400" b="1" dirty="0">
                <a:latin typeface="Segoe UI Light" panose="020B0502040204020203" pitchFamily="34" charset="0"/>
                <a:ea typeface="Times New Roman" panose="02020603050405020304" pitchFamily="18" charset="0"/>
                <a:cs typeface="Segoe UI Light" panose="020B0502040204020203" pitchFamily="34" charset="0"/>
              </a:rPr>
              <a:t>#2.- El estrés agudo episódico</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algn="just">
              <a:spcAft>
                <a:spcPts val="0"/>
              </a:spcAft>
            </a:pPr>
            <a:r>
              <a:rPr lang="es-PE" sz="2400" dirty="0">
                <a:latin typeface="Segoe UI Light" panose="020B0502040204020203" pitchFamily="34" charset="0"/>
                <a:ea typeface="Times New Roman" panose="02020603050405020304" pitchFamily="18" charset="0"/>
                <a:cs typeface="Segoe UI Light" panose="020B0502040204020203" pitchFamily="34" charset="0"/>
              </a:rPr>
              <a:t>Aparece cuando estos síntomas que se han descrito anteriormente y se repiten muy habitualmente. Los deportistas que lo sufren suelen asumir este problema como algo normal, que no es necesario solucionar y muchas veces lo confunden con el estrés o la ansiedad.</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4" name="Rectángulo 3">
            <a:extLst>
              <a:ext uri="{FF2B5EF4-FFF2-40B4-BE49-F238E27FC236}">
                <a16:creationId xmlns:a16="http://schemas.microsoft.com/office/drawing/2014/main" id="{7F25A24E-8A00-2046-C18B-67392DCCC936}"/>
              </a:ext>
            </a:extLst>
          </p:cNvPr>
          <p:cNvSpPr/>
          <p:nvPr/>
        </p:nvSpPr>
        <p:spPr>
          <a:xfrm>
            <a:off x="590141" y="2272674"/>
            <a:ext cx="11596508" cy="1938992"/>
          </a:xfrm>
          <a:prstGeom prst="rect">
            <a:avLst/>
          </a:prstGeom>
        </p:spPr>
        <p:txBody>
          <a:bodyPr wrap="square">
            <a:spAutoFit/>
          </a:bodyPr>
          <a:lstStyle/>
          <a:p>
            <a:pPr algn="just">
              <a:spcAft>
                <a:spcPts val="0"/>
              </a:spcAft>
            </a:pPr>
            <a:r>
              <a:rPr lang="es-PE" sz="2400" b="1" dirty="0">
                <a:latin typeface="Segoe UI Light" panose="020B0502040204020203" pitchFamily="34" charset="0"/>
                <a:ea typeface="Times New Roman" panose="02020603050405020304" pitchFamily="18" charset="0"/>
                <a:cs typeface="Segoe UI Light" panose="020B0502040204020203" pitchFamily="34" charset="0"/>
              </a:rPr>
              <a:t>#1.- Estrés agudo</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algn="just">
              <a:spcAft>
                <a:spcPts val="0"/>
              </a:spcAft>
            </a:pPr>
            <a:r>
              <a:rPr lang="es-PE" sz="2400" dirty="0">
                <a:latin typeface="Segoe UI Light" panose="020B0502040204020203" pitchFamily="34" charset="0"/>
                <a:ea typeface="Times New Roman" panose="02020603050405020304" pitchFamily="18" charset="0"/>
                <a:cs typeface="Segoe UI Light" panose="020B0502040204020203" pitchFamily="34" charset="0"/>
              </a:rPr>
              <a:t>En el caso concreto de los deportistas, para afrontar con determinación cada uno de los retos profesionales. Uno de los síntomas positivos es la sobreexcitación, pero no debemos olvidar que también puede causar problemas estomacales, musculares o, incluso, emocionales.</a:t>
            </a:r>
            <a:endParaRPr lang="es-PE" sz="2400" dirty="0">
              <a:effectLst/>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156095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330" y="4368729"/>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grpSp>
        <p:nvGrpSpPr>
          <p:cNvPr id="2" name="Grupo 1"/>
          <p:cNvGrpSpPr/>
          <p:nvPr/>
        </p:nvGrpSpPr>
        <p:grpSpPr>
          <a:xfrm>
            <a:off x="12353377" y="3861771"/>
            <a:ext cx="5554312" cy="4615856"/>
            <a:chOff x="12801600" y="2221313"/>
            <a:chExt cx="5020912" cy="3083185"/>
          </a:xfrm>
        </p:grpSpPr>
        <p:sp>
          <p:nvSpPr>
            <p:cNvPr id="43" name="object 3"/>
            <p:cNvSpPr/>
            <p:nvPr/>
          </p:nvSpPr>
          <p:spPr>
            <a:xfrm>
              <a:off x="12801600" y="2221313"/>
              <a:ext cx="5020912" cy="308318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latin typeface="Segoe UI Light" panose="020B0502040204020203" pitchFamily="34" charset="0"/>
                <a:cs typeface="Segoe UI Light" panose="020B0502040204020203" pitchFamily="34" charset="0"/>
              </a:endParaRPr>
            </a:p>
          </p:txBody>
        </p:sp>
        <p:pic>
          <p:nvPicPr>
            <p:cNvPr id="50" name="Imagen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091369" y="2425155"/>
              <a:ext cx="4441374" cy="2664824"/>
            </a:xfrm>
            <a:prstGeom prst="rect">
              <a:avLst/>
            </a:prstGeom>
          </p:spPr>
        </p:pic>
      </p:grpSp>
      <p:sp>
        <p:nvSpPr>
          <p:cNvPr id="51" name="Rectángulo 50"/>
          <p:cNvSpPr/>
          <p:nvPr/>
        </p:nvSpPr>
        <p:spPr>
          <a:xfrm>
            <a:off x="1843264" y="1780281"/>
            <a:ext cx="8423909" cy="641458"/>
          </a:xfrm>
          <a:prstGeom prst="rect">
            <a:avLst/>
          </a:prstGeom>
        </p:spPr>
        <p:txBody>
          <a:bodyPr wrap="none">
            <a:spAutoFit/>
          </a:bodyPr>
          <a:lstStyle/>
          <a:p>
            <a:pPr algn="just">
              <a:lnSpc>
                <a:spcPct val="107000"/>
              </a:lnSpc>
              <a:spcAft>
                <a:spcPts val="0"/>
              </a:spcAft>
            </a:pPr>
            <a:r>
              <a:rPr lang="es-PE" sz="3600" b="1" dirty="0">
                <a:latin typeface="Segoe UI Light" panose="020B0502040204020203" pitchFamily="34" charset="0"/>
                <a:ea typeface="Times New Roman" panose="02020603050405020304" pitchFamily="18" charset="0"/>
                <a:cs typeface="Segoe UI Light" panose="020B0502040204020203" pitchFamily="34" charset="0"/>
              </a:rPr>
              <a:t>El estrés en el deporte de alta competición</a:t>
            </a:r>
            <a:endParaRPr lang="es-PE" sz="36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52" name="Rectángulo 51"/>
          <p:cNvSpPr/>
          <p:nvPr/>
        </p:nvSpPr>
        <p:spPr>
          <a:xfrm>
            <a:off x="1843264" y="2715411"/>
            <a:ext cx="8527338" cy="519438"/>
          </a:xfrm>
          <a:prstGeom prst="rect">
            <a:avLst/>
          </a:prstGeom>
        </p:spPr>
        <p:txBody>
          <a:bodyPr wrap="square">
            <a:spAutoFit/>
          </a:bodyPr>
          <a:lstStyle/>
          <a:p>
            <a:pPr algn="just">
              <a:lnSpc>
                <a:spcPct val="107000"/>
              </a:lnSpc>
              <a:spcAft>
                <a:spcPts val="0"/>
              </a:spcAft>
            </a:pPr>
            <a:r>
              <a:rPr lang="es-PE" sz="2800" dirty="0">
                <a:latin typeface="Segoe UI Light" panose="020B0502040204020203" pitchFamily="34" charset="0"/>
                <a:ea typeface="Times New Roman" panose="02020603050405020304" pitchFamily="18" charset="0"/>
                <a:cs typeface="Segoe UI Light" panose="020B0502040204020203" pitchFamily="34" charset="0"/>
              </a:rPr>
              <a:t>Los deportistas de élite pasan por diferentes fases.</a:t>
            </a:r>
            <a:endParaRPr lang="es-PE" sz="28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54" name="Rectángulo 53"/>
          <p:cNvSpPr/>
          <p:nvPr/>
        </p:nvSpPr>
        <p:spPr>
          <a:xfrm>
            <a:off x="1748026" y="3602052"/>
            <a:ext cx="3487430" cy="519438"/>
          </a:xfrm>
          <a:prstGeom prst="rect">
            <a:avLst/>
          </a:prstGeom>
        </p:spPr>
        <p:txBody>
          <a:bodyPr wrap="none">
            <a:spAutoFit/>
          </a:bodyPr>
          <a:lstStyle/>
          <a:p>
            <a:pPr algn="just">
              <a:lnSpc>
                <a:spcPct val="107000"/>
              </a:lnSpc>
              <a:spcAft>
                <a:spcPts val="0"/>
              </a:spcAft>
            </a:pPr>
            <a:r>
              <a:rPr lang="es-PE" sz="2800" b="1" dirty="0">
                <a:latin typeface="Segoe UI Light" panose="020B0502040204020203" pitchFamily="34" charset="0"/>
                <a:ea typeface="Times New Roman" panose="02020603050405020304" pitchFamily="18" charset="0"/>
                <a:cs typeface="Segoe UI Light" panose="020B0502040204020203" pitchFamily="34" charset="0"/>
              </a:rPr>
              <a:t>#1.- La fase de alarma</a:t>
            </a:r>
            <a:endParaRPr lang="es-PE" sz="28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55" name="Rectángulo 54"/>
          <p:cNvSpPr/>
          <p:nvPr/>
        </p:nvSpPr>
        <p:spPr>
          <a:xfrm>
            <a:off x="1695844" y="4298110"/>
            <a:ext cx="9878447" cy="259737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Es el momento en el que aparecen los primeros </a:t>
            </a:r>
            <a:r>
              <a:rPr lang="es-PE" sz="2800" b="1" dirty="0">
                <a:latin typeface="Segoe UI Light" panose="020B0502040204020203" pitchFamily="34" charset="0"/>
                <a:ea typeface="Times New Roman" panose="02020603050405020304" pitchFamily="18" charset="0"/>
                <a:cs typeface="Segoe UI Light" panose="020B0502040204020203" pitchFamily="34" charset="0"/>
              </a:rPr>
              <a:t>síntomas del estrés en el deporte</a:t>
            </a:r>
            <a:r>
              <a:rPr lang="es-PE" sz="2800" dirty="0">
                <a:latin typeface="Segoe UI Light" panose="020B0502040204020203" pitchFamily="34" charset="0"/>
                <a:ea typeface="Times New Roman" panose="02020603050405020304" pitchFamily="18" charset="0"/>
                <a:cs typeface="Segoe UI Light" panose="020B0502040204020203" pitchFamily="34" charset="0"/>
              </a:rPr>
              <a:t>, como respuesta a un determinado requerimiento físico o psicológico que se presenta ante el deportista. </a:t>
            </a:r>
            <a:endParaRPr lang="es-PE" sz="2800" dirty="0">
              <a:latin typeface="Segoe UI Light" panose="020B0502040204020203" pitchFamily="34" charset="0"/>
              <a:cs typeface="Segoe UI Light" panose="020B0502040204020203" pitchFamily="34" charset="0"/>
            </a:endParaRPr>
          </a:p>
        </p:txBody>
      </p:sp>
      <p:sp>
        <p:nvSpPr>
          <p:cNvPr id="56" name="Rectángulo 55"/>
          <p:cNvSpPr/>
          <p:nvPr/>
        </p:nvSpPr>
        <p:spPr>
          <a:xfrm>
            <a:off x="1779859" y="7374837"/>
            <a:ext cx="9826157" cy="1951047"/>
          </a:xfrm>
          <a:prstGeom prst="rect">
            <a:avLst/>
          </a:prstGeom>
        </p:spPr>
        <p:txBody>
          <a:bodyPr wrap="square">
            <a:spAutoFit/>
          </a:bodyPr>
          <a:lstStyle/>
          <a:p>
            <a:pPr marL="285750" indent="-285750" algn="just">
              <a:lnSpc>
                <a:spcPct val="150000"/>
              </a:lnSpc>
              <a:spcAft>
                <a:spcPts val="0"/>
              </a:spcAf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Es el punto clave en el que se generan los estímulos que, en principio, preparan al sujeto para afrontar de manera normal el reto.</a:t>
            </a:r>
            <a:endParaRPr lang="es-PE" sz="2800" dirty="0">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102243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500" fill="hold"/>
                                        <p:tgtEl>
                                          <p:spTgt spid="56"/>
                                        </p:tgtEl>
                                        <p:attrNameLst>
                                          <p:attrName>ppt_x</p:attrName>
                                        </p:attrNameLst>
                                      </p:cBhvr>
                                      <p:tavLst>
                                        <p:tav tm="0">
                                          <p:val>
                                            <p:strVal val="#ppt_x"/>
                                          </p:val>
                                        </p:tav>
                                        <p:tav tm="100000">
                                          <p:val>
                                            <p:strVal val="#ppt_x"/>
                                          </p:val>
                                        </p:tav>
                                      </p:tavLst>
                                    </p:anim>
                                    <p:anim calcmode="lin" valueType="num">
                                      <p:cBhvr additive="base">
                                        <p:cTn id="32" dur="500" fill="hold"/>
                                        <p:tgtEl>
                                          <p:spTgt spid="5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4" grpId="0"/>
      <p:bldP spid="55" grpId="0"/>
      <p:bldP spid="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sp>
        <p:nvSpPr>
          <p:cNvPr id="4" name="object 4"/>
          <p:cNvSpPr/>
          <p:nvPr/>
        </p:nvSpPr>
        <p:spPr>
          <a:xfrm>
            <a:off x="7209237" y="3357055"/>
            <a:ext cx="2618772" cy="651294"/>
          </a:xfrm>
          <a:custGeom>
            <a:avLst/>
            <a:gdLst/>
            <a:ahLst/>
            <a:cxnLst/>
            <a:rect l="l" t="t" r="r" b="b"/>
            <a:pathLst>
              <a:path w="919479" h="883919">
                <a:moveTo>
                  <a:pt x="459486" y="0"/>
                </a:moveTo>
                <a:lnTo>
                  <a:pt x="409423" y="2593"/>
                </a:lnTo>
                <a:lnTo>
                  <a:pt x="360921" y="10193"/>
                </a:lnTo>
                <a:lnTo>
                  <a:pt x="314260" y="22530"/>
                </a:lnTo>
                <a:lnTo>
                  <a:pt x="269721" y="39335"/>
                </a:lnTo>
                <a:lnTo>
                  <a:pt x="227583" y="60339"/>
                </a:lnTo>
                <a:lnTo>
                  <a:pt x="188128" y="85270"/>
                </a:lnTo>
                <a:lnTo>
                  <a:pt x="151635" y="113861"/>
                </a:lnTo>
                <a:lnTo>
                  <a:pt x="118386" y="145841"/>
                </a:lnTo>
                <a:lnTo>
                  <a:pt x="88660" y="180941"/>
                </a:lnTo>
                <a:lnTo>
                  <a:pt x="62737" y="218891"/>
                </a:lnTo>
                <a:lnTo>
                  <a:pt x="40900" y="259422"/>
                </a:lnTo>
                <a:lnTo>
                  <a:pt x="23426" y="302264"/>
                </a:lnTo>
                <a:lnTo>
                  <a:pt x="10598" y="347147"/>
                </a:lnTo>
                <a:lnTo>
                  <a:pt x="2696" y="393802"/>
                </a:lnTo>
                <a:lnTo>
                  <a:pt x="0" y="441960"/>
                </a:lnTo>
                <a:lnTo>
                  <a:pt x="2696" y="490117"/>
                </a:lnTo>
                <a:lnTo>
                  <a:pt x="10598" y="536772"/>
                </a:lnTo>
                <a:lnTo>
                  <a:pt x="23426" y="581655"/>
                </a:lnTo>
                <a:lnTo>
                  <a:pt x="40900" y="624497"/>
                </a:lnTo>
                <a:lnTo>
                  <a:pt x="62737" y="665028"/>
                </a:lnTo>
                <a:lnTo>
                  <a:pt x="88660" y="702978"/>
                </a:lnTo>
                <a:lnTo>
                  <a:pt x="118386" y="738078"/>
                </a:lnTo>
                <a:lnTo>
                  <a:pt x="151635" y="770058"/>
                </a:lnTo>
                <a:lnTo>
                  <a:pt x="188128" y="798649"/>
                </a:lnTo>
                <a:lnTo>
                  <a:pt x="227583" y="823580"/>
                </a:lnTo>
                <a:lnTo>
                  <a:pt x="269721" y="844584"/>
                </a:lnTo>
                <a:lnTo>
                  <a:pt x="314260" y="861389"/>
                </a:lnTo>
                <a:lnTo>
                  <a:pt x="360921" y="873726"/>
                </a:lnTo>
                <a:lnTo>
                  <a:pt x="409423" y="881326"/>
                </a:lnTo>
                <a:lnTo>
                  <a:pt x="459486" y="883920"/>
                </a:lnTo>
                <a:lnTo>
                  <a:pt x="509548" y="881326"/>
                </a:lnTo>
                <a:lnTo>
                  <a:pt x="558050" y="873726"/>
                </a:lnTo>
                <a:lnTo>
                  <a:pt x="604711" y="861389"/>
                </a:lnTo>
                <a:lnTo>
                  <a:pt x="649250" y="844584"/>
                </a:lnTo>
                <a:lnTo>
                  <a:pt x="691388" y="823580"/>
                </a:lnTo>
                <a:lnTo>
                  <a:pt x="730843" y="798649"/>
                </a:lnTo>
                <a:lnTo>
                  <a:pt x="767336" y="770058"/>
                </a:lnTo>
                <a:lnTo>
                  <a:pt x="800585" y="738078"/>
                </a:lnTo>
                <a:lnTo>
                  <a:pt x="830311" y="702978"/>
                </a:lnTo>
                <a:lnTo>
                  <a:pt x="856234" y="665028"/>
                </a:lnTo>
                <a:lnTo>
                  <a:pt x="878071" y="624497"/>
                </a:lnTo>
                <a:lnTo>
                  <a:pt x="895545" y="581655"/>
                </a:lnTo>
                <a:lnTo>
                  <a:pt x="908373" y="536772"/>
                </a:lnTo>
                <a:lnTo>
                  <a:pt x="916275" y="490117"/>
                </a:lnTo>
                <a:lnTo>
                  <a:pt x="918971" y="441960"/>
                </a:lnTo>
                <a:lnTo>
                  <a:pt x="916275" y="393802"/>
                </a:lnTo>
                <a:lnTo>
                  <a:pt x="908373" y="347147"/>
                </a:lnTo>
                <a:lnTo>
                  <a:pt x="895545" y="302264"/>
                </a:lnTo>
                <a:lnTo>
                  <a:pt x="878071" y="259422"/>
                </a:lnTo>
                <a:lnTo>
                  <a:pt x="856234" y="218891"/>
                </a:lnTo>
                <a:lnTo>
                  <a:pt x="830311" y="180941"/>
                </a:lnTo>
                <a:lnTo>
                  <a:pt x="800585" y="145841"/>
                </a:lnTo>
                <a:lnTo>
                  <a:pt x="767336" y="113861"/>
                </a:lnTo>
                <a:lnTo>
                  <a:pt x="730843" y="85270"/>
                </a:lnTo>
                <a:lnTo>
                  <a:pt x="691388" y="60339"/>
                </a:lnTo>
                <a:lnTo>
                  <a:pt x="649250" y="39335"/>
                </a:lnTo>
                <a:lnTo>
                  <a:pt x="604711" y="22530"/>
                </a:lnTo>
                <a:lnTo>
                  <a:pt x="558050" y="10193"/>
                </a:lnTo>
                <a:lnTo>
                  <a:pt x="509548" y="2593"/>
                </a:lnTo>
                <a:lnTo>
                  <a:pt x="459486" y="0"/>
                </a:lnTo>
                <a:close/>
              </a:path>
            </a:pathLst>
          </a:custGeom>
          <a:solidFill>
            <a:srgbClr val="FFFFFF"/>
          </a:solidFill>
        </p:spPr>
        <p:txBody>
          <a:bodyPr wrap="square" lIns="0" tIns="0" rIns="0" bIns="0" rtlCol="0"/>
          <a:lstStyle/>
          <a:p>
            <a:endParaRPr sz="270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grpSp>
        <p:nvGrpSpPr>
          <p:cNvPr id="5" name="Grupo 4"/>
          <p:cNvGrpSpPr/>
          <p:nvPr/>
        </p:nvGrpSpPr>
        <p:grpSpPr>
          <a:xfrm>
            <a:off x="12888124" y="3518096"/>
            <a:ext cx="4944555" cy="3643871"/>
            <a:chOff x="11580984" y="1906174"/>
            <a:chExt cx="5495073" cy="3323531"/>
          </a:xfrm>
        </p:grpSpPr>
        <p:sp>
          <p:nvSpPr>
            <p:cNvPr id="36" name="object 3"/>
            <p:cNvSpPr/>
            <p:nvPr/>
          </p:nvSpPr>
          <p:spPr>
            <a:xfrm>
              <a:off x="11580984" y="1906174"/>
              <a:ext cx="5495073" cy="3323531"/>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4" name="Imagen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75844" y="2133884"/>
              <a:ext cx="4961470" cy="2792555"/>
            </a:xfrm>
            <a:prstGeom prst="rect">
              <a:avLst/>
            </a:prstGeom>
          </p:spPr>
        </p:pic>
      </p:grpSp>
      <p:sp>
        <p:nvSpPr>
          <p:cNvPr id="7" name="Rectángulo 6">
            <a:extLst>
              <a:ext uri="{FF2B5EF4-FFF2-40B4-BE49-F238E27FC236}">
                <a16:creationId xmlns:a16="http://schemas.microsoft.com/office/drawing/2014/main" id="{B4A39478-B72A-FBD7-EE93-F797977FE1ED}"/>
              </a:ext>
            </a:extLst>
          </p:cNvPr>
          <p:cNvSpPr/>
          <p:nvPr/>
        </p:nvSpPr>
        <p:spPr>
          <a:xfrm>
            <a:off x="570339" y="6977364"/>
            <a:ext cx="11621660" cy="130471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Estas sensaciones son las que experimentaría cualquier atleta mientras se prepara para competir.</a:t>
            </a:r>
            <a:endParaRPr lang="es-PE" sz="2800" dirty="0">
              <a:latin typeface="Segoe UI Light" panose="020B0502040204020203" pitchFamily="34" charset="0"/>
              <a:cs typeface="Segoe UI Light" panose="020B0502040204020203" pitchFamily="34" charset="0"/>
            </a:endParaRPr>
          </a:p>
        </p:txBody>
      </p:sp>
      <p:sp>
        <p:nvSpPr>
          <p:cNvPr id="8" name="Rectángulo 7">
            <a:extLst>
              <a:ext uri="{FF2B5EF4-FFF2-40B4-BE49-F238E27FC236}">
                <a16:creationId xmlns:a16="http://schemas.microsoft.com/office/drawing/2014/main" id="{AD86C375-A997-68A3-3A2D-25BFBA29B20D}"/>
              </a:ext>
            </a:extLst>
          </p:cNvPr>
          <p:cNvSpPr/>
          <p:nvPr/>
        </p:nvSpPr>
        <p:spPr>
          <a:xfrm>
            <a:off x="598753" y="2836701"/>
            <a:ext cx="11575041" cy="1304716"/>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Cuando un deportista de élite sabe con seguridad que va a comenzar la prueba o la competición, sufre determinados síntomas: </a:t>
            </a:r>
            <a:endParaRPr lang="es-PE" sz="2800" dirty="0">
              <a:latin typeface="Segoe UI Light" panose="020B0502040204020203" pitchFamily="34" charset="0"/>
              <a:cs typeface="Segoe UI Light" panose="020B0502040204020203" pitchFamily="34" charset="0"/>
            </a:endParaRPr>
          </a:p>
        </p:txBody>
      </p:sp>
      <p:sp>
        <p:nvSpPr>
          <p:cNvPr id="9" name="Rectángulo 8">
            <a:extLst>
              <a:ext uri="{FF2B5EF4-FFF2-40B4-BE49-F238E27FC236}">
                <a16:creationId xmlns:a16="http://schemas.microsoft.com/office/drawing/2014/main" id="{FC80DF36-81A6-6C27-F654-8F3B36C8CBE1}"/>
              </a:ext>
            </a:extLst>
          </p:cNvPr>
          <p:cNvSpPr/>
          <p:nvPr/>
        </p:nvSpPr>
        <p:spPr>
          <a:xfrm>
            <a:off x="596018" y="5028409"/>
            <a:ext cx="11602493" cy="1304716"/>
          </a:xfrm>
          <a:prstGeom prst="rect">
            <a:avLst/>
          </a:prstGeom>
        </p:spPr>
        <p:txBody>
          <a:bodyPr wrap="square">
            <a:spAutoFit/>
          </a:bodyPr>
          <a:lstStyle/>
          <a:p>
            <a:pPr marL="285750" indent="-285750" algn="just">
              <a:lnSpc>
                <a:spcPct val="150000"/>
              </a:lnSpc>
              <a:spcAft>
                <a:spcPts val="0"/>
              </a:spcAf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Aumento de la presión arterial, del ritmo cardíaco, sensación de tener un ‘nudo’ en la garganta o en la boca del estómago.</a:t>
            </a:r>
            <a:endParaRPr lang="es-PE" sz="2800" dirty="0">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47705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330" y="4368729"/>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 name="Rectángulo 2">
            <a:extLst>
              <a:ext uri="{FF2B5EF4-FFF2-40B4-BE49-F238E27FC236}">
                <a16:creationId xmlns:a16="http://schemas.microsoft.com/office/drawing/2014/main" id="{AD12BCDC-AA3E-496B-2C5C-EFD069848D39}"/>
              </a:ext>
            </a:extLst>
          </p:cNvPr>
          <p:cNvSpPr/>
          <p:nvPr/>
        </p:nvSpPr>
        <p:spPr>
          <a:xfrm>
            <a:off x="1865866" y="8590262"/>
            <a:ext cx="9368370" cy="1200329"/>
          </a:xfrm>
          <a:prstGeom prst="rect">
            <a:avLst/>
          </a:prstGeom>
        </p:spPr>
        <p:txBody>
          <a:bodyPr wrap="square">
            <a:spAutoFit/>
          </a:bodyPr>
          <a:lstStyle/>
          <a:p>
            <a:pPr marL="285750" indent="-285750" algn="just">
              <a:lnSpc>
                <a:spcPct val="150000"/>
              </a:lnSpc>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Se ajustan los niveles de las diferentes sustancias que segrega el organismo para conseguir un correcto funcionamiento del mismo.</a:t>
            </a:r>
            <a:endParaRPr lang="es-PE" sz="24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4" name="Rectángulo 3">
            <a:extLst>
              <a:ext uri="{FF2B5EF4-FFF2-40B4-BE49-F238E27FC236}">
                <a16:creationId xmlns:a16="http://schemas.microsoft.com/office/drawing/2014/main" id="{11B59CBE-155A-B6ED-3A67-069099C7D194}"/>
              </a:ext>
            </a:extLst>
          </p:cNvPr>
          <p:cNvSpPr/>
          <p:nvPr/>
        </p:nvSpPr>
        <p:spPr>
          <a:xfrm>
            <a:off x="1915893" y="2382813"/>
            <a:ext cx="4063164" cy="519438"/>
          </a:xfrm>
          <a:prstGeom prst="rect">
            <a:avLst/>
          </a:prstGeom>
        </p:spPr>
        <p:txBody>
          <a:bodyPr wrap="none">
            <a:spAutoFit/>
          </a:bodyPr>
          <a:lstStyle/>
          <a:p>
            <a:pPr algn="just">
              <a:lnSpc>
                <a:spcPct val="107000"/>
              </a:lnSpc>
              <a:spcAft>
                <a:spcPts val="0"/>
              </a:spcAft>
            </a:pPr>
            <a:r>
              <a:rPr lang="es-PE" sz="2800" b="1" dirty="0">
                <a:latin typeface="Segoe UI Light" panose="020B0502040204020203" pitchFamily="34" charset="0"/>
                <a:ea typeface="Times New Roman" panose="02020603050405020304" pitchFamily="18" charset="0"/>
                <a:cs typeface="Segoe UI Light" panose="020B0502040204020203" pitchFamily="34" charset="0"/>
              </a:rPr>
              <a:t>#2.- La fase de resistencia</a:t>
            </a:r>
            <a:endParaRPr lang="es-PE" sz="28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6" name="Rectángulo 5">
            <a:extLst>
              <a:ext uri="{FF2B5EF4-FFF2-40B4-BE49-F238E27FC236}">
                <a16:creationId xmlns:a16="http://schemas.microsoft.com/office/drawing/2014/main" id="{DDF2C5A5-7474-86A9-689D-0228C8CACBA9}"/>
              </a:ext>
            </a:extLst>
          </p:cNvPr>
          <p:cNvSpPr/>
          <p:nvPr/>
        </p:nvSpPr>
        <p:spPr>
          <a:xfrm>
            <a:off x="1945260" y="3381288"/>
            <a:ext cx="9269584" cy="1200329"/>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En esta fase, el deportista se adapta a la situación a la que se está enfrentando</a:t>
            </a:r>
            <a:endParaRPr lang="es-PE" sz="2400" dirty="0">
              <a:latin typeface="Segoe UI Light" panose="020B0502040204020203" pitchFamily="34" charset="0"/>
              <a:cs typeface="Segoe UI Light" panose="020B0502040204020203" pitchFamily="34" charset="0"/>
            </a:endParaRPr>
          </a:p>
        </p:txBody>
      </p:sp>
      <p:sp>
        <p:nvSpPr>
          <p:cNvPr id="7" name="Rectángulo 6">
            <a:extLst>
              <a:ext uri="{FF2B5EF4-FFF2-40B4-BE49-F238E27FC236}">
                <a16:creationId xmlns:a16="http://schemas.microsoft.com/office/drawing/2014/main" id="{70F88D34-50E9-B43C-F24D-DD47CF6CCA61}"/>
              </a:ext>
            </a:extLst>
          </p:cNvPr>
          <p:cNvSpPr/>
          <p:nvPr/>
        </p:nvSpPr>
        <p:spPr>
          <a:xfrm>
            <a:off x="1921059" y="4931706"/>
            <a:ext cx="9313177" cy="17543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Es el momento en el que el atleta de élite percibe cuáles son las demandas o amenazas del entorno, y ajusta su nivel de exigencia para superar la prueba. </a:t>
            </a:r>
            <a:endParaRPr lang="es-PE" sz="2400" dirty="0">
              <a:latin typeface="Segoe UI Light" panose="020B0502040204020203" pitchFamily="34" charset="0"/>
              <a:cs typeface="Segoe UI Light" panose="020B0502040204020203" pitchFamily="34" charset="0"/>
            </a:endParaRPr>
          </a:p>
        </p:txBody>
      </p:sp>
      <p:sp>
        <p:nvSpPr>
          <p:cNvPr id="8" name="Rectángulo 7">
            <a:extLst>
              <a:ext uri="{FF2B5EF4-FFF2-40B4-BE49-F238E27FC236}">
                <a16:creationId xmlns:a16="http://schemas.microsoft.com/office/drawing/2014/main" id="{62A5AA4B-23FB-D24B-BCDF-10D472515894}"/>
              </a:ext>
            </a:extLst>
          </p:cNvPr>
          <p:cNvSpPr/>
          <p:nvPr/>
        </p:nvSpPr>
        <p:spPr>
          <a:xfrm>
            <a:off x="1880820" y="6958829"/>
            <a:ext cx="9334024" cy="1200329"/>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Este punto es decisivo para determinar cómo el atleta responde a la situación.</a:t>
            </a:r>
            <a:endParaRPr lang="es-PE" sz="2400" dirty="0">
              <a:latin typeface="Segoe UI Light" panose="020B0502040204020203" pitchFamily="34" charset="0"/>
              <a:cs typeface="Segoe UI Light" panose="020B0502040204020203" pitchFamily="34" charset="0"/>
            </a:endParaRPr>
          </a:p>
        </p:txBody>
      </p:sp>
      <p:grpSp>
        <p:nvGrpSpPr>
          <p:cNvPr id="9" name="Grupo 8">
            <a:extLst>
              <a:ext uri="{FF2B5EF4-FFF2-40B4-BE49-F238E27FC236}">
                <a16:creationId xmlns:a16="http://schemas.microsoft.com/office/drawing/2014/main" id="{8E22163B-C902-4F61-17D1-36FF12780ACB}"/>
              </a:ext>
            </a:extLst>
          </p:cNvPr>
          <p:cNvGrpSpPr/>
          <p:nvPr/>
        </p:nvGrpSpPr>
        <p:grpSpPr>
          <a:xfrm>
            <a:off x="12246747" y="4158270"/>
            <a:ext cx="5312393" cy="4521711"/>
            <a:chOff x="12578842" y="2334290"/>
            <a:chExt cx="4851464" cy="3342610"/>
          </a:xfrm>
        </p:grpSpPr>
        <p:sp>
          <p:nvSpPr>
            <p:cNvPr id="10" name="object 3">
              <a:extLst>
                <a:ext uri="{FF2B5EF4-FFF2-40B4-BE49-F238E27FC236}">
                  <a16:creationId xmlns:a16="http://schemas.microsoft.com/office/drawing/2014/main" id="{138D164C-C54A-51D7-755A-C24DA68D77A8}"/>
                </a:ext>
              </a:extLst>
            </p:cNvPr>
            <p:cNvSpPr/>
            <p:nvPr/>
          </p:nvSpPr>
          <p:spPr>
            <a:xfrm>
              <a:off x="12578842" y="2334290"/>
              <a:ext cx="4851464" cy="3342610"/>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1" name="Imagen 10">
              <a:extLst>
                <a:ext uri="{FF2B5EF4-FFF2-40B4-BE49-F238E27FC236}">
                  <a16:creationId xmlns:a16="http://schemas.microsoft.com/office/drawing/2014/main" id="{0C611C41-AE4B-69C7-A7CC-D4366C1EA6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63289" y="2566110"/>
              <a:ext cx="4282571" cy="2865107"/>
            </a:xfrm>
            <a:prstGeom prst="rect">
              <a:avLst/>
            </a:prstGeom>
          </p:spPr>
        </p:pic>
      </p:grpSp>
    </p:spTree>
    <p:extLst>
      <p:ext uri="{BB962C8B-B14F-4D97-AF65-F5344CB8AC3E}">
        <p14:creationId xmlns:p14="http://schemas.microsoft.com/office/powerpoint/2010/main" val="320245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5E5E"/>
        </a:solidFill>
        <a:effectLst/>
      </p:bgPr>
    </p:bg>
    <p:spTree>
      <p:nvGrpSpPr>
        <p:cNvPr id="1" name=""/>
        <p:cNvGrpSpPr/>
        <p:nvPr/>
      </p:nvGrpSpPr>
      <p:grpSpPr>
        <a:xfrm>
          <a:off x="0" y="0"/>
          <a:ext cx="0" cy="0"/>
          <a:chOff x="0" y="0"/>
          <a:chExt cx="0" cy="0"/>
        </a:xfrm>
      </p:grpSpPr>
      <p:sp>
        <p:nvSpPr>
          <p:cNvPr id="19" name="Elipse 18">
            <a:extLst>
              <a:ext uri="{FF2B5EF4-FFF2-40B4-BE49-F238E27FC236}">
                <a16:creationId xmlns:a16="http://schemas.microsoft.com/office/drawing/2014/main" id="{74EE283E-20D1-7DB6-AAA4-4A27B64E8C66}"/>
              </a:ext>
            </a:extLst>
          </p:cNvPr>
          <p:cNvSpPr/>
          <p:nvPr/>
        </p:nvSpPr>
        <p:spPr>
          <a:xfrm>
            <a:off x="15925800" y="7996826"/>
            <a:ext cx="3124201" cy="3006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TextBox 4"/>
          <p:cNvSpPr txBox="1"/>
          <p:nvPr/>
        </p:nvSpPr>
        <p:spPr>
          <a:xfrm>
            <a:off x="227976" y="7022585"/>
            <a:ext cx="3112291" cy="2879137"/>
          </a:xfrm>
          <a:prstGeom prst="rect">
            <a:avLst/>
          </a:prstGeom>
        </p:spPr>
        <p:txBody>
          <a:bodyPr lIns="50800" tIns="50800" rIns="50800" bIns="50800" rtlCol="0" anchor="ctr"/>
          <a:lstStyle/>
          <a:p>
            <a:pPr algn="ctr">
              <a:lnSpc>
                <a:spcPts val="2659"/>
              </a:lnSpc>
              <a:spcBef>
                <a:spcPct val="0"/>
              </a:spcBef>
            </a:pPr>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8456" y="6702979"/>
            <a:ext cx="1477972" cy="1721074"/>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396" y="566829"/>
            <a:ext cx="1477972" cy="1721074"/>
          </a:xfrm>
          <a:prstGeom prst="rect">
            <a:avLst/>
          </a:prstGeom>
        </p:spPr>
      </p:pic>
      <p:grpSp>
        <p:nvGrpSpPr>
          <p:cNvPr id="6" name="Grupo 5"/>
          <p:cNvGrpSpPr/>
          <p:nvPr/>
        </p:nvGrpSpPr>
        <p:grpSpPr>
          <a:xfrm>
            <a:off x="227976" y="193209"/>
            <a:ext cx="2628900" cy="2628900"/>
            <a:chOff x="533400" y="342137"/>
            <a:chExt cx="2628900" cy="2628900"/>
          </a:xfrm>
        </p:grpSpPr>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400" y="342137"/>
              <a:ext cx="2628900" cy="2628900"/>
            </a:xfrm>
            <a:prstGeom prst="rect">
              <a:avLst/>
            </a:prstGeom>
          </p:spPr>
        </p:pic>
        <p:grpSp>
          <p:nvGrpSpPr>
            <p:cNvPr id="5" name="Grupo 4"/>
            <p:cNvGrpSpPr/>
            <p:nvPr/>
          </p:nvGrpSpPr>
          <p:grpSpPr>
            <a:xfrm>
              <a:off x="854238" y="637587"/>
              <a:ext cx="1987223" cy="1987223"/>
              <a:chOff x="3810000" y="834886"/>
              <a:chExt cx="1987223" cy="1987223"/>
            </a:xfrm>
          </p:grpSpPr>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0" y="834886"/>
                <a:ext cx="1987223" cy="198722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18655" y="1317992"/>
                <a:ext cx="969911" cy="969911"/>
              </a:xfrm>
              <a:prstGeom prst="rect">
                <a:avLst/>
              </a:prstGeom>
            </p:spPr>
          </p:pic>
        </p:grpSp>
      </p:grpSp>
      <p:sp>
        <p:nvSpPr>
          <p:cNvPr id="14" name="TextBox 14"/>
          <p:cNvSpPr txBox="1"/>
          <p:nvPr/>
        </p:nvSpPr>
        <p:spPr>
          <a:xfrm>
            <a:off x="2010590" y="3528300"/>
            <a:ext cx="14643465" cy="3083216"/>
          </a:xfrm>
          <a:prstGeom prst="rect">
            <a:avLst/>
          </a:prstGeom>
        </p:spPr>
        <p:txBody>
          <a:bodyPr lIns="0" tIns="0" rIns="0" bIns="0" rtlCol="0" anchor="t">
            <a:spAutoFit/>
          </a:bodyPr>
          <a:lstStyle/>
          <a:p>
            <a:pPr algn="ctr">
              <a:lnSpc>
                <a:spcPts val="12599"/>
              </a:lnSpc>
            </a:pPr>
            <a:r>
              <a:rPr lang="es-PE" sz="8800" dirty="0">
                <a:latin typeface="Segoe UI Light" panose="020B0502040204020203" pitchFamily="34" charset="0"/>
                <a:cs typeface="Segoe UI Light" panose="020B0502040204020203" pitchFamily="34" charset="0"/>
              </a:rPr>
              <a:t>Sensibilidad Emocional   </a:t>
            </a:r>
          </a:p>
          <a:p>
            <a:pPr algn="ctr">
              <a:lnSpc>
                <a:spcPts val="12599"/>
              </a:lnSpc>
            </a:pPr>
            <a:r>
              <a:rPr lang="es-PE" sz="8800" dirty="0">
                <a:latin typeface="Segoe UI Light" panose="020B0502040204020203" pitchFamily="34" charset="0"/>
                <a:cs typeface="Segoe UI Light" panose="020B0502040204020203" pitchFamily="34" charset="0"/>
              </a:rPr>
              <a:t>en el Deporte</a:t>
            </a:r>
          </a:p>
        </p:txBody>
      </p:sp>
      <p:pic>
        <p:nvPicPr>
          <p:cNvPr id="20" name="Picture 5">
            <a:extLst>
              <a:ext uri="{FF2B5EF4-FFF2-40B4-BE49-F238E27FC236}">
                <a16:creationId xmlns:a16="http://schemas.microsoft.com/office/drawing/2014/main" id="{5C48567A-3921-F6EA-B2EA-8778D027AC6C}"/>
              </a:ext>
            </a:extLst>
          </p:cNvPr>
          <p:cNvPicPr>
            <a:picLocks noChangeAspect="1"/>
          </p:cNvPicPr>
          <p:nvPr/>
        </p:nvPicPr>
        <p:blipFill>
          <a:blip r:embed="rId8">
            <a:alphaModFix amt="97000"/>
          </a:blip>
          <a:srcRect l="18146" t="18339" r="31685" b="22961"/>
          <a:stretch>
            <a:fillRect/>
          </a:stretch>
        </p:blipFill>
        <p:spPr>
          <a:xfrm>
            <a:off x="16421766" y="8713257"/>
            <a:ext cx="1888492" cy="15737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5" name="Rectángulo 4">
            <a:extLst>
              <a:ext uri="{FF2B5EF4-FFF2-40B4-BE49-F238E27FC236}">
                <a16:creationId xmlns:a16="http://schemas.microsoft.com/office/drawing/2014/main" id="{F4DF9C11-C8ED-644D-582C-2F1B37F26420}"/>
              </a:ext>
            </a:extLst>
          </p:cNvPr>
          <p:cNvSpPr/>
          <p:nvPr/>
        </p:nvSpPr>
        <p:spPr>
          <a:xfrm>
            <a:off x="539240" y="6482645"/>
            <a:ext cx="10954814" cy="1200329"/>
          </a:xfrm>
          <a:prstGeom prst="rect">
            <a:avLst/>
          </a:prstGeom>
        </p:spPr>
        <p:txBody>
          <a:bodyPr wrap="square">
            <a:spAutoFit/>
          </a:bodyPr>
          <a:lstStyle/>
          <a:p>
            <a:pPr marL="285750" indent="-285750" algn="just">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Una vez explicadas las </a:t>
            </a:r>
            <a:r>
              <a:rPr lang="es-PE" sz="2400" b="1" dirty="0">
                <a:latin typeface="Segoe UI Light" panose="020B0502040204020203" pitchFamily="34" charset="0"/>
                <a:ea typeface="Times New Roman" panose="02020603050405020304" pitchFamily="18" charset="0"/>
                <a:cs typeface="Segoe UI Light" panose="020B0502040204020203" pitchFamily="34" charset="0"/>
              </a:rPr>
              <a:t>fases del estrés</a:t>
            </a:r>
            <a:r>
              <a:rPr lang="es-PE" sz="2400" dirty="0">
                <a:latin typeface="Segoe UI Light" panose="020B0502040204020203" pitchFamily="34" charset="0"/>
                <a:ea typeface="Times New Roman" panose="02020603050405020304" pitchFamily="18" charset="0"/>
                <a:cs typeface="Segoe UI Light" panose="020B0502040204020203" pitchFamily="34" charset="0"/>
              </a:rPr>
              <a:t> en el deporte, comprenderán que cierta cantidad de ansiedad puede ser positiva, pero es necesario conocer los límites del propio cuerpo y, sobre todo, sentirse seguro y confiar en uno mismo. </a:t>
            </a:r>
            <a:endParaRPr lang="es-PE" sz="24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6" name="Rectángulo 5">
            <a:extLst>
              <a:ext uri="{FF2B5EF4-FFF2-40B4-BE49-F238E27FC236}">
                <a16:creationId xmlns:a16="http://schemas.microsoft.com/office/drawing/2014/main" id="{D2F5580D-B28D-B7FD-9DCB-5619C46E9553}"/>
              </a:ext>
            </a:extLst>
          </p:cNvPr>
          <p:cNvSpPr/>
          <p:nvPr/>
        </p:nvSpPr>
        <p:spPr>
          <a:xfrm>
            <a:off x="595449" y="2252296"/>
            <a:ext cx="4443845" cy="519438"/>
          </a:xfrm>
          <a:prstGeom prst="rect">
            <a:avLst/>
          </a:prstGeom>
        </p:spPr>
        <p:txBody>
          <a:bodyPr wrap="none">
            <a:spAutoFit/>
          </a:bodyPr>
          <a:lstStyle/>
          <a:p>
            <a:pPr algn="just">
              <a:lnSpc>
                <a:spcPct val="107000"/>
              </a:lnSpc>
              <a:spcAft>
                <a:spcPts val="0"/>
              </a:spcAft>
            </a:pPr>
            <a:r>
              <a:rPr lang="es-PE" sz="2800" b="1" dirty="0">
                <a:latin typeface="Segoe UI Light" panose="020B0502040204020203" pitchFamily="34" charset="0"/>
                <a:ea typeface="Times New Roman" panose="02020603050405020304" pitchFamily="18" charset="0"/>
                <a:cs typeface="Segoe UI Light" panose="020B0502040204020203" pitchFamily="34" charset="0"/>
              </a:rPr>
              <a:t>#3.- La fase de agotamiento</a:t>
            </a:r>
            <a:endParaRPr lang="es-PE" sz="28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7" name="Rectángulo 6">
            <a:extLst>
              <a:ext uri="{FF2B5EF4-FFF2-40B4-BE49-F238E27FC236}">
                <a16:creationId xmlns:a16="http://schemas.microsoft.com/office/drawing/2014/main" id="{8359A127-5A74-5EBA-B98C-F74AE54860B0}"/>
              </a:ext>
            </a:extLst>
          </p:cNvPr>
          <p:cNvSpPr/>
          <p:nvPr/>
        </p:nvSpPr>
        <p:spPr>
          <a:xfrm>
            <a:off x="591705" y="3495558"/>
            <a:ext cx="10819257" cy="830997"/>
          </a:xfrm>
          <a:prstGeom prst="rect">
            <a:avLst/>
          </a:prstGeom>
        </p:spPr>
        <p:txBody>
          <a:bodyPr wrap="square">
            <a:spAutoFit/>
          </a:bodyPr>
          <a:lstStyle/>
          <a:p>
            <a:pPr marL="285750" indent="-285750" algn="just">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Esta fase comienza cuando las exigencias superan considerablemente la capacidad de respuesta del cuerpo del deportista.</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8" name="Rectángulo 7">
            <a:extLst>
              <a:ext uri="{FF2B5EF4-FFF2-40B4-BE49-F238E27FC236}">
                <a16:creationId xmlns:a16="http://schemas.microsoft.com/office/drawing/2014/main" id="{02A4F099-6166-0E5D-1950-19D3BD321B0B}"/>
              </a:ext>
            </a:extLst>
          </p:cNvPr>
          <p:cNvSpPr/>
          <p:nvPr/>
        </p:nvSpPr>
        <p:spPr>
          <a:xfrm>
            <a:off x="591705" y="4758808"/>
            <a:ext cx="10878540" cy="1200329"/>
          </a:xfrm>
          <a:prstGeom prst="rect">
            <a:avLst/>
          </a:prstGeom>
        </p:spPr>
        <p:txBody>
          <a:bodyPr wrap="square">
            <a:spAutoFit/>
          </a:bodyPr>
          <a:lstStyle/>
          <a:p>
            <a:pPr marL="285750" indent="-285750" algn="just">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Esto sucede, cuando un deportista se somete a un entrenamiento por encima de sus capacidades actuales, lo que se conoce como un entrenamiento forzado o sobre entrenamiento.</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9" name="Grupo 8">
            <a:extLst>
              <a:ext uri="{FF2B5EF4-FFF2-40B4-BE49-F238E27FC236}">
                <a16:creationId xmlns:a16="http://schemas.microsoft.com/office/drawing/2014/main" id="{3F2F348B-E28A-FBDB-4730-27C42D1C8EFE}"/>
              </a:ext>
            </a:extLst>
          </p:cNvPr>
          <p:cNvGrpSpPr/>
          <p:nvPr/>
        </p:nvGrpSpPr>
        <p:grpSpPr>
          <a:xfrm>
            <a:off x="12455581" y="3193463"/>
            <a:ext cx="5379567" cy="4848188"/>
            <a:chOff x="13563600" y="2160980"/>
            <a:chExt cx="4419600" cy="3401375"/>
          </a:xfrm>
        </p:grpSpPr>
        <p:sp>
          <p:nvSpPr>
            <p:cNvPr id="10" name="object 3">
              <a:extLst>
                <a:ext uri="{FF2B5EF4-FFF2-40B4-BE49-F238E27FC236}">
                  <a16:creationId xmlns:a16="http://schemas.microsoft.com/office/drawing/2014/main" id="{78B41E20-B161-A77E-340B-58F7B70A65C1}"/>
                </a:ext>
              </a:extLst>
            </p:cNvPr>
            <p:cNvSpPr/>
            <p:nvPr/>
          </p:nvSpPr>
          <p:spPr>
            <a:xfrm>
              <a:off x="13563600" y="2160980"/>
              <a:ext cx="4419600" cy="340137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11" name="Imagen 10">
              <a:extLst>
                <a:ext uri="{FF2B5EF4-FFF2-40B4-BE49-F238E27FC236}">
                  <a16:creationId xmlns:a16="http://schemas.microsoft.com/office/drawing/2014/main" id="{DD87015B-7DF7-9E9F-02A3-4A344EB141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756316" y="2314077"/>
              <a:ext cx="4040414" cy="3095180"/>
            </a:xfrm>
            <a:prstGeom prst="rect">
              <a:avLst/>
            </a:prstGeom>
          </p:spPr>
        </p:pic>
      </p:grpSp>
      <p:sp>
        <p:nvSpPr>
          <p:cNvPr id="12" name="Rectángulo 11">
            <a:extLst>
              <a:ext uri="{FF2B5EF4-FFF2-40B4-BE49-F238E27FC236}">
                <a16:creationId xmlns:a16="http://schemas.microsoft.com/office/drawing/2014/main" id="{BFFCB571-AFDC-D5D3-96B6-15C43E5FC81C}"/>
              </a:ext>
            </a:extLst>
          </p:cNvPr>
          <p:cNvSpPr/>
          <p:nvPr/>
        </p:nvSpPr>
        <p:spPr>
          <a:xfrm>
            <a:off x="539240" y="8015364"/>
            <a:ext cx="8788496" cy="646331"/>
          </a:xfrm>
          <a:prstGeom prst="rect">
            <a:avLst/>
          </a:prstGeom>
        </p:spPr>
        <p:txBody>
          <a:bodyPr wrap="none">
            <a:spAutoFit/>
          </a:bodyPr>
          <a:lstStyle/>
          <a:p>
            <a:pPr marL="285750" indent="-285750">
              <a:lnSpc>
                <a:spcPct val="150000"/>
              </a:lnSpc>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Si esto se cumple, el resultado será positivo, se gane o se pierda.</a:t>
            </a:r>
            <a:endParaRPr lang="es-PE"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5442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4" name="Rectángulo 3">
            <a:extLst>
              <a:ext uri="{FF2B5EF4-FFF2-40B4-BE49-F238E27FC236}">
                <a16:creationId xmlns:a16="http://schemas.microsoft.com/office/drawing/2014/main" id="{DCDBBED1-5B5C-2051-D8B0-0111F6EF7263}"/>
              </a:ext>
            </a:extLst>
          </p:cNvPr>
          <p:cNvSpPr/>
          <p:nvPr/>
        </p:nvSpPr>
        <p:spPr>
          <a:xfrm>
            <a:off x="1549250" y="2307566"/>
            <a:ext cx="10966720" cy="456535"/>
          </a:xfrm>
          <a:prstGeom prst="rect">
            <a:avLst/>
          </a:prstGeom>
        </p:spPr>
        <p:txBody>
          <a:bodyPr wrap="square">
            <a:spAutoFit/>
          </a:bodyPr>
          <a:lstStyle/>
          <a:p>
            <a:pPr algn="just">
              <a:lnSpc>
                <a:spcPts val="2700"/>
              </a:lnSpc>
              <a:spcBef>
                <a:spcPts val="3000"/>
              </a:spcBef>
              <a:spcAft>
                <a:spcPts val="1200"/>
              </a:spcAft>
            </a:pPr>
            <a:r>
              <a:rPr lang="es-PE" sz="3600" b="1" dirty="0">
                <a:latin typeface="Segoe UI Light" panose="020B0502040204020203" pitchFamily="34" charset="0"/>
                <a:ea typeface="Times New Roman" panose="02020603050405020304" pitchFamily="18" charset="0"/>
                <a:cs typeface="Segoe UI Light" panose="020B0502040204020203" pitchFamily="34" charset="0"/>
              </a:rPr>
              <a:t>Herramientas de Evaluacion Psicológicas Deportivas </a:t>
            </a:r>
            <a:endParaRPr lang="es-PE" sz="3600" b="1" dirty="0">
              <a:effectLst/>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5" name="Rectángulo 4">
            <a:extLst>
              <a:ext uri="{FF2B5EF4-FFF2-40B4-BE49-F238E27FC236}">
                <a16:creationId xmlns:a16="http://schemas.microsoft.com/office/drawing/2014/main" id="{B6C50B50-694C-AB5A-FEDA-4F4A991504A1}"/>
              </a:ext>
            </a:extLst>
          </p:cNvPr>
          <p:cNvSpPr/>
          <p:nvPr/>
        </p:nvSpPr>
        <p:spPr>
          <a:xfrm>
            <a:off x="1594612" y="3412352"/>
            <a:ext cx="9617541" cy="113152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ea typeface="Calibri" panose="020F0502020204030204" pitchFamily="34" charset="0"/>
                <a:cs typeface="Segoe UI Light" panose="020B0502040204020203" pitchFamily="34" charset="0"/>
              </a:rPr>
              <a:t>Por tanto, esto demuestra una vez más que </a:t>
            </a:r>
            <a:r>
              <a:rPr lang="es-PE" sz="2400" b="1" dirty="0">
                <a:latin typeface="Segoe UI Light" panose="020B0502040204020203" pitchFamily="34" charset="0"/>
                <a:ea typeface="Times New Roman" panose="02020603050405020304" pitchFamily="18" charset="0"/>
                <a:cs typeface="Segoe UI Light" panose="020B0502040204020203" pitchFamily="34" charset="0"/>
              </a:rPr>
              <a:t>todo lo que acontece en el cuerpo está controlado por nuestra mente</a:t>
            </a:r>
            <a:endParaRPr lang="es-PE" sz="2400" dirty="0">
              <a:latin typeface="Segoe UI Light" panose="020B0502040204020203" pitchFamily="34" charset="0"/>
              <a:cs typeface="Segoe UI Light" panose="020B0502040204020203" pitchFamily="34" charset="0"/>
            </a:endParaRPr>
          </a:p>
        </p:txBody>
      </p:sp>
      <p:sp>
        <p:nvSpPr>
          <p:cNvPr id="6" name="Rectángulo 5">
            <a:extLst>
              <a:ext uri="{FF2B5EF4-FFF2-40B4-BE49-F238E27FC236}">
                <a16:creationId xmlns:a16="http://schemas.microsoft.com/office/drawing/2014/main" id="{665961A4-D947-D167-3115-7065D3731C15}"/>
              </a:ext>
            </a:extLst>
          </p:cNvPr>
          <p:cNvSpPr/>
          <p:nvPr/>
        </p:nvSpPr>
        <p:spPr>
          <a:xfrm>
            <a:off x="1549250" y="5067445"/>
            <a:ext cx="9617541" cy="1131528"/>
          </a:xfrm>
          <a:prstGeom prst="rect">
            <a:avLst/>
          </a:prstGeom>
        </p:spPr>
        <p:txBody>
          <a:bodyPr wrap="square">
            <a:spAutoFit/>
          </a:bodyPr>
          <a:lstStyle/>
          <a:p>
            <a:pPr marL="285750" indent="-285750" algn="just">
              <a:lnSpc>
                <a:spcPct val="150000"/>
              </a:lnSpc>
              <a:spcBef>
                <a:spcPts val="600"/>
              </a:spcBef>
              <a:spcAft>
                <a:spcPts val="60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Cada variación en nuestro estado fisiológico está asociado a cambios en el estado cognitivo o emocional, y viceversa.</a:t>
            </a:r>
            <a:endParaRPr lang="es-PE" sz="2400" dirty="0">
              <a:effectLst/>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7" name="Rectángulo 6">
            <a:extLst>
              <a:ext uri="{FF2B5EF4-FFF2-40B4-BE49-F238E27FC236}">
                <a16:creationId xmlns:a16="http://schemas.microsoft.com/office/drawing/2014/main" id="{43FEDFD8-9F74-4C3D-6933-13E54E1CA485}"/>
              </a:ext>
            </a:extLst>
          </p:cNvPr>
          <p:cNvSpPr/>
          <p:nvPr/>
        </p:nvSpPr>
        <p:spPr>
          <a:xfrm>
            <a:off x="1569623" y="6493760"/>
            <a:ext cx="9617541" cy="1131528"/>
          </a:xfrm>
          <a:prstGeom prst="rect">
            <a:avLst/>
          </a:prstGeom>
        </p:spPr>
        <p:txBody>
          <a:bodyPr wrap="square">
            <a:spAutoFit/>
          </a:bodyPr>
          <a:lstStyle/>
          <a:p>
            <a:pPr marL="285750" indent="-285750" algn="just">
              <a:lnSpc>
                <a:spcPct val="150000"/>
              </a:lnSpc>
              <a:spcBef>
                <a:spcPts val="600"/>
              </a:spcBef>
              <a:spcAft>
                <a:spcPts val="60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Existen diferentes procedimientos para combatir el estrés competitivo y, por tanto, mejorar el rendimiento deportivo.</a:t>
            </a:r>
            <a:endParaRPr lang="es-PE" sz="2400" dirty="0">
              <a:effectLst/>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8" name="Rectángulo 7">
            <a:extLst>
              <a:ext uri="{FF2B5EF4-FFF2-40B4-BE49-F238E27FC236}">
                <a16:creationId xmlns:a16="http://schemas.microsoft.com/office/drawing/2014/main" id="{8B04036A-04A6-3912-A4FF-BCE4E5C20FEB}"/>
              </a:ext>
            </a:extLst>
          </p:cNvPr>
          <p:cNvSpPr/>
          <p:nvPr/>
        </p:nvSpPr>
        <p:spPr>
          <a:xfrm>
            <a:off x="1549250" y="8109633"/>
            <a:ext cx="9653110" cy="16855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ea typeface="Calibri" panose="020F0502020204030204" pitchFamily="34" charset="0"/>
                <a:cs typeface="Segoe UI Light" panose="020B0502040204020203" pitchFamily="34" charset="0"/>
              </a:rPr>
              <a:t>Según los expertos, para relajarnos podemos seguir dos estrategias que consiguen los mismos efectos: ir de la mente a los músculos o de los músculos a la mente. </a:t>
            </a:r>
            <a:endParaRPr lang="es-PE" sz="2400" dirty="0">
              <a:latin typeface="Segoe UI Light" panose="020B0502040204020203" pitchFamily="34" charset="0"/>
              <a:cs typeface="Segoe UI Light" panose="020B0502040204020203" pitchFamily="34" charset="0"/>
            </a:endParaRPr>
          </a:p>
        </p:txBody>
      </p:sp>
      <p:grpSp>
        <p:nvGrpSpPr>
          <p:cNvPr id="9" name="Grupo 8">
            <a:extLst>
              <a:ext uri="{FF2B5EF4-FFF2-40B4-BE49-F238E27FC236}">
                <a16:creationId xmlns:a16="http://schemas.microsoft.com/office/drawing/2014/main" id="{A0C63C34-32B8-2DA3-0FAD-A0E65DBBEDC8}"/>
              </a:ext>
            </a:extLst>
          </p:cNvPr>
          <p:cNvGrpSpPr/>
          <p:nvPr/>
        </p:nvGrpSpPr>
        <p:grpSpPr>
          <a:xfrm>
            <a:off x="12516023" y="3685031"/>
            <a:ext cx="5266045" cy="4658870"/>
            <a:chOff x="13283775" y="2637138"/>
            <a:chExt cx="4629770" cy="3344562"/>
          </a:xfrm>
        </p:grpSpPr>
        <p:sp>
          <p:nvSpPr>
            <p:cNvPr id="10" name="object 3">
              <a:extLst>
                <a:ext uri="{FF2B5EF4-FFF2-40B4-BE49-F238E27FC236}">
                  <a16:creationId xmlns:a16="http://schemas.microsoft.com/office/drawing/2014/main" id="{35470E91-0F00-6B55-F6CF-E536694FA5D4}"/>
                </a:ext>
              </a:extLst>
            </p:cNvPr>
            <p:cNvSpPr/>
            <p:nvPr/>
          </p:nvSpPr>
          <p:spPr>
            <a:xfrm>
              <a:off x="13283775" y="2637138"/>
              <a:ext cx="4629770" cy="3344562"/>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11" name="Imagen 10">
              <a:extLst>
                <a:ext uri="{FF2B5EF4-FFF2-40B4-BE49-F238E27FC236}">
                  <a16:creationId xmlns:a16="http://schemas.microsoft.com/office/drawing/2014/main" id="{2017FC85-44A6-510E-484E-2802F99CFD9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87519" y="2834684"/>
              <a:ext cx="4239155" cy="2943983"/>
            </a:xfrm>
            <a:prstGeom prst="rect">
              <a:avLst/>
            </a:prstGeom>
          </p:spPr>
        </p:pic>
      </p:grpSp>
    </p:spTree>
    <p:extLst>
      <p:ext uri="{BB962C8B-B14F-4D97-AF65-F5344CB8AC3E}">
        <p14:creationId xmlns:p14="http://schemas.microsoft.com/office/powerpoint/2010/main" val="322164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4" name="Rectángulo 3">
            <a:extLst>
              <a:ext uri="{FF2B5EF4-FFF2-40B4-BE49-F238E27FC236}">
                <a16:creationId xmlns:a16="http://schemas.microsoft.com/office/drawing/2014/main" id="{447F4A12-502A-84AA-B0F0-B97292EBDFA7}"/>
              </a:ext>
            </a:extLst>
          </p:cNvPr>
          <p:cNvSpPr/>
          <p:nvPr/>
        </p:nvSpPr>
        <p:spPr>
          <a:xfrm>
            <a:off x="871866" y="1889145"/>
            <a:ext cx="3119765" cy="739241"/>
          </a:xfrm>
          <a:prstGeom prst="rect">
            <a:avLst/>
          </a:prstGeom>
        </p:spPr>
        <p:txBody>
          <a:bodyPr wrap="none">
            <a:spAutoFit/>
          </a:bodyPr>
          <a:lstStyle/>
          <a:p>
            <a:pPr>
              <a:lnSpc>
                <a:spcPct val="150000"/>
              </a:lnSpc>
            </a:pPr>
            <a:r>
              <a:rPr lang="es-CO" sz="3200" b="1" dirty="0">
                <a:latin typeface="Segoe UI Light" panose="020B0502040204020203" pitchFamily="34" charset="0"/>
                <a:cs typeface="Segoe UI Light" panose="020B0502040204020203" pitchFamily="34" charset="0"/>
              </a:rPr>
              <a:t>CUESTIONARIOS</a:t>
            </a:r>
          </a:p>
        </p:txBody>
      </p:sp>
      <p:sp>
        <p:nvSpPr>
          <p:cNvPr id="5" name="Rectángulo 4">
            <a:extLst>
              <a:ext uri="{FF2B5EF4-FFF2-40B4-BE49-F238E27FC236}">
                <a16:creationId xmlns:a16="http://schemas.microsoft.com/office/drawing/2014/main" id="{85747AA8-4A23-C7D6-27B5-7749DA2F3B31}"/>
              </a:ext>
            </a:extLst>
          </p:cNvPr>
          <p:cNvSpPr/>
          <p:nvPr/>
        </p:nvSpPr>
        <p:spPr>
          <a:xfrm>
            <a:off x="840869" y="2925417"/>
            <a:ext cx="8000716" cy="584775"/>
          </a:xfrm>
          <a:prstGeom prst="rect">
            <a:avLst/>
          </a:prstGeom>
        </p:spPr>
        <p:txBody>
          <a:bodyPr wrap="none">
            <a:spAutoFit/>
          </a:bodyPr>
          <a:lstStyle/>
          <a:p>
            <a:pPr algn="just" fontAlgn="t"/>
            <a:r>
              <a:rPr lang="es-PE" sz="3200" b="1" dirty="0">
                <a:latin typeface="Segoe UI Light" panose="020B0502040204020203" pitchFamily="34" charset="0"/>
                <a:cs typeface="Segoe UI Light" panose="020B0502040204020203" pitchFamily="34" charset="0"/>
              </a:rPr>
              <a:t>STAI. Cuestionario de Ansiedad Estado-Rasgo</a:t>
            </a:r>
            <a:endParaRPr lang="es-PE" sz="3200" b="1" i="0" dirty="0">
              <a:effectLst/>
              <a:latin typeface="Segoe UI Light" panose="020B0502040204020203" pitchFamily="34" charset="0"/>
              <a:cs typeface="Segoe UI Light" panose="020B0502040204020203" pitchFamily="34" charset="0"/>
            </a:endParaRPr>
          </a:p>
        </p:txBody>
      </p:sp>
      <p:sp>
        <p:nvSpPr>
          <p:cNvPr id="6" name="Rectángulo 5">
            <a:extLst>
              <a:ext uri="{FF2B5EF4-FFF2-40B4-BE49-F238E27FC236}">
                <a16:creationId xmlns:a16="http://schemas.microsoft.com/office/drawing/2014/main" id="{33B8312D-F368-D5AD-B7CD-654BE5E80A9A}"/>
              </a:ext>
            </a:extLst>
          </p:cNvPr>
          <p:cNvSpPr/>
          <p:nvPr/>
        </p:nvSpPr>
        <p:spPr>
          <a:xfrm>
            <a:off x="789049" y="5192310"/>
            <a:ext cx="11558245" cy="16855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b="1" u="sng" dirty="0">
                <a:latin typeface="Segoe UI Light" panose="020B0502040204020203" pitchFamily="34" charset="0"/>
                <a:cs typeface="Segoe UI Light" panose="020B0502040204020203" pitchFamily="34" charset="0"/>
              </a:rPr>
              <a:t>Ansiedad Estado (A/E):</a:t>
            </a:r>
            <a:r>
              <a:rPr lang="es-PE" sz="2400" dirty="0">
                <a:latin typeface="Segoe UI Light" panose="020B0502040204020203" pitchFamily="34" charset="0"/>
                <a:cs typeface="Segoe UI Light" panose="020B0502040204020203" pitchFamily="34" charset="0"/>
              </a:rPr>
              <a:t> evalúa un estado emocional transitorio, caracterizado por sentimientos subjetivos, conscientemente percibidos, de atención y aprensión y por hiperactividad del sistema nervioso autónomo.</a:t>
            </a:r>
          </a:p>
        </p:txBody>
      </p:sp>
      <p:sp>
        <p:nvSpPr>
          <p:cNvPr id="7" name="Rectángulo 6">
            <a:extLst>
              <a:ext uri="{FF2B5EF4-FFF2-40B4-BE49-F238E27FC236}">
                <a16:creationId xmlns:a16="http://schemas.microsoft.com/office/drawing/2014/main" id="{BEDE8764-F7F7-FC2D-3D87-100DBBB3547A}"/>
              </a:ext>
            </a:extLst>
          </p:cNvPr>
          <p:cNvSpPr/>
          <p:nvPr/>
        </p:nvSpPr>
        <p:spPr>
          <a:xfrm>
            <a:off x="746558" y="7187845"/>
            <a:ext cx="11558245" cy="16855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b="1" u="sng" dirty="0">
                <a:latin typeface="Segoe UI Light" panose="020B0502040204020203" pitchFamily="34" charset="0"/>
                <a:cs typeface="Segoe UI Light" panose="020B0502040204020203" pitchFamily="34" charset="0"/>
              </a:rPr>
              <a:t>Ansiedad Rasgo (A/R</a:t>
            </a:r>
            <a:r>
              <a:rPr lang="es-PE" sz="2400" b="1" dirty="0">
                <a:latin typeface="Segoe UI Light" panose="020B0502040204020203" pitchFamily="34" charset="0"/>
                <a:cs typeface="Segoe UI Light" panose="020B0502040204020203" pitchFamily="34" charset="0"/>
              </a:rPr>
              <a:t>):</a:t>
            </a:r>
            <a:r>
              <a:rPr lang="es-PE" sz="2400" dirty="0">
                <a:latin typeface="Segoe UI Light" panose="020B0502040204020203" pitchFamily="34" charset="0"/>
                <a:cs typeface="Segoe UI Light" panose="020B0502040204020203" pitchFamily="34" charset="0"/>
              </a:rPr>
              <a:t> señala una propensión ansiosa, relativamente estable, que caracteriza a los individuos con tendencia a percibir las situaciones como amenazadoras.</a:t>
            </a:r>
          </a:p>
        </p:txBody>
      </p:sp>
      <p:sp>
        <p:nvSpPr>
          <p:cNvPr id="8" name="Rectángulo 7">
            <a:extLst>
              <a:ext uri="{FF2B5EF4-FFF2-40B4-BE49-F238E27FC236}">
                <a16:creationId xmlns:a16="http://schemas.microsoft.com/office/drawing/2014/main" id="{5A946DF4-5C4F-A315-F04A-7CECCEA78666}"/>
              </a:ext>
            </a:extLst>
          </p:cNvPr>
          <p:cNvSpPr/>
          <p:nvPr/>
        </p:nvSpPr>
        <p:spPr>
          <a:xfrm>
            <a:off x="872919" y="3824905"/>
            <a:ext cx="11449496" cy="1131528"/>
          </a:xfrm>
          <a:prstGeom prst="rect">
            <a:avLst/>
          </a:prstGeom>
        </p:spPr>
        <p:txBody>
          <a:bodyPr wrap="square">
            <a:spAutoFit/>
          </a:bodyPr>
          <a:lstStyle/>
          <a:p>
            <a:pPr algn="just">
              <a:lnSpc>
                <a:spcPct val="150000"/>
              </a:lnSpc>
            </a:pPr>
            <a:r>
              <a:rPr lang="es-PE" sz="2400" dirty="0">
                <a:latin typeface="Segoe UI Light" panose="020B0502040204020203" pitchFamily="34" charset="0"/>
                <a:cs typeface="Segoe UI Light" panose="020B0502040204020203" pitchFamily="34" charset="0"/>
              </a:rPr>
              <a:t>State-Trait Ansity Inventary  (STAI) de Spielberger (1975), la cual constituyó su prueba para la investigación de dos dimensiones distintas de ansiedad</a:t>
            </a:r>
            <a:endParaRPr lang="es-PE" sz="2400" b="0" i="0" dirty="0">
              <a:effectLst/>
              <a:latin typeface="Segoe UI Light" panose="020B0502040204020203" pitchFamily="34" charset="0"/>
              <a:cs typeface="Segoe UI Light" panose="020B0502040204020203" pitchFamily="34" charset="0"/>
            </a:endParaRPr>
          </a:p>
        </p:txBody>
      </p:sp>
      <p:grpSp>
        <p:nvGrpSpPr>
          <p:cNvPr id="9" name="Grupo 8">
            <a:extLst>
              <a:ext uri="{FF2B5EF4-FFF2-40B4-BE49-F238E27FC236}">
                <a16:creationId xmlns:a16="http://schemas.microsoft.com/office/drawing/2014/main" id="{9C9D4132-3C8A-D55D-919C-396F4D450E3F}"/>
              </a:ext>
            </a:extLst>
          </p:cNvPr>
          <p:cNvGrpSpPr/>
          <p:nvPr/>
        </p:nvGrpSpPr>
        <p:grpSpPr>
          <a:xfrm>
            <a:off x="12881302" y="2218194"/>
            <a:ext cx="4791107" cy="6211297"/>
            <a:chOff x="12573000" y="1969778"/>
            <a:chExt cx="5334000" cy="7963497"/>
          </a:xfrm>
        </p:grpSpPr>
        <p:sp>
          <p:nvSpPr>
            <p:cNvPr id="10" name="object 3">
              <a:extLst>
                <a:ext uri="{FF2B5EF4-FFF2-40B4-BE49-F238E27FC236}">
                  <a16:creationId xmlns:a16="http://schemas.microsoft.com/office/drawing/2014/main" id="{3424FE9A-625B-08A9-5DBC-2D707069BD65}"/>
                </a:ext>
              </a:extLst>
            </p:cNvPr>
            <p:cNvSpPr/>
            <p:nvPr/>
          </p:nvSpPr>
          <p:spPr>
            <a:xfrm>
              <a:off x="12573000" y="1969778"/>
              <a:ext cx="5334000" cy="7963497"/>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1" name="Imagen 10">
              <a:extLst>
                <a:ext uri="{FF2B5EF4-FFF2-40B4-BE49-F238E27FC236}">
                  <a16:creationId xmlns:a16="http://schemas.microsoft.com/office/drawing/2014/main" id="{B107233D-7DC1-1F87-B72D-2EE32A4081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877800" y="2241893"/>
              <a:ext cx="4648200" cy="7399080"/>
            </a:xfrm>
            <a:prstGeom prst="rect">
              <a:avLst/>
            </a:prstGeom>
          </p:spPr>
        </p:pic>
      </p:grpSp>
    </p:spTree>
    <p:extLst>
      <p:ext uri="{BB962C8B-B14F-4D97-AF65-F5344CB8AC3E}">
        <p14:creationId xmlns:p14="http://schemas.microsoft.com/office/powerpoint/2010/main" val="7260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330" y="4368729"/>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8" name="Rectángulo 7">
            <a:extLst>
              <a:ext uri="{FF2B5EF4-FFF2-40B4-BE49-F238E27FC236}">
                <a16:creationId xmlns:a16="http://schemas.microsoft.com/office/drawing/2014/main" id="{E47DA8B6-969B-79A3-A09B-0DEBC3E916AA}"/>
              </a:ext>
            </a:extLst>
          </p:cNvPr>
          <p:cNvSpPr/>
          <p:nvPr/>
        </p:nvSpPr>
        <p:spPr>
          <a:xfrm>
            <a:off x="1886366" y="2181801"/>
            <a:ext cx="7436651" cy="646331"/>
          </a:xfrm>
          <a:prstGeom prst="rect">
            <a:avLst/>
          </a:prstGeom>
        </p:spPr>
        <p:txBody>
          <a:bodyPr wrap="none">
            <a:spAutoFit/>
          </a:bodyPr>
          <a:lstStyle/>
          <a:p>
            <a:pPr algn="ctr"/>
            <a:r>
              <a:rPr lang="es-PE" sz="3600" b="1" dirty="0">
                <a:latin typeface="Segoe UI Light" panose="020B0502040204020203" pitchFamily="34" charset="0"/>
                <a:cs typeface="Segoe UI Light" panose="020B0502040204020203" pitchFamily="34" charset="0"/>
              </a:rPr>
              <a:t>Sport Competition Anxiety Test- SCAT</a:t>
            </a:r>
            <a:endParaRPr lang="es-PE" sz="3600" b="1" i="0" dirty="0">
              <a:effectLst/>
              <a:latin typeface="Segoe UI Light" panose="020B0502040204020203" pitchFamily="34" charset="0"/>
              <a:cs typeface="Segoe UI Light" panose="020B0502040204020203" pitchFamily="34" charset="0"/>
            </a:endParaRPr>
          </a:p>
        </p:txBody>
      </p:sp>
      <p:sp>
        <p:nvSpPr>
          <p:cNvPr id="9" name="Rectángulo 8">
            <a:extLst>
              <a:ext uri="{FF2B5EF4-FFF2-40B4-BE49-F238E27FC236}">
                <a16:creationId xmlns:a16="http://schemas.microsoft.com/office/drawing/2014/main" id="{01C0F340-776C-63BD-7E7E-6E977C20F1D8}"/>
              </a:ext>
            </a:extLst>
          </p:cNvPr>
          <p:cNvSpPr/>
          <p:nvPr/>
        </p:nvSpPr>
        <p:spPr>
          <a:xfrm>
            <a:off x="1886366" y="6888395"/>
            <a:ext cx="11159698" cy="113152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b="1" dirty="0">
                <a:latin typeface="Segoe UI Light" panose="020B0502040204020203" pitchFamily="34" charset="0"/>
                <a:cs typeface="Segoe UI Light" panose="020B0502040204020203" pitchFamily="34" charset="0"/>
              </a:rPr>
              <a:t>El objetivo </a:t>
            </a:r>
            <a:r>
              <a:rPr lang="es-PE" sz="2400" dirty="0">
                <a:latin typeface="Segoe UI Light" panose="020B0502040204020203" pitchFamily="34" charset="0"/>
                <a:cs typeface="Segoe UI Light" panose="020B0502040204020203" pitchFamily="34" charset="0"/>
              </a:rPr>
              <a:t>del cuestionario  (Scat) es  medir la propensión de los deportistas a sentir ansiedad cuando compiten en un deporte. </a:t>
            </a:r>
          </a:p>
        </p:txBody>
      </p:sp>
      <p:sp>
        <p:nvSpPr>
          <p:cNvPr id="10" name="Rectángulo 9">
            <a:extLst>
              <a:ext uri="{FF2B5EF4-FFF2-40B4-BE49-F238E27FC236}">
                <a16:creationId xmlns:a16="http://schemas.microsoft.com/office/drawing/2014/main" id="{059A379F-4D55-E224-3E27-84D535A33D04}"/>
              </a:ext>
            </a:extLst>
          </p:cNvPr>
          <p:cNvSpPr/>
          <p:nvPr/>
        </p:nvSpPr>
        <p:spPr>
          <a:xfrm>
            <a:off x="1886366" y="8366630"/>
            <a:ext cx="11343106" cy="1131528"/>
          </a:xfrm>
          <a:prstGeom prst="rect">
            <a:avLst/>
          </a:prstGeom>
        </p:spPr>
        <p:txBody>
          <a:bodyPr wrap="square">
            <a:spAutoFit/>
          </a:bodyPr>
          <a:lstStyle/>
          <a:p>
            <a:pPr marL="342900" indent="-342900">
              <a:lnSpc>
                <a:spcPct val="150000"/>
              </a:lnSpc>
              <a:buFont typeface="Wingdings" panose="05000000000000000000" pitchFamily="2" charset="2"/>
              <a:buChar char="q"/>
            </a:pPr>
            <a:r>
              <a:rPr lang="es-PE" sz="2400" b="1" u="sng" dirty="0">
                <a:latin typeface="Segoe UI Light" panose="020B0502040204020203" pitchFamily="34" charset="0"/>
                <a:cs typeface="Segoe UI Light" panose="020B0502040204020203" pitchFamily="34" charset="0"/>
              </a:rPr>
              <a:t>Ansiedad Rasgo</a:t>
            </a:r>
            <a:r>
              <a:rPr lang="es-PE" sz="2400" b="1" dirty="0">
                <a:latin typeface="Segoe UI Light" panose="020B0502040204020203" pitchFamily="34" charset="0"/>
                <a:cs typeface="Segoe UI Light" panose="020B0502040204020203" pitchFamily="34" charset="0"/>
              </a:rPr>
              <a:t>: </a:t>
            </a:r>
            <a:r>
              <a:rPr lang="es-PE" sz="2400" dirty="0">
                <a:latin typeface="Segoe UI Light" panose="020B0502040204020203" pitchFamily="34" charset="0"/>
                <a:cs typeface="Segoe UI Light" panose="020B0502040204020203" pitchFamily="34" charset="0"/>
              </a:rPr>
              <a:t> señala como una tendencia a percibir las situaciones competitivas </a:t>
            </a:r>
          </a:p>
          <a:p>
            <a:pPr algn="just">
              <a:lnSpc>
                <a:spcPct val="150000"/>
              </a:lnSpc>
            </a:pPr>
            <a:r>
              <a:rPr lang="es-PE" sz="2400" dirty="0">
                <a:latin typeface="Segoe UI Light" panose="020B0502040204020203" pitchFamily="34" charset="0"/>
                <a:cs typeface="Segoe UI Light" panose="020B0502040204020203" pitchFamily="34" charset="0"/>
              </a:rPr>
              <a:t>    como amenazantes, y responder a éstas con sentimientos de aprensión o tensión</a:t>
            </a:r>
          </a:p>
        </p:txBody>
      </p:sp>
      <p:sp>
        <p:nvSpPr>
          <p:cNvPr id="11" name="Rectángulo 10">
            <a:extLst>
              <a:ext uri="{FF2B5EF4-FFF2-40B4-BE49-F238E27FC236}">
                <a16:creationId xmlns:a16="http://schemas.microsoft.com/office/drawing/2014/main" id="{F2527770-736A-DA24-9FA8-8ACFEC03E9A3}"/>
              </a:ext>
            </a:extLst>
          </p:cNvPr>
          <p:cNvSpPr/>
          <p:nvPr/>
        </p:nvSpPr>
        <p:spPr>
          <a:xfrm>
            <a:off x="2006311" y="3321893"/>
            <a:ext cx="11144151" cy="830997"/>
          </a:xfrm>
          <a:prstGeom prst="rect">
            <a:avLst/>
          </a:prstGeom>
        </p:spPr>
        <p:txBody>
          <a:bodyPr wrap="square">
            <a:spAutoFit/>
          </a:bodyPr>
          <a:lstStyle/>
          <a:p>
            <a:pPr algn="just"/>
            <a:r>
              <a:rPr lang="es-PE" sz="2400" dirty="0">
                <a:latin typeface="Segoe UI Light" panose="020B0502040204020203" pitchFamily="34" charset="0"/>
                <a:cs typeface="Segoe UI Light" panose="020B0502040204020203" pitchFamily="34" charset="0"/>
              </a:rPr>
              <a:t>Martens (1977) fue el primero que propuso el concepto de ansiedad rasgo específica del deporte.</a:t>
            </a:r>
          </a:p>
        </p:txBody>
      </p:sp>
      <p:sp>
        <p:nvSpPr>
          <p:cNvPr id="36" name="Rectángulo 35">
            <a:extLst>
              <a:ext uri="{FF2B5EF4-FFF2-40B4-BE49-F238E27FC236}">
                <a16:creationId xmlns:a16="http://schemas.microsoft.com/office/drawing/2014/main" id="{24D8E620-C702-830A-B605-ED5AD3B67270}"/>
              </a:ext>
            </a:extLst>
          </p:cNvPr>
          <p:cNvSpPr/>
          <p:nvPr/>
        </p:nvSpPr>
        <p:spPr>
          <a:xfrm>
            <a:off x="1994449" y="5502899"/>
            <a:ext cx="11159698" cy="830997"/>
          </a:xfrm>
          <a:prstGeom prst="rect">
            <a:avLst/>
          </a:prstGeom>
        </p:spPr>
        <p:txBody>
          <a:bodyPr wrap="square">
            <a:spAutoFit/>
          </a:bodyPr>
          <a:lstStyle/>
          <a:p>
            <a:pPr algn="just"/>
            <a:r>
              <a:rPr lang="es-PE" sz="2400" dirty="0">
                <a:latin typeface="Segoe UI Light" panose="020B0502040204020203" pitchFamily="34" charset="0"/>
                <a:cs typeface="Segoe UI Light" panose="020B0502040204020203" pitchFamily="34" charset="0"/>
              </a:rPr>
              <a:t>El autor plantea este instrumento como objetivo, sencillo, de fácil aplicación y, además, específico del deporte.</a:t>
            </a:r>
          </a:p>
        </p:txBody>
      </p:sp>
      <p:sp>
        <p:nvSpPr>
          <p:cNvPr id="38" name="Rectángulo 37">
            <a:extLst>
              <a:ext uri="{FF2B5EF4-FFF2-40B4-BE49-F238E27FC236}">
                <a16:creationId xmlns:a16="http://schemas.microsoft.com/office/drawing/2014/main" id="{2A3E359E-FB2D-CC8D-3FB3-A061B5ED7EF3}"/>
              </a:ext>
            </a:extLst>
          </p:cNvPr>
          <p:cNvSpPr/>
          <p:nvPr/>
        </p:nvSpPr>
        <p:spPr>
          <a:xfrm>
            <a:off x="2006311" y="4492430"/>
            <a:ext cx="11177115" cy="830997"/>
          </a:xfrm>
          <a:prstGeom prst="rect">
            <a:avLst/>
          </a:prstGeom>
        </p:spPr>
        <p:txBody>
          <a:bodyPr wrap="square">
            <a:spAutoFit/>
          </a:bodyPr>
          <a:lstStyle/>
          <a:p>
            <a:pPr algn="just"/>
            <a:r>
              <a:rPr lang="es-PE" sz="2400" dirty="0">
                <a:latin typeface="Segoe UI Light" panose="020B0502040204020203" pitchFamily="34" charset="0"/>
                <a:cs typeface="Segoe UI Light" panose="020B0502040204020203" pitchFamily="34" charset="0"/>
              </a:rPr>
              <a:t>Definida como aquella ansiedad que sistemáticamente aparecería en el momento previo a la competición y durante la misma. </a:t>
            </a:r>
          </a:p>
        </p:txBody>
      </p:sp>
      <p:grpSp>
        <p:nvGrpSpPr>
          <p:cNvPr id="39" name="Grupo 38">
            <a:extLst>
              <a:ext uri="{FF2B5EF4-FFF2-40B4-BE49-F238E27FC236}">
                <a16:creationId xmlns:a16="http://schemas.microsoft.com/office/drawing/2014/main" id="{AA869DFE-83C9-82A9-12B1-EE3B4EC659F3}"/>
              </a:ext>
            </a:extLst>
          </p:cNvPr>
          <p:cNvGrpSpPr/>
          <p:nvPr/>
        </p:nvGrpSpPr>
        <p:grpSpPr>
          <a:xfrm>
            <a:off x="13487400" y="3061563"/>
            <a:ext cx="4572000" cy="5839266"/>
            <a:chOff x="11423111" y="1562100"/>
            <a:chExt cx="4687746" cy="6858000"/>
          </a:xfrm>
        </p:grpSpPr>
        <p:sp>
          <p:nvSpPr>
            <p:cNvPr id="40" name="object 3">
              <a:extLst>
                <a:ext uri="{FF2B5EF4-FFF2-40B4-BE49-F238E27FC236}">
                  <a16:creationId xmlns:a16="http://schemas.microsoft.com/office/drawing/2014/main" id="{6E21DACD-6218-FD52-1048-9FEB73573C11}"/>
                </a:ext>
              </a:extLst>
            </p:cNvPr>
            <p:cNvSpPr/>
            <p:nvPr/>
          </p:nvSpPr>
          <p:spPr>
            <a:xfrm>
              <a:off x="11423111" y="1562100"/>
              <a:ext cx="4687746" cy="6858000"/>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1" name="Imagen 40">
              <a:extLst>
                <a:ext uri="{FF2B5EF4-FFF2-40B4-BE49-F238E27FC236}">
                  <a16:creationId xmlns:a16="http://schemas.microsoft.com/office/drawing/2014/main" id="{0ACE6F49-4B38-4E0A-349A-B9E04C5A8E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700362" y="1840442"/>
              <a:ext cx="4073038" cy="6335837"/>
            </a:xfrm>
            <a:prstGeom prst="rect">
              <a:avLst/>
            </a:prstGeom>
          </p:spPr>
        </p:pic>
      </p:grpSp>
    </p:spTree>
    <p:extLst>
      <p:ext uri="{BB962C8B-B14F-4D97-AF65-F5344CB8AC3E}">
        <p14:creationId xmlns:p14="http://schemas.microsoft.com/office/powerpoint/2010/main" val="275362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36" grpId="0"/>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4" name="Rectángulo 3">
            <a:extLst>
              <a:ext uri="{FF2B5EF4-FFF2-40B4-BE49-F238E27FC236}">
                <a16:creationId xmlns:a16="http://schemas.microsoft.com/office/drawing/2014/main" id="{1AA71E7C-08B6-EE7B-15D5-03920CD00387}"/>
              </a:ext>
            </a:extLst>
          </p:cNvPr>
          <p:cNvSpPr/>
          <p:nvPr/>
        </p:nvSpPr>
        <p:spPr>
          <a:xfrm>
            <a:off x="694793" y="2513759"/>
            <a:ext cx="10821167" cy="646331"/>
          </a:xfrm>
          <a:prstGeom prst="rect">
            <a:avLst/>
          </a:prstGeom>
        </p:spPr>
        <p:txBody>
          <a:bodyPr wrap="none">
            <a:spAutoFit/>
          </a:bodyPr>
          <a:lstStyle/>
          <a:p>
            <a:pPr fontAlgn="base"/>
            <a:r>
              <a:rPr lang="es-PE" sz="3600" b="1" cap="all" dirty="0">
                <a:latin typeface="Segoe UI Light" panose="020B0502040204020203" pitchFamily="34" charset="0"/>
                <a:cs typeface="Segoe UI Light" panose="020B0502040204020203" pitchFamily="34" charset="0"/>
              </a:rPr>
              <a:t>IDARE INVENTARIO DE LA ANSIEDAD RASGO-ESTADO</a:t>
            </a:r>
            <a:endParaRPr lang="es-PE" sz="3600" b="1" i="0" dirty="0">
              <a:effectLst/>
              <a:latin typeface="Segoe UI Light" panose="020B0502040204020203" pitchFamily="34" charset="0"/>
              <a:cs typeface="Segoe UI Light" panose="020B0502040204020203" pitchFamily="34" charset="0"/>
            </a:endParaRPr>
          </a:p>
        </p:txBody>
      </p:sp>
      <p:sp>
        <p:nvSpPr>
          <p:cNvPr id="5" name="Rectángulo 4">
            <a:extLst>
              <a:ext uri="{FF2B5EF4-FFF2-40B4-BE49-F238E27FC236}">
                <a16:creationId xmlns:a16="http://schemas.microsoft.com/office/drawing/2014/main" id="{B3016FED-4C31-3380-FB9E-D91513EEAEA3}"/>
              </a:ext>
            </a:extLst>
          </p:cNvPr>
          <p:cNvSpPr/>
          <p:nvPr/>
        </p:nvSpPr>
        <p:spPr>
          <a:xfrm>
            <a:off x="685990" y="7607773"/>
            <a:ext cx="10134409" cy="577530"/>
          </a:xfrm>
          <a:prstGeom prst="rect">
            <a:avLst/>
          </a:prstGeom>
        </p:spPr>
        <p:txBody>
          <a:bodyPr wrap="square">
            <a:spAutoFit/>
          </a:bodyPr>
          <a:lstStyle/>
          <a:p>
            <a:pPr marL="342900" indent="-342900">
              <a:lnSpc>
                <a:spcPct val="150000"/>
              </a:lnSpc>
              <a:buFont typeface="Wingdings" panose="05000000000000000000" pitchFamily="2" charset="2"/>
              <a:buChar char="q"/>
            </a:pPr>
            <a:r>
              <a:rPr lang="es-PE" sz="2400" b="1" u="sng" dirty="0">
                <a:latin typeface="Segoe UI Light" panose="020B0502040204020203" pitchFamily="34" charset="0"/>
                <a:cs typeface="Segoe UI Light" panose="020B0502040204020203" pitchFamily="34" charset="0"/>
              </a:rPr>
              <a:t>Ansiedad Rasgo (A/R</a:t>
            </a:r>
            <a:r>
              <a:rPr lang="es-PE" sz="2400" b="1" dirty="0">
                <a:latin typeface="Segoe UI Light" panose="020B0502040204020203" pitchFamily="34" charset="0"/>
                <a:cs typeface="Segoe UI Light" panose="020B0502040204020203" pitchFamily="34" charset="0"/>
              </a:rPr>
              <a:t>): </a:t>
            </a:r>
            <a:r>
              <a:rPr lang="es-PE" sz="2400" dirty="0">
                <a:solidFill>
                  <a:srgbClr val="202124"/>
                </a:solidFill>
                <a:latin typeface="Segoe UI Light" panose="020B0502040204020203" pitchFamily="34" charset="0"/>
                <a:cs typeface="Segoe UI Light" panose="020B0502040204020203" pitchFamily="34" charset="0"/>
              </a:rPr>
              <a:t>como propensión ansiosa relativamente estable</a:t>
            </a:r>
            <a:endParaRPr lang="es-PE" sz="2400" dirty="0">
              <a:latin typeface="Segoe UI Light" panose="020B0502040204020203" pitchFamily="34" charset="0"/>
              <a:cs typeface="Segoe UI Light" panose="020B0502040204020203" pitchFamily="34" charset="0"/>
            </a:endParaRPr>
          </a:p>
        </p:txBody>
      </p:sp>
      <p:sp>
        <p:nvSpPr>
          <p:cNvPr id="6" name="Rectángulo 5">
            <a:extLst>
              <a:ext uri="{FF2B5EF4-FFF2-40B4-BE49-F238E27FC236}">
                <a16:creationId xmlns:a16="http://schemas.microsoft.com/office/drawing/2014/main" id="{9CF2CB31-BF03-805B-ACEC-AB637AC34FFE}"/>
              </a:ext>
            </a:extLst>
          </p:cNvPr>
          <p:cNvSpPr/>
          <p:nvPr/>
        </p:nvSpPr>
        <p:spPr>
          <a:xfrm>
            <a:off x="728082" y="6363901"/>
            <a:ext cx="10126659" cy="577530"/>
          </a:xfrm>
          <a:prstGeom prst="rect">
            <a:avLst/>
          </a:prstGeom>
        </p:spPr>
        <p:txBody>
          <a:bodyPr wrap="square">
            <a:spAutoFit/>
          </a:bodyPr>
          <a:lstStyle/>
          <a:p>
            <a:pPr marL="342900" indent="-342900">
              <a:lnSpc>
                <a:spcPct val="150000"/>
              </a:lnSpc>
              <a:buFont typeface="Wingdings" panose="05000000000000000000" pitchFamily="2" charset="2"/>
              <a:buChar char="q"/>
            </a:pPr>
            <a:r>
              <a:rPr lang="es-PE" sz="2400" b="1" u="sng" dirty="0">
                <a:latin typeface="Segoe UI Light" panose="020B0502040204020203" pitchFamily="34" charset="0"/>
                <a:cs typeface="Segoe UI Light" panose="020B0502040204020203" pitchFamily="34" charset="0"/>
              </a:rPr>
              <a:t>Ansiedad Estado (A/E): </a:t>
            </a:r>
            <a:r>
              <a:rPr lang="es-PE" sz="2400" dirty="0">
                <a:solidFill>
                  <a:srgbClr val="202124"/>
                </a:solidFill>
                <a:latin typeface="Segoe UI Light" panose="020B0502040204020203" pitchFamily="34" charset="0"/>
                <a:cs typeface="Segoe UI Light" panose="020B0502040204020203" pitchFamily="34" charset="0"/>
              </a:rPr>
              <a:t> como condición emocional transitoria </a:t>
            </a:r>
            <a:endParaRPr lang="es-PE" sz="2400" dirty="0">
              <a:latin typeface="Segoe UI Light" panose="020B0502040204020203" pitchFamily="34" charset="0"/>
              <a:cs typeface="Segoe UI Light" panose="020B0502040204020203" pitchFamily="34" charset="0"/>
            </a:endParaRPr>
          </a:p>
        </p:txBody>
      </p:sp>
      <p:sp>
        <p:nvSpPr>
          <p:cNvPr id="7" name="Rectángulo 6">
            <a:extLst>
              <a:ext uri="{FF2B5EF4-FFF2-40B4-BE49-F238E27FC236}">
                <a16:creationId xmlns:a16="http://schemas.microsoft.com/office/drawing/2014/main" id="{E88B3988-00D0-3A92-BF9B-21C6D17B99E9}"/>
              </a:ext>
            </a:extLst>
          </p:cNvPr>
          <p:cNvSpPr/>
          <p:nvPr/>
        </p:nvSpPr>
        <p:spPr>
          <a:xfrm>
            <a:off x="685990" y="3896143"/>
            <a:ext cx="12033454" cy="2239524"/>
          </a:xfrm>
          <a:prstGeom prst="rect">
            <a:avLst/>
          </a:prstGeom>
        </p:spPr>
        <p:txBody>
          <a:bodyPr wrap="square">
            <a:spAutoFit/>
          </a:bodyPr>
          <a:lstStyle/>
          <a:p>
            <a:pPr algn="just">
              <a:lnSpc>
                <a:spcPct val="150000"/>
              </a:lnSpc>
            </a:pPr>
            <a:r>
              <a:rPr lang="es-PE" sz="2400" dirty="0">
                <a:solidFill>
                  <a:srgbClr val="202124"/>
                </a:solidFill>
                <a:latin typeface="Segoe UI Light" panose="020B0502040204020203" pitchFamily="34" charset="0"/>
                <a:cs typeface="Segoe UI Light" panose="020B0502040204020203" pitchFamily="34" charset="0"/>
              </a:rPr>
              <a:t>El </a:t>
            </a:r>
            <a:r>
              <a:rPr lang="es-PE" sz="2400" b="1" dirty="0">
                <a:solidFill>
                  <a:srgbClr val="202124"/>
                </a:solidFill>
                <a:latin typeface="Segoe UI Light" panose="020B0502040204020203" pitchFamily="34" charset="0"/>
                <a:cs typeface="Segoe UI Light" panose="020B0502040204020203" pitchFamily="34" charset="0"/>
              </a:rPr>
              <a:t>Inventario</a:t>
            </a:r>
            <a:r>
              <a:rPr lang="es-PE" sz="2400" dirty="0">
                <a:solidFill>
                  <a:srgbClr val="202124"/>
                </a:solidFill>
                <a:latin typeface="Segoe UI Light" panose="020B0502040204020203" pitchFamily="34" charset="0"/>
                <a:cs typeface="Segoe UI Light" panose="020B0502040204020203" pitchFamily="34" charset="0"/>
              </a:rPr>
              <a:t> de </a:t>
            </a:r>
            <a:r>
              <a:rPr lang="es-PE" sz="2400" b="1" dirty="0">
                <a:solidFill>
                  <a:srgbClr val="202124"/>
                </a:solidFill>
                <a:latin typeface="Segoe UI Light" panose="020B0502040204020203" pitchFamily="34" charset="0"/>
                <a:cs typeface="Segoe UI Light" panose="020B0502040204020203" pitchFamily="34" charset="0"/>
              </a:rPr>
              <a:t>Ansiedad Rasgo</a:t>
            </a:r>
            <a:r>
              <a:rPr lang="es-PE" sz="2400" dirty="0">
                <a:solidFill>
                  <a:srgbClr val="202124"/>
                </a:solidFill>
                <a:latin typeface="Segoe UI Light" panose="020B0502040204020203" pitchFamily="34" charset="0"/>
                <a:cs typeface="Segoe UI Light" panose="020B0502040204020203" pitchFamily="34" charset="0"/>
              </a:rPr>
              <a:t>-</a:t>
            </a:r>
            <a:r>
              <a:rPr lang="es-PE" sz="2400" b="1" dirty="0">
                <a:solidFill>
                  <a:srgbClr val="202124"/>
                </a:solidFill>
                <a:latin typeface="Segoe UI Light" panose="020B0502040204020203" pitchFamily="34" charset="0"/>
                <a:cs typeface="Segoe UI Light" panose="020B0502040204020203" pitchFamily="34" charset="0"/>
              </a:rPr>
              <a:t>Estado</a:t>
            </a:r>
            <a:r>
              <a:rPr lang="es-PE" sz="2400" dirty="0">
                <a:solidFill>
                  <a:srgbClr val="202124"/>
                </a:solidFill>
                <a:latin typeface="Segoe UI Light" panose="020B0502040204020203" pitchFamily="34" charset="0"/>
                <a:cs typeface="Segoe UI Light" panose="020B0502040204020203" pitchFamily="34" charset="0"/>
              </a:rPr>
              <a:t> (</a:t>
            </a:r>
            <a:r>
              <a:rPr lang="es-PE" sz="2400" b="1" dirty="0">
                <a:solidFill>
                  <a:srgbClr val="202124"/>
                </a:solidFill>
                <a:latin typeface="Segoe UI Light" panose="020B0502040204020203" pitchFamily="34" charset="0"/>
                <a:cs typeface="Segoe UI Light" panose="020B0502040204020203" pitchFamily="34" charset="0"/>
              </a:rPr>
              <a:t>IDARE</a:t>
            </a:r>
            <a:r>
              <a:rPr lang="es-PE" sz="2400" dirty="0">
                <a:solidFill>
                  <a:srgbClr val="202124"/>
                </a:solidFill>
                <a:latin typeface="Segoe UI Light" panose="020B0502040204020203" pitchFamily="34" charset="0"/>
                <a:cs typeface="Segoe UI Light" panose="020B0502040204020203" pitchFamily="34" charset="0"/>
              </a:rPr>
              <a:t>) fué construído por Spielberger, Gorsuch y Lushene (1966) con el propósito de disponer de una escala relativamente breve y confiable para medir dos dimensiones básicas de la </a:t>
            </a:r>
            <a:r>
              <a:rPr lang="es-PE" sz="2400" b="1" dirty="0">
                <a:solidFill>
                  <a:srgbClr val="202124"/>
                </a:solidFill>
                <a:latin typeface="Segoe UI Light" panose="020B0502040204020203" pitchFamily="34" charset="0"/>
                <a:cs typeface="Segoe UI Light" panose="020B0502040204020203" pitchFamily="34" charset="0"/>
              </a:rPr>
              <a:t>ansiedad</a:t>
            </a:r>
            <a:r>
              <a:rPr lang="es-PE" sz="2400" dirty="0">
                <a:solidFill>
                  <a:srgbClr val="202124"/>
                </a:solidFill>
                <a:latin typeface="Segoe UI Light" panose="020B0502040204020203" pitchFamily="34" charset="0"/>
                <a:cs typeface="Segoe UI Light" panose="020B0502040204020203" pitchFamily="34" charset="0"/>
              </a:rPr>
              <a:t>: como </a:t>
            </a:r>
            <a:r>
              <a:rPr lang="es-PE" sz="2400" b="1" dirty="0">
                <a:solidFill>
                  <a:srgbClr val="202124"/>
                </a:solidFill>
                <a:latin typeface="Segoe UI Light" panose="020B0502040204020203" pitchFamily="34" charset="0"/>
                <a:cs typeface="Segoe UI Light" panose="020B0502040204020203" pitchFamily="34" charset="0"/>
              </a:rPr>
              <a:t>rasgo</a:t>
            </a:r>
            <a:r>
              <a:rPr lang="es-PE" sz="2400" dirty="0">
                <a:solidFill>
                  <a:srgbClr val="202124"/>
                </a:solidFill>
                <a:latin typeface="Segoe UI Light" panose="020B0502040204020203" pitchFamily="34" charset="0"/>
                <a:cs typeface="Segoe UI Light" panose="020B0502040204020203" pitchFamily="34" charset="0"/>
              </a:rPr>
              <a:t> (</a:t>
            </a:r>
            <a:r>
              <a:rPr lang="es-PE" sz="2400" b="1" dirty="0">
                <a:solidFill>
                  <a:srgbClr val="202124"/>
                </a:solidFill>
                <a:latin typeface="Segoe UI Light" panose="020B0502040204020203" pitchFamily="34" charset="0"/>
                <a:cs typeface="Segoe UI Light" panose="020B0502040204020203" pitchFamily="34" charset="0"/>
              </a:rPr>
              <a:t>ansiedad</a:t>
            </a:r>
            <a:r>
              <a:rPr lang="es-PE" sz="2400" dirty="0">
                <a:solidFill>
                  <a:srgbClr val="202124"/>
                </a:solidFill>
                <a:latin typeface="Segoe UI Light" panose="020B0502040204020203" pitchFamily="34" charset="0"/>
                <a:cs typeface="Segoe UI Light" panose="020B0502040204020203" pitchFamily="34" charset="0"/>
              </a:rPr>
              <a:t> personal) y como </a:t>
            </a:r>
            <a:r>
              <a:rPr lang="es-PE" sz="2400" b="1" dirty="0">
                <a:solidFill>
                  <a:srgbClr val="202124"/>
                </a:solidFill>
                <a:latin typeface="Segoe UI Light" panose="020B0502040204020203" pitchFamily="34" charset="0"/>
                <a:cs typeface="Segoe UI Light" panose="020B0502040204020203" pitchFamily="34" charset="0"/>
              </a:rPr>
              <a:t>estado</a:t>
            </a:r>
            <a:r>
              <a:rPr lang="es-PE" sz="2400" dirty="0">
                <a:solidFill>
                  <a:srgbClr val="202124"/>
                </a:solidFill>
                <a:latin typeface="Segoe UI Light" panose="020B0502040204020203" pitchFamily="34" charset="0"/>
                <a:cs typeface="Segoe UI Light" panose="020B0502040204020203" pitchFamily="34" charset="0"/>
              </a:rPr>
              <a:t>.</a:t>
            </a:r>
            <a:endParaRPr lang="es-PE" sz="2400" dirty="0">
              <a:latin typeface="Segoe UI Light" panose="020B0502040204020203" pitchFamily="34" charset="0"/>
              <a:cs typeface="Segoe UI Light" panose="020B0502040204020203" pitchFamily="34" charset="0"/>
            </a:endParaRPr>
          </a:p>
        </p:txBody>
      </p:sp>
      <p:grpSp>
        <p:nvGrpSpPr>
          <p:cNvPr id="8" name="Grupo 7">
            <a:extLst>
              <a:ext uri="{FF2B5EF4-FFF2-40B4-BE49-F238E27FC236}">
                <a16:creationId xmlns:a16="http://schemas.microsoft.com/office/drawing/2014/main" id="{C7D78F07-6F01-AAB5-B19E-FE231B47A61D}"/>
              </a:ext>
            </a:extLst>
          </p:cNvPr>
          <p:cNvGrpSpPr/>
          <p:nvPr/>
        </p:nvGrpSpPr>
        <p:grpSpPr>
          <a:xfrm>
            <a:off x="13411200" y="3118854"/>
            <a:ext cx="4506248" cy="5653175"/>
            <a:chOff x="11582400" y="1513438"/>
            <a:chExt cx="5864436" cy="8536514"/>
          </a:xfrm>
        </p:grpSpPr>
        <p:sp>
          <p:nvSpPr>
            <p:cNvPr id="9" name="object 3">
              <a:extLst>
                <a:ext uri="{FF2B5EF4-FFF2-40B4-BE49-F238E27FC236}">
                  <a16:creationId xmlns:a16="http://schemas.microsoft.com/office/drawing/2014/main" id="{C174C6CB-9CA1-6912-B97E-B58407CCB4AF}"/>
                </a:ext>
              </a:extLst>
            </p:cNvPr>
            <p:cNvSpPr/>
            <p:nvPr/>
          </p:nvSpPr>
          <p:spPr>
            <a:xfrm>
              <a:off x="11582400" y="1513438"/>
              <a:ext cx="5864436" cy="8536514"/>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0" name="Imagen 9">
              <a:extLst>
                <a:ext uri="{FF2B5EF4-FFF2-40B4-BE49-F238E27FC236}">
                  <a16:creationId xmlns:a16="http://schemas.microsoft.com/office/drawing/2014/main" id="{02D2F1D3-F1E7-A967-48EB-927D8214C8DF}"/>
                </a:ext>
              </a:extLst>
            </p:cNvPr>
            <p:cNvPicPr>
              <a:picLocks noChangeAspect="1"/>
            </p:cNvPicPr>
            <p:nvPr/>
          </p:nvPicPr>
          <p:blipFill>
            <a:blip r:embed="rId14"/>
            <a:stretch>
              <a:fillRect/>
            </a:stretch>
          </p:blipFill>
          <p:spPr>
            <a:xfrm>
              <a:off x="11915625" y="1767357"/>
              <a:ext cx="5207323" cy="7922931"/>
            </a:xfrm>
            <a:prstGeom prst="rect">
              <a:avLst/>
            </a:prstGeom>
          </p:spPr>
        </p:pic>
      </p:grpSp>
    </p:spTree>
    <p:extLst>
      <p:ext uri="{BB962C8B-B14F-4D97-AF65-F5344CB8AC3E}">
        <p14:creationId xmlns:p14="http://schemas.microsoft.com/office/powerpoint/2010/main" val="38909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2" name="Rectángulo 1">
            <a:extLst>
              <a:ext uri="{FF2B5EF4-FFF2-40B4-BE49-F238E27FC236}">
                <a16:creationId xmlns:a16="http://schemas.microsoft.com/office/drawing/2014/main" id="{567231D6-28FB-1289-05D1-F54FAA5D5FB1}"/>
              </a:ext>
            </a:extLst>
          </p:cNvPr>
          <p:cNvSpPr/>
          <p:nvPr/>
        </p:nvSpPr>
        <p:spPr>
          <a:xfrm>
            <a:off x="1652183" y="2265219"/>
            <a:ext cx="9763507" cy="646331"/>
          </a:xfrm>
          <a:prstGeom prst="rect">
            <a:avLst/>
          </a:prstGeom>
        </p:spPr>
        <p:txBody>
          <a:bodyPr wrap="none">
            <a:spAutoFit/>
          </a:bodyPr>
          <a:lstStyle/>
          <a:p>
            <a:r>
              <a:rPr lang="en-US" sz="3600" b="1" dirty="0">
                <a:latin typeface="Segoe UI Light" panose="020B0502040204020203" pitchFamily="34" charset="0"/>
                <a:cs typeface="Segoe UI Light" panose="020B0502040204020203" pitchFamily="34" charset="0"/>
              </a:rPr>
              <a:t>El Competitive State Anxiety Inventory 2 (CSAI-2) </a:t>
            </a:r>
            <a:endParaRPr lang="es-PE" sz="3600" b="1" dirty="0">
              <a:latin typeface="Segoe UI Light" panose="020B0502040204020203" pitchFamily="34" charset="0"/>
              <a:cs typeface="Segoe UI Light" panose="020B0502040204020203" pitchFamily="34" charset="0"/>
            </a:endParaRPr>
          </a:p>
        </p:txBody>
      </p:sp>
      <p:sp>
        <p:nvSpPr>
          <p:cNvPr id="5" name="Rectángulo 4">
            <a:extLst>
              <a:ext uri="{FF2B5EF4-FFF2-40B4-BE49-F238E27FC236}">
                <a16:creationId xmlns:a16="http://schemas.microsoft.com/office/drawing/2014/main" id="{193AFB7B-681E-0BBB-C239-2D9E47C46015}"/>
              </a:ext>
            </a:extLst>
          </p:cNvPr>
          <p:cNvSpPr/>
          <p:nvPr/>
        </p:nvSpPr>
        <p:spPr>
          <a:xfrm>
            <a:off x="1627370" y="3105784"/>
            <a:ext cx="11402829" cy="1685526"/>
          </a:xfrm>
          <a:prstGeom prst="rect">
            <a:avLst/>
          </a:prstGeom>
        </p:spPr>
        <p:txBody>
          <a:bodyPr wrap="square">
            <a:spAutoFit/>
          </a:bodyPr>
          <a:lstStyle/>
          <a:p>
            <a:pPr algn="just">
              <a:lnSpc>
                <a:spcPct val="150000"/>
              </a:lnSpc>
            </a:pPr>
            <a:r>
              <a:rPr lang="es-PE" sz="2400" dirty="0">
                <a:latin typeface="Segoe UI Light" panose="020B0502040204020203" pitchFamily="34" charset="0"/>
                <a:cs typeface="Segoe UI Light" panose="020B0502040204020203" pitchFamily="34" charset="0"/>
              </a:rPr>
              <a:t>El CSAI-2 originalmente construido (Martens, Burton, Vealey, </a:t>
            </a:r>
            <a:r>
              <a:rPr lang="es-PE" sz="2400" dirty="0" err="1">
                <a:latin typeface="Segoe UI Light" panose="020B0502040204020203" pitchFamily="34" charset="0"/>
                <a:cs typeface="Segoe UI Light" panose="020B0502040204020203" pitchFamily="34" charset="0"/>
              </a:rPr>
              <a:t>Bump</a:t>
            </a:r>
            <a:r>
              <a:rPr lang="es-PE" sz="2400" dirty="0">
                <a:latin typeface="Segoe UI Light" panose="020B0502040204020203" pitchFamily="34" charset="0"/>
                <a:cs typeface="Segoe UI Light" panose="020B0502040204020203" pitchFamily="34" charset="0"/>
              </a:rPr>
              <a:t> y Smith, 1990), incluía escalas no sólo en referencia a la ansiedad estado cognitiva y somática sino también miedo al daño físico y ansiedad general.</a:t>
            </a:r>
          </a:p>
        </p:txBody>
      </p:sp>
      <p:sp>
        <p:nvSpPr>
          <p:cNvPr id="6" name="Rectángulo 5">
            <a:extLst>
              <a:ext uri="{FF2B5EF4-FFF2-40B4-BE49-F238E27FC236}">
                <a16:creationId xmlns:a16="http://schemas.microsoft.com/office/drawing/2014/main" id="{03812B80-8693-794A-8354-B23DCB627A6B}"/>
              </a:ext>
            </a:extLst>
          </p:cNvPr>
          <p:cNvSpPr/>
          <p:nvPr/>
        </p:nvSpPr>
        <p:spPr>
          <a:xfrm>
            <a:off x="1873032" y="8144592"/>
            <a:ext cx="8033265" cy="1200329"/>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s-PE" sz="2400" dirty="0">
                <a:latin typeface="Segoe UI Light" panose="020B0502040204020203" pitchFamily="34" charset="0"/>
                <a:cs typeface="Segoe UI Light" panose="020B0502040204020203" pitchFamily="34" charset="0"/>
              </a:rPr>
              <a:t>La autoconfianza con relación a la ejecución deportiva referida a la competición. </a:t>
            </a:r>
          </a:p>
        </p:txBody>
      </p:sp>
      <p:sp>
        <p:nvSpPr>
          <p:cNvPr id="7" name="Rectángulo 6">
            <a:extLst>
              <a:ext uri="{FF2B5EF4-FFF2-40B4-BE49-F238E27FC236}">
                <a16:creationId xmlns:a16="http://schemas.microsoft.com/office/drawing/2014/main" id="{779325F3-E0BE-CBB2-4206-AFD5F168A69A}"/>
              </a:ext>
            </a:extLst>
          </p:cNvPr>
          <p:cNvSpPr/>
          <p:nvPr/>
        </p:nvSpPr>
        <p:spPr>
          <a:xfrm>
            <a:off x="1618148" y="5445835"/>
            <a:ext cx="5633273" cy="646331"/>
          </a:xfrm>
          <a:prstGeom prst="rect">
            <a:avLst/>
          </a:prstGeom>
        </p:spPr>
        <p:txBody>
          <a:bodyPr wrap="none">
            <a:spAutoFit/>
          </a:bodyPr>
          <a:lstStyle/>
          <a:p>
            <a:pPr algn="just">
              <a:lnSpc>
                <a:spcPct val="150000"/>
              </a:lnSpc>
            </a:pPr>
            <a:r>
              <a:rPr lang="es-PE" sz="2400" dirty="0">
                <a:latin typeface="Segoe UI Light" panose="020B0502040204020203" pitchFamily="34" charset="0"/>
                <a:cs typeface="Segoe UI Light" panose="020B0502040204020203" pitchFamily="34" charset="0"/>
              </a:rPr>
              <a:t>Este cuestionario evalúa los componentes </a:t>
            </a:r>
          </a:p>
        </p:txBody>
      </p:sp>
      <p:sp>
        <p:nvSpPr>
          <p:cNvPr id="8" name="Rectángulo 7">
            <a:extLst>
              <a:ext uri="{FF2B5EF4-FFF2-40B4-BE49-F238E27FC236}">
                <a16:creationId xmlns:a16="http://schemas.microsoft.com/office/drawing/2014/main" id="{D6F9067B-96DC-2F52-DBC8-7A70F8CC021D}"/>
              </a:ext>
            </a:extLst>
          </p:cNvPr>
          <p:cNvSpPr/>
          <p:nvPr/>
        </p:nvSpPr>
        <p:spPr>
          <a:xfrm>
            <a:off x="1930994" y="6292578"/>
            <a:ext cx="2052165" cy="646331"/>
          </a:xfrm>
          <a:prstGeom prst="rect">
            <a:avLst/>
          </a:prstGeom>
        </p:spPr>
        <p:txBody>
          <a:bodyPr wrap="none">
            <a:spAutoFit/>
          </a:bodyPr>
          <a:lstStyle/>
          <a:p>
            <a:pPr marL="342900" indent="-342900" algn="just">
              <a:lnSpc>
                <a:spcPct val="150000"/>
              </a:lnSpc>
              <a:buFont typeface="Wingdings" panose="05000000000000000000" pitchFamily="2" charset="2"/>
              <a:buChar char="§"/>
            </a:pPr>
            <a:r>
              <a:rPr lang="es-PE" sz="2400" dirty="0">
                <a:latin typeface="Segoe UI Light" panose="020B0502040204020203" pitchFamily="34" charset="0"/>
                <a:cs typeface="Segoe UI Light" panose="020B0502040204020203" pitchFamily="34" charset="0"/>
              </a:rPr>
              <a:t>Cognitivos  </a:t>
            </a:r>
          </a:p>
        </p:txBody>
      </p:sp>
      <p:sp>
        <p:nvSpPr>
          <p:cNvPr id="9" name="Rectángulo 8">
            <a:extLst>
              <a:ext uri="{FF2B5EF4-FFF2-40B4-BE49-F238E27FC236}">
                <a16:creationId xmlns:a16="http://schemas.microsoft.com/office/drawing/2014/main" id="{DADBCFC2-08CC-2F93-280E-04118FA16338}"/>
              </a:ext>
            </a:extLst>
          </p:cNvPr>
          <p:cNvSpPr/>
          <p:nvPr/>
        </p:nvSpPr>
        <p:spPr>
          <a:xfrm>
            <a:off x="1896959" y="7207868"/>
            <a:ext cx="4918334" cy="577530"/>
          </a:xfrm>
          <a:prstGeom prst="rect">
            <a:avLst/>
          </a:prstGeom>
        </p:spPr>
        <p:txBody>
          <a:bodyPr wrap="none">
            <a:spAutoFit/>
          </a:bodyPr>
          <a:lstStyle/>
          <a:p>
            <a:pPr marL="342900" indent="-342900" algn="just">
              <a:lnSpc>
                <a:spcPct val="150000"/>
              </a:lnSpc>
              <a:buFont typeface="Wingdings" panose="05000000000000000000" pitchFamily="2" charset="2"/>
              <a:buChar char="§"/>
            </a:pPr>
            <a:r>
              <a:rPr lang="es-PE" sz="2400" dirty="0">
                <a:latin typeface="Segoe UI Light" panose="020B0502040204020203" pitchFamily="34" charset="0"/>
                <a:cs typeface="Segoe UI Light" panose="020B0502040204020203" pitchFamily="34" charset="0"/>
              </a:rPr>
              <a:t>Somáticos de la ansiedad estado  </a:t>
            </a:r>
          </a:p>
        </p:txBody>
      </p:sp>
      <p:grpSp>
        <p:nvGrpSpPr>
          <p:cNvPr id="10" name="Grupo 9">
            <a:extLst>
              <a:ext uri="{FF2B5EF4-FFF2-40B4-BE49-F238E27FC236}">
                <a16:creationId xmlns:a16="http://schemas.microsoft.com/office/drawing/2014/main" id="{3E033394-3BE7-7988-FFF9-6F4C31FE9D89}"/>
              </a:ext>
            </a:extLst>
          </p:cNvPr>
          <p:cNvGrpSpPr/>
          <p:nvPr/>
        </p:nvGrpSpPr>
        <p:grpSpPr>
          <a:xfrm>
            <a:off x="11461154" y="4780381"/>
            <a:ext cx="6499599" cy="4333412"/>
            <a:chOff x="9791558" y="2103347"/>
            <a:chExt cx="7698123" cy="5326153"/>
          </a:xfrm>
        </p:grpSpPr>
        <p:sp>
          <p:nvSpPr>
            <p:cNvPr id="11" name="object 3">
              <a:extLst>
                <a:ext uri="{FF2B5EF4-FFF2-40B4-BE49-F238E27FC236}">
                  <a16:creationId xmlns:a16="http://schemas.microsoft.com/office/drawing/2014/main" id="{09BF09F1-D2D0-96E8-D275-DD23F1228B45}"/>
                </a:ext>
              </a:extLst>
            </p:cNvPr>
            <p:cNvSpPr/>
            <p:nvPr/>
          </p:nvSpPr>
          <p:spPr>
            <a:xfrm>
              <a:off x="9791558" y="2103347"/>
              <a:ext cx="7698123" cy="5326153"/>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2" name="Imagen 11">
              <a:extLst>
                <a:ext uri="{FF2B5EF4-FFF2-40B4-BE49-F238E27FC236}">
                  <a16:creationId xmlns:a16="http://schemas.microsoft.com/office/drawing/2014/main" id="{A7A9C651-BAAA-DAB4-B051-BFB9422A727B}"/>
                </a:ext>
              </a:extLst>
            </p:cNvPr>
            <p:cNvPicPr>
              <a:picLocks noChangeAspect="1"/>
            </p:cNvPicPr>
            <p:nvPr/>
          </p:nvPicPr>
          <p:blipFill>
            <a:blip r:embed="rId16"/>
            <a:stretch>
              <a:fillRect/>
            </a:stretch>
          </p:blipFill>
          <p:spPr>
            <a:xfrm>
              <a:off x="10122834" y="2458360"/>
              <a:ext cx="7022165" cy="4666340"/>
            </a:xfrm>
            <a:prstGeom prst="rect">
              <a:avLst/>
            </a:prstGeom>
          </p:spPr>
        </p:pic>
      </p:grpSp>
    </p:spTree>
    <p:extLst>
      <p:ext uri="{BB962C8B-B14F-4D97-AF65-F5344CB8AC3E}">
        <p14:creationId xmlns:p14="http://schemas.microsoft.com/office/powerpoint/2010/main" val="311697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additive="base">
                                        <p:cTn id="3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4" name="Rectángulo 3">
            <a:extLst>
              <a:ext uri="{FF2B5EF4-FFF2-40B4-BE49-F238E27FC236}">
                <a16:creationId xmlns:a16="http://schemas.microsoft.com/office/drawing/2014/main" id="{A37FCDEB-B79D-17E8-D60E-AD970947103A}"/>
              </a:ext>
            </a:extLst>
          </p:cNvPr>
          <p:cNvSpPr/>
          <p:nvPr/>
        </p:nvSpPr>
        <p:spPr>
          <a:xfrm>
            <a:off x="591376" y="2279039"/>
            <a:ext cx="9663095" cy="456535"/>
          </a:xfrm>
          <a:prstGeom prst="rect">
            <a:avLst/>
          </a:prstGeom>
        </p:spPr>
        <p:txBody>
          <a:bodyPr wrap="none">
            <a:spAutoFit/>
          </a:bodyPr>
          <a:lstStyle/>
          <a:p>
            <a:pPr algn="just">
              <a:lnSpc>
                <a:spcPts val="2700"/>
              </a:lnSpc>
              <a:spcBef>
                <a:spcPts val="3000"/>
              </a:spcBef>
              <a:spcAft>
                <a:spcPts val="1200"/>
              </a:spcAft>
            </a:pPr>
            <a:r>
              <a:rPr lang="es-PE" sz="3600" b="1" dirty="0">
                <a:latin typeface="Segoe UI Light" panose="020B0502040204020203" pitchFamily="34" charset="0"/>
                <a:ea typeface="Times New Roman" panose="02020603050405020304" pitchFamily="18" charset="0"/>
                <a:cs typeface="Segoe UI Light" panose="020B0502040204020203" pitchFamily="34" charset="0"/>
              </a:rPr>
              <a:t>Técnicas de Intervención Psicológicas Deportivas </a:t>
            </a:r>
            <a:endParaRPr lang="es-PE" sz="3600" b="1" dirty="0">
              <a:effectLst/>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5" name="Rectángulo 4">
            <a:extLst>
              <a:ext uri="{FF2B5EF4-FFF2-40B4-BE49-F238E27FC236}">
                <a16:creationId xmlns:a16="http://schemas.microsoft.com/office/drawing/2014/main" id="{6FD820D7-7899-54BE-C946-88AA4E50F23B}"/>
              </a:ext>
            </a:extLst>
          </p:cNvPr>
          <p:cNvSpPr/>
          <p:nvPr/>
        </p:nvSpPr>
        <p:spPr>
          <a:xfrm>
            <a:off x="662909" y="3047766"/>
            <a:ext cx="11792672" cy="16855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En el mundo del deporte, especialmente cuando hablamos de alto rendimiento, estar expuesto a una gran cantidad de presiones y estrés resulta algo completamente habitual. </a:t>
            </a:r>
          </a:p>
        </p:txBody>
      </p:sp>
      <p:sp>
        <p:nvSpPr>
          <p:cNvPr id="6" name="Rectángulo 5">
            <a:extLst>
              <a:ext uri="{FF2B5EF4-FFF2-40B4-BE49-F238E27FC236}">
                <a16:creationId xmlns:a16="http://schemas.microsoft.com/office/drawing/2014/main" id="{5655A7A0-6382-2FA6-7913-080E2CCC2EB4}"/>
              </a:ext>
            </a:extLst>
          </p:cNvPr>
          <p:cNvSpPr/>
          <p:nvPr/>
        </p:nvSpPr>
        <p:spPr>
          <a:xfrm>
            <a:off x="591376" y="5092416"/>
            <a:ext cx="11792672" cy="16855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Esto no significa que el deportista deba acostumbrarse a vivir con ello, ya que el estrés que desencadena puede llegar a tener importantes efectos en su desempeño físico y mental así como la calidad de vida que pueda tener.</a:t>
            </a:r>
          </a:p>
        </p:txBody>
      </p:sp>
      <p:sp>
        <p:nvSpPr>
          <p:cNvPr id="7" name="Rectángulo 6">
            <a:extLst>
              <a:ext uri="{FF2B5EF4-FFF2-40B4-BE49-F238E27FC236}">
                <a16:creationId xmlns:a16="http://schemas.microsoft.com/office/drawing/2014/main" id="{11972DC2-DF01-8305-EE04-61F9877A739D}"/>
              </a:ext>
            </a:extLst>
          </p:cNvPr>
          <p:cNvSpPr/>
          <p:nvPr/>
        </p:nvSpPr>
        <p:spPr>
          <a:xfrm>
            <a:off x="591376" y="7360725"/>
            <a:ext cx="11792672" cy="113152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Las técnicas de relajación son una herramienta importante que la psicología deportiva proporciona como parte de la preparación integral de todo deportista.</a:t>
            </a:r>
          </a:p>
        </p:txBody>
      </p:sp>
      <p:grpSp>
        <p:nvGrpSpPr>
          <p:cNvPr id="8" name="Grupo 7">
            <a:extLst>
              <a:ext uri="{FF2B5EF4-FFF2-40B4-BE49-F238E27FC236}">
                <a16:creationId xmlns:a16="http://schemas.microsoft.com/office/drawing/2014/main" id="{DE3747E1-35E8-B510-04D2-D5A230C78716}"/>
              </a:ext>
            </a:extLst>
          </p:cNvPr>
          <p:cNvGrpSpPr/>
          <p:nvPr/>
        </p:nvGrpSpPr>
        <p:grpSpPr>
          <a:xfrm>
            <a:off x="13462397" y="3768726"/>
            <a:ext cx="4269098" cy="3520871"/>
            <a:chOff x="11734800" y="2511362"/>
            <a:chExt cx="6034275" cy="4918138"/>
          </a:xfrm>
        </p:grpSpPr>
        <p:sp>
          <p:nvSpPr>
            <p:cNvPr id="9" name="object 3">
              <a:extLst>
                <a:ext uri="{FF2B5EF4-FFF2-40B4-BE49-F238E27FC236}">
                  <a16:creationId xmlns:a16="http://schemas.microsoft.com/office/drawing/2014/main" id="{8FB6AB65-B699-3FBE-C520-142D8E5334C0}"/>
                </a:ext>
              </a:extLst>
            </p:cNvPr>
            <p:cNvSpPr/>
            <p:nvPr/>
          </p:nvSpPr>
          <p:spPr>
            <a:xfrm>
              <a:off x="11734800" y="2511362"/>
              <a:ext cx="6034275" cy="4918138"/>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10" name="Imagen 9">
              <a:extLst>
                <a:ext uri="{FF2B5EF4-FFF2-40B4-BE49-F238E27FC236}">
                  <a16:creationId xmlns:a16="http://schemas.microsoft.com/office/drawing/2014/main" id="{A3532FA5-8C3E-BE64-5E17-CA6DBF36CD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932022" y="2733977"/>
              <a:ext cx="5664580" cy="4555868"/>
            </a:xfrm>
            <a:prstGeom prst="rect">
              <a:avLst/>
            </a:prstGeom>
          </p:spPr>
        </p:pic>
      </p:grpSp>
    </p:spTree>
    <p:extLst>
      <p:ext uri="{BB962C8B-B14F-4D97-AF65-F5344CB8AC3E}">
        <p14:creationId xmlns:p14="http://schemas.microsoft.com/office/powerpoint/2010/main" val="326261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4" name="Rectángulo 3">
            <a:extLst>
              <a:ext uri="{FF2B5EF4-FFF2-40B4-BE49-F238E27FC236}">
                <a16:creationId xmlns:a16="http://schemas.microsoft.com/office/drawing/2014/main" id="{11D8670B-28BB-7512-76FB-EBC6726B0974}"/>
              </a:ext>
            </a:extLst>
          </p:cNvPr>
          <p:cNvSpPr/>
          <p:nvPr/>
        </p:nvSpPr>
        <p:spPr>
          <a:xfrm>
            <a:off x="1677680" y="2120190"/>
            <a:ext cx="9531308" cy="1685526"/>
          </a:xfrm>
          <a:prstGeom prst="rect">
            <a:avLst/>
          </a:prstGeom>
        </p:spPr>
        <p:txBody>
          <a:bodyPr wrap="square">
            <a:spAutoFit/>
          </a:bodyPr>
          <a:lstStyle/>
          <a:p>
            <a:pPr algn="just">
              <a:lnSpc>
                <a:spcPct val="150000"/>
              </a:lnSpc>
            </a:pPr>
            <a:r>
              <a:rPr lang="es-PE" sz="2400" dirty="0">
                <a:latin typeface="Segoe UI Light" panose="020B0502040204020203" pitchFamily="34" charset="0"/>
                <a:cs typeface="Segoe UI Light" panose="020B0502040204020203" pitchFamily="34" charset="0"/>
              </a:rPr>
              <a:t>Son métodos, procedimientos o actividades que ayudan a reducir la tensión física y/o mental, reduciendo los altos niveles de estrés, ansiedad o ira que condicionan el rendimiento.</a:t>
            </a:r>
            <a:endParaRPr lang="es-PE" sz="2400" b="0" i="0" dirty="0">
              <a:effectLst/>
              <a:latin typeface="Segoe UI Light" panose="020B0502040204020203" pitchFamily="34" charset="0"/>
              <a:cs typeface="Segoe UI Light" panose="020B0502040204020203" pitchFamily="34" charset="0"/>
            </a:endParaRPr>
          </a:p>
        </p:txBody>
      </p:sp>
      <p:sp>
        <p:nvSpPr>
          <p:cNvPr id="5" name="Rectángulo 4">
            <a:extLst>
              <a:ext uri="{FF2B5EF4-FFF2-40B4-BE49-F238E27FC236}">
                <a16:creationId xmlns:a16="http://schemas.microsoft.com/office/drawing/2014/main" id="{5890C9C3-FCCB-EC1B-690C-B4FC097AA8F9}"/>
              </a:ext>
            </a:extLst>
          </p:cNvPr>
          <p:cNvSpPr/>
          <p:nvPr/>
        </p:nvSpPr>
        <p:spPr>
          <a:xfrm>
            <a:off x="1568108" y="1459783"/>
            <a:ext cx="6107121" cy="461665"/>
          </a:xfrm>
          <a:prstGeom prst="rect">
            <a:avLst/>
          </a:prstGeom>
        </p:spPr>
        <p:txBody>
          <a:bodyPr wrap="none">
            <a:spAutoFit/>
          </a:bodyPr>
          <a:lstStyle/>
          <a:p>
            <a:r>
              <a:rPr lang="es-PE" sz="2400" b="1" dirty="0">
                <a:latin typeface="Segoe UI Light" panose="020B0502040204020203" pitchFamily="34" charset="0"/>
                <a:cs typeface="Segoe UI Light" panose="020B0502040204020203" pitchFamily="34" charset="0"/>
              </a:rPr>
              <a:t>¿Qué son las técnicas de relajación deportiva?</a:t>
            </a:r>
          </a:p>
        </p:txBody>
      </p:sp>
      <p:sp>
        <p:nvSpPr>
          <p:cNvPr id="6" name="Rectángulo 5">
            <a:extLst>
              <a:ext uri="{FF2B5EF4-FFF2-40B4-BE49-F238E27FC236}">
                <a16:creationId xmlns:a16="http://schemas.microsoft.com/office/drawing/2014/main" id="{56E71ADD-2B2B-C7F7-660D-6885EA1ABC34}"/>
              </a:ext>
            </a:extLst>
          </p:cNvPr>
          <p:cNvSpPr/>
          <p:nvPr/>
        </p:nvSpPr>
        <p:spPr>
          <a:xfrm>
            <a:off x="1564675" y="4689124"/>
            <a:ext cx="9484774" cy="461665"/>
          </a:xfrm>
          <a:prstGeom prst="rect">
            <a:avLst/>
          </a:prstGeom>
        </p:spPr>
        <p:txBody>
          <a:bodyPr wrap="square">
            <a:spAutoFit/>
          </a:bodyPr>
          <a:lstStyle/>
          <a:p>
            <a:r>
              <a:rPr lang="es-PE" sz="2400" b="1" dirty="0">
                <a:latin typeface="Segoe UI Light" panose="020B0502040204020203" pitchFamily="34" charset="0"/>
                <a:cs typeface="Segoe UI Light" panose="020B0502040204020203" pitchFamily="34" charset="0"/>
              </a:rPr>
              <a:t>En el deporte es más importante el autocontrol que la relajación plena</a:t>
            </a:r>
            <a:r>
              <a:rPr lang="es-PE" sz="2400" dirty="0">
                <a:latin typeface="Segoe UI Light" panose="020B0502040204020203" pitchFamily="34" charset="0"/>
                <a:cs typeface="Segoe UI Light" panose="020B0502040204020203" pitchFamily="34" charset="0"/>
              </a:rPr>
              <a:t>. </a:t>
            </a:r>
          </a:p>
        </p:txBody>
      </p:sp>
      <p:sp>
        <p:nvSpPr>
          <p:cNvPr id="7" name="Rectángulo 6">
            <a:extLst>
              <a:ext uri="{FF2B5EF4-FFF2-40B4-BE49-F238E27FC236}">
                <a16:creationId xmlns:a16="http://schemas.microsoft.com/office/drawing/2014/main" id="{C97B4A4D-141D-9134-6CF0-3E0F22EF1AFE}"/>
              </a:ext>
            </a:extLst>
          </p:cNvPr>
          <p:cNvSpPr/>
          <p:nvPr/>
        </p:nvSpPr>
        <p:spPr>
          <a:xfrm>
            <a:off x="1520520" y="5367043"/>
            <a:ext cx="10436163" cy="2308324"/>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La mayoría de las técnicas de relajación se enfocan en lograr un estado de calma físico y mental, lo cual puede ser una excelente opción para después de un día de entrenamiento con cargas máximas o después de una temporada de competencias. </a:t>
            </a:r>
          </a:p>
        </p:txBody>
      </p:sp>
      <p:sp>
        <p:nvSpPr>
          <p:cNvPr id="8" name="Rectángulo 7">
            <a:extLst>
              <a:ext uri="{FF2B5EF4-FFF2-40B4-BE49-F238E27FC236}">
                <a16:creationId xmlns:a16="http://schemas.microsoft.com/office/drawing/2014/main" id="{41B569E7-817E-4321-5397-484CC1F5A0E1}"/>
              </a:ext>
            </a:extLst>
          </p:cNvPr>
          <p:cNvSpPr/>
          <p:nvPr/>
        </p:nvSpPr>
        <p:spPr>
          <a:xfrm>
            <a:off x="1520520" y="8018461"/>
            <a:ext cx="10435859" cy="16855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Pero en la mayoría de los casos, el deportista necesita relajarse </a:t>
            </a:r>
            <a:r>
              <a:rPr lang="es-PE" sz="2400" b="1" dirty="0">
                <a:latin typeface="Segoe UI Light" panose="020B0502040204020203" pitchFamily="34" charset="0"/>
                <a:cs typeface="Segoe UI Light" panose="020B0502040204020203" pitchFamily="34" charset="0"/>
              </a:rPr>
              <a:t>solo hasta cierto punto</a:t>
            </a:r>
            <a:r>
              <a:rPr lang="es-PE" sz="2400" dirty="0">
                <a:latin typeface="Segoe UI Light" panose="020B0502040204020203" pitchFamily="34" charset="0"/>
                <a:cs typeface="Segoe UI Light" panose="020B0502040204020203" pitchFamily="34" charset="0"/>
              </a:rPr>
              <a:t>, en el cual pueda mantener la mente clara pero igualmente pueda participar en el evento deportivo</a:t>
            </a:r>
          </a:p>
        </p:txBody>
      </p:sp>
      <p:grpSp>
        <p:nvGrpSpPr>
          <p:cNvPr id="9" name="Grupo 8">
            <a:extLst>
              <a:ext uri="{FF2B5EF4-FFF2-40B4-BE49-F238E27FC236}">
                <a16:creationId xmlns:a16="http://schemas.microsoft.com/office/drawing/2014/main" id="{33F2D1C0-A019-EC2A-E595-4804BE2723D9}"/>
              </a:ext>
            </a:extLst>
          </p:cNvPr>
          <p:cNvGrpSpPr/>
          <p:nvPr/>
        </p:nvGrpSpPr>
        <p:grpSpPr>
          <a:xfrm>
            <a:off x="12621111" y="4757904"/>
            <a:ext cx="5339642" cy="4038600"/>
            <a:chOff x="13272271" y="1895351"/>
            <a:chExt cx="4522951" cy="3248149"/>
          </a:xfrm>
        </p:grpSpPr>
        <p:sp>
          <p:nvSpPr>
            <p:cNvPr id="10" name="object 3">
              <a:extLst>
                <a:ext uri="{FF2B5EF4-FFF2-40B4-BE49-F238E27FC236}">
                  <a16:creationId xmlns:a16="http://schemas.microsoft.com/office/drawing/2014/main" id="{0B19AAA1-A5B9-56A5-0A15-25DCE11786EE}"/>
                </a:ext>
              </a:extLst>
            </p:cNvPr>
            <p:cNvSpPr/>
            <p:nvPr/>
          </p:nvSpPr>
          <p:spPr>
            <a:xfrm>
              <a:off x="13272271" y="1895351"/>
              <a:ext cx="4522951" cy="3248149"/>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1" name="Imagen 10">
              <a:extLst>
                <a:ext uri="{FF2B5EF4-FFF2-40B4-BE49-F238E27FC236}">
                  <a16:creationId xmlns:a16="http://schemas.microsoft.com/office/drawing/2014/main" id="{4B2F8D45-0EE1-49BB-8905-FBDA99FCE4F8}"/>
                </a:ext>
              </a:extLst>
            </p:cNvPr>
            <p:cNvPicPr>
              <a:picLocks noChangeAspect="1"/>
            </p:cNvPicPr>
            <p:nvPr/>
          </p:nvPicPr>
          <p:blipFill>
            <a:blip r:embed="rId16"/>
            <a:stretch>
              <a:fillRect/>
            </a:stretch>
          </p:blipFill>
          <p:spPr>
            <a:xfrm>
              <a:off x="13500413" y="2140495"/>
              <a:ext cx="4071175" cy="2760947"/>
            </a:xfrm>
            <a:prstGeom prst="rect">
              <a:avLst/>
            </a:prstGeom>
          </p:spPr>
        </p:pic>
      </p:grpSp>
    </p:spTree>
    <p:extLst>
      <p:ext uri="{BB962C8B-B14F-4D97-AF65-F5344CB8AC3E}">
        <p14:creationId xmlns:p14="http://schemas.microsoft.com/office/powerpoint/2010/main" val="58250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4" name="Rectángulo 3">
            <a:extLst>
              <a:ext uri="{FF2B5EF4-FFF2-40B4-BE49-F238E27FC236}">
                <a16:creationId xmlns:a16="http://schemas.microsoft.com/office/drawing/2014/main" id="{9984F243-5433-070A-927E-4259577FB1A7}"/>
              </a:ext>
            </a:extLst>
          </p:cNvPr>
          <p:cNvSpPr/>
          <p:nvPr/>
        </p:nvSpPr>
        <p:spPr>
          <a:xfrm>
            <a:off x="611661" y="3213260"/>
            <a:ext cx="4086375" cy="523220"/>
          </a:xfrm>
          <a:prstGeom prst="rect">
            <a:avLst/>
          </a:prstGeom>
        </p:spPr>
        <p:txBody>
          <a:bodyPr wrap="none">
            <a:spAutoFit/>
          </a:bodyPr>
          <a:lstStyle/>
          <a:p>
            <a:r>
              <a:rPr lang="es-PE" sz="2800" b="1" dirty="0">
                <a:latin typeface="Segoe UI Light" panose="020B0502040204020203" pitchFamily="34" charset="0"/>
                <a:cs typeface="Segoe UI Light" panose="020B0502040204020203" pitchFamily="34" charset="0"/>
              </a:rPr>
              <a:t>Respiración Diafragmática</a:t>
            </a:r>
          </a:p>
        </p:txBody>
      </p:sp>
      <p:sp>
        <p:nvSpPr>
          <p:cNvPr id="5" name="Rectángulo 4">
            <a:extLst>
              <a:ext uri="{FF2B5EF4-FFF2-40B4-BE49-F238E27FC236}">
                <a16:creationId xmlns:a16="http://schemas.microsoft.com/office/drawing/2014/main" id="{976DD394-2266-C9F6-4AC2-5AEC248298D1}"/>
              </a:ext>
            </a:extLst>
          </p:cNvPr>
          <p:cNvSpPr/>
          <p:nvPr/>
        </p:nvSpPr>
        <p:spPr>
          <a:xfrm>
            <a:off x="547770" y="2246735"/>
            <a:ext cx="10610533" cy="533479"/>
          </a:xfrm>
          <a:prstGeom prst="rect">
            <a:avLst/>
          </a:prstGeom>
        </p:spPr>
        <p:txBody>
          <a:bodyPr wrap="none">
            <a:spAutoFit/>
          </a:bodyPr>
          <a:lstStyle/>
          <a:p>
            <a:pPr algn="just" fontAlgn="base">
              <a:lnSpc>
                <a:spcPts val="1500"/>
              </a:lnSpc>
              <a:spcAft>
                <a:spcPts val="0"/>
              </a:spcAft>
            </a:pPr>
            <a:endParaRPr lang="es-PE" sz="3600" b="1" dirty="0">
              <a:latin typeface="Segoe UI Light" panose="020B0502040204020203" pitchFamily="34" charset="0"/>
              <a:ea typeface="Times New Roman" panose="02020603050405020304" pitchFamily="18" charset="0"/>
              <a:cs typeface="Segoe UI Light" panose="020B0502040204020203" pitchFamily="34" charset="0"/>
            </a:endParaRPr>
          </a:p>
          <a:p>
            <a:pPr algn="just" fontAlgn="base">
              <a:lnSpc>
                <a:spcPts val="1500"/>
              </a:lnSpc>
              <a:spcAft>
                <a:spcPts val="0"/>
              </a:spcAft>
            </a:pPr>
            <a:r>
              <a:rPr lang="es-PE" sz="3600" b="1" dirty="0">
                <a:latin typeface="Segoe UI Light" panose="020B0502040204020203" pitchFamily="34" charset="0"/>
                <a:ea typeface="Times New Roman" panose="02020603050405020304" pitchFamily="18" charset="0"/>
                <a:cs typeface="Segoe UI Light" panose="020B0502040204020203" pitchFamily="34" charset="0"/>
              </a:rPr>
              <a:t>Como entrenar las Técnica de Respiración y Relajación</a:t>
            </a:r>
          </a:p>
        </p:txBody>
      </p:sp>
      <p:sp>
        <p:nvSpPr>
          <p:cNvPr id="6" name="Rectángulo 5">
            <a:extLst>
              <a:ext uri="{FF2B5EF4-FFF2-40B4-BE49-F238E27FC236}">
                <a16:creationId xmlns:a16="http://schemas.microsoft.com/office/drawing/2014/main" id="{784D92D3-69B7-D03A-B446-E202620715A9}"/>
              </a:ext>
            </a:extLst>
          </p:cNvPr>
          <p:cNvSpPr/>
          <p:nvPr/>
        </p:nvSpPr>
        <p:spPr>
          <a:xfrm>
            <a:off x="619483" y="3914613"/>
            <a:ext cx="10831200" cy="113152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A0009"/>
                </a:solidFill>
                <a:latin typeface="Segoe UI Light" panose="020B0502040204020203" pitchFamily="34" charset="0"/>
                <a:cs typeface="Segoe UI Light" panose="020B0502040204020203" pitchFamily="34" charset="0"/>
              </a:rPr>
              <a:t>Existe una </a:t>
            </a:r>
            <a:r>
              <a:rPr lang="es-PE" sz="2400" b="1" dirty="0">
                <a:solidFill>
                  <a:srgbClr val="0A0009"/>
                </a:solidFill>
                <a:latin typeface="Segoe UI Light" panose="020B0502040204020203" pitchFamily="34" charset="0"/>
                <a:cs typeface="Segoe UI Light" panose="020B0502040204020203" pitchFamily="34" charset="0"/>
              </a:rPr>
              <a:t>relación muy estrecha entre respiración y relajación</a:t>
            </a:r>
            <a:r>
              <a:rPr lang="es-PE" sz="2400" dirty="0">
                <a:solidFill>
                  <a:srgbClr val="0A0009"/>
                </a:solidFill>
                <a:latin typeface="Segoe UI Light" panose="020B0502040204020203" pitchFamily="34" charset="0"/>
                <a:cs typeface="Segoe UI Light" panose="020B0502040204020203" pitchFamily="34" charset="0"/>
              </a:rPr>
              <a:t>. En un estado de relajación la respiración es prolongada, regular, lenta. </a:t>
            </a:r>
          </a:p>
        </p:txBody>
      </p:sp>
      <p:sp>
        <p:nvSpPr>
          <p:cNvPr id="7" name="Rectángulo 6">
            <a:extLst>
              <a:ext uri="{FF2B5EF4-FFF2-40B4-BE49-F238E27FC236}">
                <a16:creationId xmlns:a16="http://schemas.microsoft.com/office/drawing/2014/main" id="{3F036E5E-EBA2-816F-6ED3-003C21E4B5A2}"/>
              </a:ext>
            </a:extLst>
          </p:cNvPr>
          <p:cNvSpPr/>
          <p:nvPr/>
        </p:nvSpPr>
        <p:spPr>
          <a:xfrm>
            <a:off x="611661" y="5505818"/>
            <a:ext cx="10831200" cy="16855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A0009"/>
                </a:solidFill>
                <a:latin typeface="Segoe UI Light" panose="020B0502040204020203" pitchFamily="34" charset="0"/>
                <a:cs typeface="Segoe UI Light" panose="020B0502040204020203" pitchFamily="34" charset="0"/>
              </a:rPr>
              <a:t>Las emociones afectan a nuestra forma de respirar y viceversa, a través de la respiración podemos influir en nuestras emociones. Si estamos estresados se tensan nuestros músculos respiratorios y  gastamos más energía.</a:t>
            </a:r>
          </a:p>
        </p:txBody>
      </p:sp>
      <p:sp>
        <p:nvSpPr>
          <p:cNvPr id="8" name="Rectángulo 7">
            <a:extLst>
              <a:ext uri="{FF2B5EF4-FFF2-40B4-BE49-F238E27FC236}">
                <a16:creationId xmlns:a16="http://schemas.microsoft.com/office/drawing/2014/main" id="{E8100D78-E1BF-D609-7991-FCD70AEA1294}"/>
              </a:ext>
            </a:extLst>
          </p:cNvPr>
          <p:cNvSpPr/>
          <p:nvPr/>
        </p:nvSpPr>
        <p:spPr>
          <a:xfrm>
            <a:off x="568643" y="7609800"/>
            <a:ext cx="10831200" cy="113152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A0009"/>
                </a:solidFill>
                <a:latin typeface="Segoe UI Light" panose="020B0502040204020203" pitchFamily="34" charset="0"/>
                <a:cs typeface="Segoe UI Light" panose="020B0502040204020203" pitchFamily="34" charset="0"/>
              </a:rPr>
              <a:t>Debemos sentir el proceso de la respiración, lo cual facilita de una manera considerable la relajación general de la persona.</a:t>
            </a:r>
          </a:p>
        </p:txBody>
      </p:sp>
      <p:grpSp>
        <p:nvGrpSpPr>
          <p:cNvPr id="9" name="Grupo 8">
            <a:extLst>
              <a:ext uri="{FF2B5EF4-FFF2-40B4-BE49-F238E27FC236}">
                <a16:creationId xmlns:a16="http://schemas.microsoft.com/office/drawing/2014/main" id="{4CD42842-062E-6D75-8C68-1A0457537545}"/>
              </a:ext>
            </a:extLst>
          </p:cNvPr>
          <p:cNvGrpSpPr/>
          <p:nvPr/>
        </p:nvGrpSpPr>
        <p:grpSpPr>
          <a:xfrm>
            <a:off x="11758841" y="3491273"/>
            <a:ext cx="6248400" cy="4578187"/>
            <a:chOff x="12115800" y="2781300"/>
            <a:chExt cx="5486400" cy="3733800"/>
          </a:xfrm>
        </p:grpSpPr>
        <p:sp>
          <p:nvSpPr>
            <p:cNvPr id="10" name="object 3">
              <a:extLst>
                <a:ext uri="{FF2B5EF4-FFF2-40B4-BE49-F238E27FC236}">
                  <a16:creationId xmlns:a16="http://schemas.microsoft.com/office/drawing/2014/main" id="{434F9B3E-2C2C-7849-D093-2826863E95DB}"/>
                </a:ext>
              </a:extLst>
            </p:cNvPr>
            <p:cNvSpPr/>
            <p:nvPr/>
          </p:nvSpPr>
          <p:spPr>
            <a:xfrm>
              <a:off x="12115800" y="2781300"/>
              <a:ext cx="5486400" cy="3733800"/>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11" name="Imagen 10">
              <a:extLst>
                <a:ext uri="{FF2B5EF4-FFF2-40B4-BE49-F238E27FC236}">
                  <a16:creationId xmlns:a16="http://schemas.microsoft.com/office/drawing/2014/main" id="{ED8892E7-5F44-C167-F027-CA4F2DD30F3E}"/>
                </a:ext>
              </a:extLst>
            </p:cNvPr>
            <p:cNvPicPr>
              <a:picLocks noChangeAspect="1"/>
            </p:cNvPicPr>
            <p:nvPr/>
          </p:nvPicPr>
          <p:blipFill>
            <a:blip r:embed="rId14"/>
            <a:stretch>
              <a:fillRect/>
            </a:stretch>
          </p:blipFill>
          <p:spPr>
            <a:xfrm>
              <a:off x="12455223" y="3068357"/>
              <a:ext cx="4845141" cy="3224221"/>
            </a:xfrm>
            <a:prstGeom prst="rect">
              <a:avLst/>
            </a:prstGeom>
          </p:spPr>
        </p:pic>
      </p:grpSp>
    </p:spTree>
    <p:extLst>
      <p:ext uri="{BB962C8B-B14F-4D97-AF65-F5344CB8AC3E}">
        <p14:creationId xmlns:p14="http://schemas.microsoft.com/office/powerpoint/2010/main" val="53722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4" name="Rectángulo 3">
            <a:extLst>
              <a:ext uri="{FF2B5EF4-FFF2-40B4-BE49-F238E27FC236}">
                <a16:creationId xmlns:a16="http://schemas.microsoft.com/office/drawing/2014/main" id="{0BB41126-0953-7646-A0FF-C45D7EE12951}"/>
              </a:ext>
            </a:extLst>
          </p:cNvPr>
          <p:cNvSpPr/>
          <p:nvPr/>
        </p:nvSpPr>
        <p:spPr>
          <a:xfrm>
            <a:off x="1419371" y="6316218"/>
            <a:ext cx="10443535" cy="113152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b="1" dirty="0">
                <a:solidFill>
                  <a:srgbClr val="0A0009"/>
                </a:solidFill>
                <a:latin typeface="Segoe UI Light" panose="020B0502040204020203" pitchFamily="34" charset="0"/>
                <a:cs typeface="Segoe UI Light" panose="020B0502040204020203" pitchFamily="34" charset="0"/>
              </a:rPr>
              <a:t>Clavicular</a:t>
            </a:r>
            <a:r>
              <a:rPr lang="es-PE" sz="2400" dirty="0">
                <a:solidFill>
                  <a:srgbClr val="0A0009"/>
                </a:solidFill>
                <a:latin typeface="Segoe UI Light" panose="020B0502040204020203" pitchFamily="34" charset="0"/>
                <a:cs typeface="Segoe UI Light" panose="020B0502040204020203" pitchFamily="34" charset="0"/>
              </a:rPr>
              <a:t>: Intervienen músculos auxiliares de la respiración. Interviene la parte superior de la caja torácica. La entrada de oxígeno es insuficiente. </a:t>
            </a:r>
            <a:endParaRPr lang="es-PE" sz="2400" dirty="0">
              <a:latin typeface="Segoe UI Light" panose="020B0502040204020203" pitchFamily="34" charset="0"/>
              <a:cs typeface="Segoe UI Light" panose="020B0502040204020203" pitchFamily="34" charset="0"/>
            </a:endParaRPr>
          </a:p>
        </p:txBody>
      </p:sp>
      <p:sp>
        <p:nvSpPr>
          <p:cNvPr id="5" name="Rectángulo 4">
            <a:extLst>
              <a:ext uri="{FF2B5EF4-FFF2-40B4-BE49-F238E27FC236}">
                <a16:creationId xmlns:a16="http://schemas.microsoft.com/office/drawing/2014/main" id="{0B83E489-49EE-4D12-C606-339773F0EBED}"/>
              </a:ext>
            </a:extLst>
          </p:cNvPr>
          <p:cNvSpPr/>
          <p:nvPr/>
        </p:nvSpPr>
        <p:spPr>
          <a:xfrm>
            <a:off x="1498739" y="2229461"/>
            <a:ext cx="4269117" cy="646331"/>
          </a:xfrm>
          <a:prstGeom prst="rect">
            <a:avLst/>
          </a:prstGeom>
        </p:spPr>
        <p:txBody>
          <a:bodyPr wrap="none">
            <a:spAutoFit/>
          </a:bodyPr>
          <a:lstStyle/>
          <a:p>
            <a:r>
              <a:rPr lang="es-PE" sz="3600" b="1" dirty="0">
                <a:solidFill>
                  <a:srgbClr val="0A0009"/>
                </a:solidFill>
                <a:latin typeface="Segoe UI Light" panose="020B0502040204020203" pitchFamily="34" charset="0"/>
                <a:cs typeface="Segoe UI Light" panose="020B0502040204020203" pitchFamily="34" charset="0"/>
              </a:rPr>
              <a:t>Tipos de Respiración:</a:t>
            </a:r>
            <a:endParaRPr lang="es-PE" sz="3600" dirty="0">
              <a:latin typeface="Segoe UI Light" panose="020B0502040204020203" pitchFamily="34" charset="0"/>
              <a:cs typeface="Segoe UI Light" panose="020B0502040204020203" pitchFamily="34" charset="0"/>
            </a:endParaRPr>
          </a:p>
        </p:txBody>
      </p:sp>
      <p:sp>
        <p:nvSpPr>
          <p:cNvPr id="6" name="Rectángulo 5">
            <a:extLst>
              <a:ext uri="{FF2B5EF4-FFF2-40B4-BE49-F238E27FC236}">
                <a16:creationId xmlns:a16="http://schemas.microsoft.com/office/drawing/2014/main" id="{DE5B4D9B-465F-CC95-DF36-2303ED1F92FD}"/>
              </a:ext>
            </a:extLst>
          </p:cNvPr>
          <p:cNvSpPr/>
          <p:nvPr/>
        </p:nvSpPr>
        <p:spPr>
          <a:xfrm>
            <a:off x="1445057" y="3097563"/>
            <a:ext cx="10443535" cy="16855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b="1" dirty="0">
                <a:solidFill>
                  <a:srgbClr val="0A0009"/>
                </a:solidFill>
                <a:latin typeface="Segoe UI Light" panose="020B0502040204020203" pitchFamily="34" charset="0"/>
                <a:cs typeface="Segoe UI Light" panose="020B0502040204020203" pitchFamily="34" charset="0"/>
              </a:rPr>
              <a:t>Abdominal</a:t>
            </a:r>
            <a:r>
              <a:rPr lang="es-PE" sz="2400" dirty="0">
                <a:solidFill>
                  <a:srgbClr val="0A0009"/>
                </a:solidFill>
                <a:latin typeface="Segoe UI Light" panose="020B0502040204020203" pitchFamily="34" charset="0"/>
                <a:cs typeface="Segoe UI Light" panose="020B0502040204020203" pitchFamily="34" charset="0"/>
              </a:rPr>
              <a:t>: El diafragma es el músculo principal que actúa. Se ensancha la parte inferior del tórax. Si respiramos por la nariz facilitamos este tipo de respiración.</a:t>
            </a:r>
          </a:p>
        </p:txBody>
      </p:sp>
      <p:sp>
        <p:nvSpPr>
          <p:cNvPr id="7" name="Rectángulo 6">
            <a:extLst>
              <a:ext uri="{FF2B5EF4-FFF2-40B4-BE49-F238E27FC236}">
                <a16:creationId xmlns:a16="http://schemas.microsoft.com/office/drawing/2014/main" id="{1C697AC6-92D5-3D49-409B-51FDED00DFA1}"/>
              </a:ext>
            </a:extLst>
          </p:cNvPr>
          <p:cNvSpPr/>
          <p:nvPr/>
        </p:nvSpPr>
        <p:spPr>
          <a:xfrm>
            <a:off x="1433433" y="4915583"/>
            <a:ext cx="10443535" cy="113152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b="1" dirty="0">
                <a:solidFill>
                  <a:srgbClr val="0A0009"/>
                </a:solidFill>
                <a:latin typeface="Segoe UI Light" panose="020B0502040204020203" pitchFamily="34" charset="0"/>
                <a:cs typeface="Segoe UI Light" panose="020B0502040204020203" pitchFamily="34" charset="0"/>
              </a:rPr>
              <a:t>Torácica</a:t>
            </a:r>
            <a:r>
              <a:rPr lang="es-PE" sz="2400" dirty="0">
                <a:solidFill>
                  <a:srgbClr val="0A0009"/>
                </a:solidFill>
                <a:latin typeface="Segoe UI Light" panose="020B0502040204020203" pitchFamily="34" charset="0"/>
                <a:cs typeface="Segoe UI Light" panose="020B0502040204020203" pitchFamily="34" charset="0"/>
              </a:rPr>
              <a:t>: Actúa básicamente los músculos intercostales y se ensancha la parte media de la caja torácica.</a:t>
            </a:r>
          </a:p>
        </p:txBody>
      </p:sp>
      <p:sp>
        <p:nvSpPr>
          <p:cNvPr id="8" name="Rectángulo 7">
            <a:extLst>
              <a:ext uri="{FF2B5EF4-FFF2-40B4-BE49-F238E27FC236}">
                <a16:creationId xmlns:a16="http://schemas.microsoft.com/office/drawing/2014/main" id="{974C3EFA-2373-290A-F689-5B1CA67E6EC7}"/>
              </a:ext>
            </a:extLst>
          </p:cNvPr>
          <p:cNvSpPr/>
          <p:nvPr/>
        </p:nvSpPr>
        <p:spPr>
          <a:xfrm>
            <a:off x="1452806" y="7739456"/>
            <a:ext cx="10435786" cy="16855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b="1" dirty="0">
                <a:solidFill>
                  <a:srgbClr val="0A0009"/>
                </a:solidFill>
                <a:latin typeface="Segoe UI Light" panose="020B0502040204020203" pitchFamily="34" charset="0"/>
                <a:cs typeface="Segoe UI Light" panose="020B0502040204020203" pitchFamily="34" charset="0"/>
              </a:rPr>
              <a:t>Respiración completa</a:t>
            </a:r>
            <a:r>
              <a:rPr lang="es-PE" sz="2400" dirty="0">
                <a:solidFill>
                  <a:srgbClr val="0A0009"/>
                </a:solidFill>
                <a:latin typeface="Segoe UI Light" panose="020B0502040204020203" pitchFamily="34" charset="0"/>
                <a:cs typeface="Segoe UI Light" panose="020B0502040204020203" pitchFamily="34" charset="0"/>
              </a:rPr>
              <a:t>: Combina los tres tipos de respiración. Todos los músculos respiratorios trabajan conjuntamente. Nuestro ritmo respiratorio esta entre 6 y 12 respiraciones por minuto, también  a un ritmo de 4-5-8 </a:t>
            </a:r>
            <a:endParaRPr lang="es-PE" sz="2400" dirty="0">
              <a:latin typeface="Segoe UI Light" panose="020B0502040204020203" pitchFamily="34" charset="0"/>
              <a:cs typeface="Segoe UI Light" panose="020B0502040204020203" pitchFamily="34" charset="0"/>
            </a:endParaRPr>
          </a:p>
        </p:txBody>
      </p:sp>
      <p:grpSp>
        <p:nvGrpSpPr>
          <p:cNvPr id="9" name="Grupo 8">
            <a:extLst>
              <a:ext uri="{FF2B5EF4-FFF2-40B4-BE49-F238E27FC236}">
                <a16:creationId xmlns:a16="http://schemas.microsoft.com/office/drawing/2014/main" id="{A359BE0D-DE19-A639-2D1D-C62BB82733AD}"/>
              </a:ext>
            </a:extLst>
          </p:cNvPr>
          <p:cNvGrpSpPr/>
          <p:nvPr/>
        </p:nvGrpSpPr>
        <p:grpSpPr>
          <a:xfrm>
            <a:off x="12433986" y="4667289"/>
            <a:ext cx="5348082" cy="3499889"/>
            <a:chOff x="13272272" y="2781300"/>
            <a:chExt cx="4675130" cy="2567010"/>
          </a:xfrm>
        </p:grpSpPr>
        <p:sp>
          <p:nvSpPr>
            <p:cNvPr id="10" name="object 3">
              <a:extLst>
                <a:ext uri="{FF2B5EF4-FFF2-40B4-BE49-F238E27FC236}">
                  <a16:creationId xmlns:a16="http://schemas.microsoft.com/office/drawing/2014/main" id="{8F88EDAC-D88C-5C0E-44CB-70763AC37141}"/>
                </a:ext>
              </a:extLst>
            </p:cNvPr>
            <p:cNvSpPr/>
            <p:nvPr/>
          </p:nvSpPr>
          <p:spPr>
            <a:xfrm>
              <a:off x="13272272" y="2781300"/>
              <a:ext cx="4675130" cy="2567010"/>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1" name="Imagen 10">
              <a:extLst>
                <a:ext uri="{FF2B5EF4-FFF2-40B4-BE49-F238E27FC236}">
                  <a16:creationId xmlns:a16="http://schemas.microsoft.com/office/drawing/2014/main" id="{6CA02D2D-49F2-0494-652C-AF5735F678C2}"/>
                </a:ext>
              </a:extLst>
            </p:cNvPr>
            <p:cNvPicPr>
              <a:picLocks noChangeAspect="1"/>
            </p:cNvPicPr>
            <p:nvPr/>
          </p:nvPicPr>
          <p:blipFill>
            <a:blip r:embed="rId16"/>
            <a:stretch>
              <a:fillRect/>
            </a:stretch>
          </p:blipFill>
          <p:spPr>
            <a:xfrm>
              <a:off x="13564357" y="3021650"/>
              <a:ext cx="4175895" cy="2045650"/>
            </a:xfrm>
            <a:prstGeom prst="rect">
              <a:avLst/>
            </a:prstGeom>
          </p:spPr>
        </p:pic>
      </p:grpSp>
    </p:spTree>
    <p:extLst>
      <p:ext uri="{BB962C8B-B14F-4D97-AF65-F5344CB8AC3E}">
        <p14:creationId xmlns:p14="http://schemas.microsoft.com/office/powerpoint/2010/main" val="243800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230600" y="266700"/>
            <a:ext cx="1888492" cy="1573743"/>
          </a:xfrm>
          <a:prstGeom prst="rect">
            <a:avLst/>
          </a:prstGeom>
        </p:spPr>
      </p:pic>
      <p:sp>
        <p:nvSpPr>
          <p:cNvPr id="14" name="object 2">
            <a:extLst>
              <a:ext uri="{FF2B5EF4-FFF2-40B4-BE49-F238E27FC236}">
                <a16:creationId xmlns:a16="http://schemas.microsoft.com/office/drawing/2014/main" id="{F1573340-2F56-4DE3-8160-B24E651B4F21}"/>
              </a:ext>
            </a:extLst>
          </p:cNvPr>
          <p:cNvSpPr/>
          <p:nvPr/>
        </p:nvSpPr>
        <p:spPr>
          <a:xfrm rot="5400000">
            <a:off x="-4343242" y="4307305"/>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5"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6"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7"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8"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9"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20"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21"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2"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3"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4"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5"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6"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7"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8"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9"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30"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31"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2"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3"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4"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5"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6"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7"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grpSp>
        <p:nvGrpSpPr>
          <p:cNvPr id="3" name="Grupo 2"/>
          <p:cNvGrpSpPr/>
          <p:nvPr/>
        </p:nvGrpSpPr>
        <p:grpSpPr>
          <a:xfrm>
            <a:off x="13030200" y="3385562"/>
            <a:ext cx="4655615" cy="4847292"/>
            <a:chOff x="10820401" y="3909145"/>
            <a:chExt cx="5410200" cy="5302625"/>
          </a:xfrm>
        </p:grpSpPr>
        <p:sp>
          <p:nvSpPr>
            <p:cNvPr id="47" name="object 3"/>
            <p:cNvSpPr/>
            <p:nvPr/>
          </p:nvSpPr>
          <p:spPr>
            <a:xfrm>
              <a:off x="10820401" y="3909145"/>
              <a:ext cx="5410200" cy="5302625"/>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C000"/>
            </a:solidFill>
          </p:spPr>
          <p:txBody>
            <a:bodyPr wrap="square" lIns="0" tIns="0" rIns="0" bIns="0" rtlCol="0"/>
            <a:lstStyle/>
            <a:p>
              <a:endParaRPr/>
            </a:p>
          </p:txBody>
        </p:sp>
        <p:pic>
          <p:nvPicPr>
            <p:cNvPr id="38" name="Imagen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01400" y="4258084"/>
              <a:ext cx="4724400" cy="4646732"/>
            </a:xfrm>
            <a:prstGeom prst="rect">
              <a:avLst/>
            </a:prstGeom>
          </p:spPr>
        </p:pic>
      </p:grpSp>
      <p:sp>
        <p:nvSpPr>
          <p:cNvPr id="39" name="Rectángulo 38"/>
          <p:cNvSpPr/>
          <p:nvPr/>
        </p:nvSpPr>
        <p:spPr>
          <a:xfrm>
            <a:off x="1774511" y="2964748"/>
            <a:ext cx="10072949" cy="1951047"/>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Cuando se practica cualquier tipo de deporte siempre existirá algún tipo de estado emocional desagradable en los deportistas. </a:t>
            </a:r>
          </a:p>
        </p:txBody>
      </p:sp>
      <p:sp>
        <p:nvSpPr>
          <p:cNvPr id="40" name="Rectángulo 39"/>
          <p:cNvSpPr/>
          <p:nvPr/>
        </p:nvSpPr>
        <p:spPr>
          <a:xfrm>
            <a:off x="1774512" y="5835314"/>
            <a:ext cx="10072949" cy="2677656"/>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Los deportistas cuando están en competencia sienten un gran nerviosismo y ansiedad que  aparece días antes de la competencia y se pueden transformar en algo muy negativo que va a influir en su rendimiento.</a:t>
            </a:r>
          </a:p>
        </p:txBody>
      </p:sp>
    </p:spTree>
    <p:extLst>
      <p:ext uri="{BB962C8B-B14F-4D97-AF65-F5344CB8AC3E}">
        <p14:creationId xmlns:p14="http://schemas.microsoft.com/office/powerpoint/2010/main" val="190538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4" name="Rectángulo 3">
            <a:extLst>
              <a:ext uri="{FF2B5EF4-FFF2-40B4-BE49-F238E27FC236}">
                <a16:creationId xmlns:a16="http://schemas.microsoft.com/office/drawing/2014/main" id="{32591402-B6D8-3BAA-A313-3FFC93B7B630}"/>
              </a:ext>
            </a:extLst>
          </p:cNvPr>
          <p:cNvSpPr/>
          <p:nvPr/>
        </p:nvSpPr>
        <p:spPr>
          <a:xfrm>
            <a:off x="536089" y="2696390"/>
            <a:ext cx="7659854" cy="533479"/>
          </a:xfrm>
          <a:prstGeom prst="rect">
            <a:avLst/>
          </a:prstGeom>
        </p:spPr>
        <p:txBody>
          <a:bodyPr wrap="none">
            <a:spAutoFit/>
          </a:bodyPr>
          <a:lstStyle/>
          <a:p>
            <a:pPr algn="just" fontAlgn="base">
              <a:lnSpc>
                <a:spcPts val="1500"/>
              </a:lnSpc>
              <a:spcAft>
                <a:spcPts val="0"/>
              </a:spcAft>
            </a:pPr>
            <a:endParaRPr lang="es-PE" sz="3600" b="1" dirty="0">
              <a:latin typeface="Segoe UI Light" panose="020B0502040204020203" pitchFamily="34" charset="0"/>
              <a:ea typeface="Calibri" panose="020F0502020204030204" pitchFamily="34" charset="0"/>
              <a:cs typeface="Segoe UI Light" panose="020B0502040204020203" pitchFamily="34" charset="0"/>
            </a:endParaRPr>
          </a:p>
          <a:p>
            <a:pPr algn="just" fontAlgn="base">
              <a:lnSpc>
                <a:spcPts val="1500"/>
              </a:lnSpc>
              <a:spcAft>
                <a:spcPts val="0"/>
              </a:spcAft>
            </a:pPr>
            <a:r>
              <a:rPr lang="es-PE" sz="3600" b="1" dirty="0">
                <a:latin typeface="Segoe UI Light" panose="020B0502040204020203" pitchFamily="34" charset="0"/>
                <a:ea typeface="Calibri" panose="020F0502020204030204" pitchFamily="34" charset="0"/>
                <a:cs typeface="Segoe UI Light" panose="020B0502040204020203" pitchFamily="34" charset="0"/>
              </a:rPr>
              <a:t>Ejercicios y Actividades  de Respiración</a:t>
            </a:r>
            <a:endParaRPr lang="es-PE" sz="36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5" name="Rectángulo 4">
            <a:extLst>
              <a:ext uri="{FF2B5EF4-FFF2-40B4-BE49-F238E27FC236}">
                <a16:creationId xmlns:a16="http://schemas.microsoft.com/office/drawing/2014/main" id="{B6359C69-8FF1-6876-7FB9-1009450B9757}"/>
              </a:ext>
            </a:extLst>
          </p:cNvPr>
          <p:cNvSpPr/>
          <p:nvPr/>
        </p:nvSpPr>
        <p:spPr>
          <a:xfrm>
            <a:off x="536089" y="3537792"/>
            <a:ext cx="10421213" cy="113152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A0009"/>
                </a:solidFill>
                <a:latin typeface="Segoe UI Light" panose="020B0502040204020203" pitchFamily="34" charset="0"/>
                <a:cs typeface="Segoe UI Light" panose="020B0502040204020203" pitchFamily="34" charset="0"/>
              </a:rPr>
              <a:t>Una mano en el abdomen, otra en el pecho, sentir el movimiento del aire en el interior de nuestro cuerpo.</a:t>
            </a:r>
          </a:p>
        </p:txBody>
      </p:sp>
      <p:sp>
        <p:nvSpPr>
          <p:cNvPr id="6" name="Rectángulo 5">
            <a:extLst>
              <a:ext uri="{FF2B5EF4-FFF2-40B4-BE49-F238E27FC236}">
                <a16:creationId xmlns:a16="http://schemas.microsoft.com/office/drawing/2014/main" id="{FAE65FE9-C26F-3464-D97A-CF518AF09465}"/>
              </a:ext>
            </a:extLst>
          </p:cNvPr>
          <p:cNvSpPr/>
          <p:nvPr/>
        </p:nvSpPr>
        <p:spPr>
          <a:xfrm>
            <a:off x="467820" y="5048553"/>
            <a:ext cx="10479516" cy="113152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A0009"/>
                </a:solidFill>
                <a:latin typeface="Segoe UI Light" panose="020B0502040204020203" pitchFamily="34" charset="0"/>
                <a:cs typeface="Segoe UI Light" panose="020B0502040204020203" pitchFamily="34" charset="0"/>
              </a:rPr>
              <a:t>Imaginar que con cada inspiración el aire llega hasta los últimos rincones de nuestro cuerpo y que con la espiración se van las tensiones.</a:t>
            </a:r>
          </a:p>
        </p:txBody>
      </p:sp>
      <p:sp>
        <p:nvSpPr>
          <p:cNvPr id="7" name="Rectángulo 6">
            <a:extLst>
              <a:ext uri="{FF2B5EF4-FFF2-40B4-BE49-F238E27FC236}">
                <a16:creationId xmlns:a16="http://schemas.microsoft.com/office/drawing/2014/main" id="{19470642-D146-271C-3F33-D0892B7E3EF9}"/>
              </a:ext>
            </a:extLst>
          </p:cNvPr>
          <p:cNvSpPr/>
          <p:nvPr/>
        </p:nvSpPr>
        <p:spPr>
          <a:xfrm>
            <a:off x="474031" y="6575002"/>
            <a:ext cx="10479516" cy="577530"/>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A0009"/>
                </a:solidFill>
                <a:latin typeface="Segoe UI Light" panose="020B0502040204020203" pitchFamily="34" charset="0"/>
                <a:cs typeface="Segoe UI Light" panose="020B0502040204020203" pitchFamily="34" charset="0"/>
              </a:rPr>
              <a:t>Respirar por una sola ventana nasal, luego por la otra alternativamente.</a:t>
            </a:r>
          </a:p>
        </p:txBody>
      </p:sp>
      <p:grpSp>
        <p:nvGrpSpPr>
          <p:cNvPr id="8" name="Grupo 7">
            <a:extLst>
              <a:ext uri="{FF2B5EF4-FFF2-40B4-BE49-F238E27FC236}">
                <a16:creationId xmlns:a16="http://schemas.microsoft.com/office/drawing/2014/main" id="{89A7D530-72AF-CBA5-9E19-A12736849200}"/>
              </a:ext>
            </a:extLst>
          </p:cNvPr>
          <p:cNvGrpSpPr/>
          <p:nvPr/>
        </p:nvGrpSpPr>
        <p:grpSpPr>
          <a:xfrm>
            <a:off x="11607361" y="3537792"/>
            <a:ext cx="6340041" cy="4777385"/>
            <a:chOff x="12118764" y="2444714"/>
            <a:chExt cx="5181600" cy="3336983"/>
          </a:xfrm>
        </p:grpSpPr>
        <p:sp>
          <p:nvSpPr>
            <p:cNvPr id="9" name="object 3">
              <a:extLst>
                <a:ext uri="{FF2B5EF4-FFF2-40B4-BE49-F238E27FC236}">
                  <a16:creationId xmlns:a16="http://schemas.microsoft.com/office/drawing/2014/main" id="{E53FD94F-73E7-BC2B-2CFB-D4DF7C459955}"/>
                </a:ext>
              </a:extLst>
            </p:cNvPr>
            <p:cNvSpPr/>
            <p:nvPr/>
          </p:nvSpPr>
          <p:spPr>
            <a:xfrm rot="5400000">
              <a:off x="13041072" y="1522406"/>
              <a:ext cx="3336983" cy="5181600"/>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10" name="Imagen 9">
              <a:extLst>
                <a:ext uri="{FF2B5EF4-FFF2-40B4-BE49-F238E27FC236}">
                  <a16:creationId xmlns:a16="http://schemas.microsoft.com/office/drawing/2014/main" id="{6D8F0B47-4FD2-D2E4-A761-D5805D7BE9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420600" y="2759748"/>
              <a:ext cx="4572000" cy="2734395"/>
            </a:xfrm>
            <a:prstGeom prst="rect">
              <a:avLst/>
            </a:prstGeom>
          </p:spPr>
        </p:pic>
      </p:grpSp>
      <p:sp>
        <p:nvSpPr>
          <p:cNvPr id="11" name="Rectángulo 10">
            <a:extLst>
              <a:ext uri="{FF2B5EF4-FFF2-40B4-BE49-F238E27FC236}">
                <a16:creationId xmlns:a16="http://schemas.microsoft.com/office/drawing/2014/main" id="{81BF69B5-1185-528F-814F-20FC66022216}"/>
              </a:ext>
            </a:extLst>
          </p:cNvPr>
          <p:cNvSpPr/>
          <p:nvPr/>
        </p:nvSpPr>
        <p:spPr>
          <a:xfrm>
            <a:off x="470534" y="7690158"/>
            <a:ext cx="10479516" cy="113152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A0009"/>
                </a:solidFill>
                <a:latin typeface="Segoe UI Light" panose="020B0502040204020203" pitchFamily="34" charset="0"/>
                <a:cs typeface="Segoe UI Light" panose="020B0502040204020203" pitchFamily="34" charset="0"/>
              </a:rPr>
              <a:t>Respiración abdominal visualizar el abdomen como una bolsa que se hincha y deshincha.</a:t>
            </a:r>
          </a:p>
        </p:txBody>
      </p:sp>
    </p:spTree>
    <p:extLst>
      <p:ext uri="{BB962C8B-B14F-4D97-AF65-F5344CB8AC3E}">
        <p14:creationId xmlns:p14="http://schemas.microsoft.com/office/powerpoint/2010/main" val="250572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4" name="Rectángulo 3">
            <a:extLst>
              <a:ext uri="{FF2B5EF4-FFF2-40B4-BE49-F238E27FC236}">
                <a16:creationId xmlns:a16="http://schemas.microsoft.com/office/drawing/2014/main" id="{B5EC8B92-59BC-9483-EDDD-0C7290090CA0}"/>
              </a:ext>
            </a:extLst>
          </p:cNvPr>
          <p:cNvSpPr/>
          <p:nvPr/>
        </p:nvSpPr>
        <p:spPr>
          <a:xfrm>
            <a:off x="1504200" y="2891198"/>
            <a:ext cx="9056931" cy="130471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800" dirty="0">
                <a:solidFill>
                  <a:srgbClr val="0A0009"/>
                </a:solidFill>
                <a:latin typeface="Segoe UI Light" panose="020B0502040204020203" pitchFamily="34" charset="0"/>
                <a:cs typeface="Segoe UI Light" panose="020B0502040204020203" pitchFamily="34" charset="0"/>
              </a:rPr>
              <a:t>Suspirar relajadamente, con cada espiración un suspiro que nos relaja cada vez más</a:t>
            </a:r>
            <a:endParaRPr lang="es-PE" sz="2800" dirty="0">
              <a:latin typeface="Segoe UI Light" panose="020B0502040204020203" pitchFamily="34" charset="0"/>
              <a:cs typeface="Segoe UI Light" panose="020B0502040204020203" pitchFamily="34" charset="0"/>
            </a:endParaRPr>
          </a:p>
        </p:txBody>
      </p:sp>
      <p:sp>
        <p:nvSpPr>
          <p:cNvPr id="5" name="Rectángulo 4">
            <a:extLst>
              <a:ext uri="{FF2B5EF4-FFF2-40B4-BE49-F238E27FC236}">
                <a16:creationId xmlns:a16="http://schemas.microsoft.com/office/drawing/2014/main" id="{1F1BE40B-2EED-DC98-C71B-B0FBB05FB33B}"/>
              </a:ext>
            </a:extLst>
          </p:cNvPr>
          <p:cNvSpPr/>
          <p:nvPr/>
        </p:nvSpPr>
        <p:spPr>
          <a:xfrm>
            <a:off x="1481648" y="4993985"/>
            <a:ext cx="9072797" cy="1951047"/>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800" dirty="0">
                <a:solidFill>
                  <a:srgbClr val="0A0009"/>
                </a:solidFill>
                <a:latin typeface="Segoe UI Light" panose="020B0502040204020203" pitchFamily="34" charset="0"/>
                <a:cs typeface="Segoe UI Light" panose="020B0502040204020203" pitchFamily="34" charset="0"/>
              </a:rPr>
              <a:t>Por parejas, sentados uno contra otro, tratar de sentir el contacto en toda la espalda, escuchar la respiración del compañero/a, sentirla. </a:t>
            </a:r>
            <a:endParaRPr lang="es-PE" sz="2800" dirty="0">
              <a:latin typeface="Segoe UI Light" panose="020B0502040204020203" pitchFamily="34" charset="0"/>
              <a:cs typeface="Segoe UI Light" panose="020B0502040204020203" pitchFamily="34" charset="0"/>
            </a:endParaRPr>
          </a:p>
        </p:txBody>
      </p:sp>
      <p:sp>
        <p:nvSpPr>
          <p:cNvPr id="6" name="Rectángulo 5">
            <a:extLst>
              <a:ext uri="{FF2B5EF4-FFF2-40B4-BE49-F238E27FC236}">
                <a16:creationId xmlns:a16="http://schemas.microsoft.com/office/drawing/2014/main" id="{B6543314-D48F-778B-701B-34D7271869D6}"/>
              </a:ext>
            </a:extLst>
          </p:cNvPr>
          <p:cNvSpPr/>
          <p:nvPr/>
        </p:nvSpPr>
        <p:spPr>
          <a:xfrm>
            <a:off x="1541743" y="7743103"/>
            <a:ext cx="9012703" cy="1951047"/>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800" dirty="0">
                <a:solidFill>
                  <a:srgbClr val="0A0009"/>
                </a:solidFill>
                <a:latin typeface="Segoe UI Light" panose="020B0502040204020203" pitchFamily="34" charset="0"/>
                <a:cs typeface="Segoe UI Light" panose="020B0502040204020203" pitchFamily="34" charset="0"/>
              </a:rPr>
              <a:t>Posteriormente uno masajea al otro con la espalda suavemente, a continuación quietos intentando respirar al unísono.</a:t>
            </a:r>
          </a:p>
        </p:txBody>
      </p:sp>
      <p:grpSp>
        <p:nvGrpSpPr>
          <p:cNvPr id="7" name="Grupo 6">
            <a:extLst>
              <a:ext uri="{FF2B5EF4-FFF2-40B4-BE49-F238E27FC236}">
                <a16:creationId xmlns:a16="http://schemas.microsoft.com/office/drawing/2014/main" id="{D61CB0CB-EB78-AF70-2F81-FE07AA287928}"/>
              </a:ext>
            </a:extLst>
          </p:cNvPr>
          <p:cNvGrpSpPr/>
          <p:nvPr/>
        </p:nvGrpSpPr>
        <p:grpSpPr>
          <a:xfrm>
            <a:off x="11506199" y="3846339"/>
            <a:ext cx="6199151" cy="4116561"/>
            <a:chOff x="11323716" y="1706043"/>
            <a:chExt cx="5755945" cy="3361258"/>
          </a:xfrm>
        </p:grpSpPr>
        <p:sp>
          <p:nvSpPr>
            <p:cNvPr id="8" name="object 3">
              <a:extLst>
                <a:ext uri="{FF2B5EF4-FFF2-40B4-BE49-F238E27FC236}">
                  <a16:creationId xmlns:a16="http://schemas.microsoft.com/office/drawing/2014/main" id="{91931F57-5B5A-CD80-249B-C192AF00D9EC}"/>
                </a:ext>
              </a:extLst>
            </p:cNvPr>
            <p:cNvSpPr/>
            <p:nvPr/>
          </p:nvSpPr>
          <p:spPr>
            <a:xfrm>
              <a:off x="11323716" y="1706043"/>
              <a:ext cx="5755945" cy="3361258"/>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9" name="Imagen 8">
              <a:extLst>
                <a:ext uri="{FF2B5EF4-FFF2-40B4-BE49-F238E27FC236}">
                  <a16:creationId xmlns:a16="http://schemas.microsoft.com/office/drawing/2014/main" id="{3F8F076D-9E6E-C013-DB18-700F2095F7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15861" y="1991863"/>
              <a:ext cx="5166419" cy="2794948"/>
            </a:xfrm>
            <a:prstGeom prst="rect">
              <a:avLst/>
            </a:prstGeom>
          </p:spPr>
        </p:pic>
      </p:grpSp>
    </p:spTree>
    <p:extLst>
      <p:ext uri="{BB962C8B-B14F-4D97-AF65-F5344CB8AC3E}">
        <p14:creationId xmlns:p14="http://schemas.microsoft.com/office/powerpoint/2010/main" val="32563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6"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7"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8"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9"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10"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11"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2"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3"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4"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5"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6"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6"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7"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8"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9"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10"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11"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2"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3"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4"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5"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6"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7">
            <a:alphaModFix amt="97000"/>
          </a:blip>
          <a:srcRect l="18146" t="18339" r="31685" b="22961"/>
          <a:stretch>
            <a:fillRect/>
          </a:stretch>
        </p:blipFill>
        <p:spPr>
          <a:xfrm>
            <a:off x="16002000" y="227262"/>
            <a:ext cx="1981200" cy="1573743"/>
          </a:xfrm>
          <a:prstGeom prst="rect">
            <a:avLst/>
          </a:prstGeom>
        </p:spPr>
      </p:pic>
      <p:pic>
        <p:nvPicPr>
          <p:cNvPr id="35" name="Suker regulando nivel activació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16054"/>
            <a:ext cx="18316540" cy="10303054"/>
          </a:xfrm>
          <a:prstGeom prst="rect">
            <a:avLst/>
          </a:prstGeom>
        </p:spPr>
      </p:pic>
    </p:spTree>
    <p:extLst>
      <p:ext uri="{BB962C8B-B14F-4D97-AF65-F5344CB8AC3E}">
        <p14:creationId xmlns:p14="http://schemas.microsoft.com/office/powerpoint/2010/main" val="2089602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5"/>
                                        </p:tgtEl>
                                      </p:cBhvr>
                                    </p:cmd>
                                  </p:childTnLst>
                                </p:cTn>
                              </p:par>
                            </p:childTnLst>
                          </p:cTn>
                        </p:par>
                      </p:childTnLst>
                    </p:cTn>
                  </p:par>
                </p:childTnLst>
              </p:cTn>
              <p:nextCondLst>
                <p:cond evt="onClick" delay="0">
                  <p:tgtEl>
                    <p:spTgt spid="35"/>
                  </p:tgtEl>
                </p:cond>
              </p:nextCondLst>
            </p:seq>
            <p:video>
              <p:cMediaNode vol="80000">
                <p:cTn id="7" fill="hold" display="0">
                  <p:stCondLst>
                    <p:cond delay="indefinite"/>
                  </p:stCondLst>
                </p:cTn>
                <p:tgtEl>
                  <p:spTgt spid="3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37" name="Rectángulo 36"/>
          <p:cNvSpPr/>
          <p:nvPr/>
        </p:nvSpPr>
        <p:spPr>
          <a:xfrm>
            <a:off x="267304" y="2411699"/>
            <a:ext cx="8792279" cy="341119"/>
          </a:xfrm>
          <a:prstGeom prst="rect">
            <a:avLst/>
          </a:prstGeom>
        </p:spPr>
        <p:txBody>
          <a:bodyPr wrap="none">
            <a:spAutoFit/>
          </a:bodyPr>
          <a:lstStyle/>
          <a:p>
            <a:pPr algn="just" fontAlgn="base">
              <a:lnSpc>
                <a:spcPts val="1500"/>
              </a:lnSpc>
              <a:spcAft>
                <a:spcPts val="0"/>
              </a:spcAft>
            </a:pPr>
            <a:r>
              <a:rPr lang="es-PE" sz="3600" b="1" dirty="0">
                <a:latin typeface="Segoe UI Light" panose="020B0502040204020203" pitchFamily="34" charset="0"/>
                <a:ea typeface="Times New Roman" panose="02020603050405020304" pitchFamily="18" charset="0"/>
                <a:cs typeface="Segoe UI Light" panose="020B0502040204020203" pitchFamily="34" charset="0"/>
              </a:rPr>
              <a:t>Técnica de relajación progresiva de Jacobson</a:t>
            </a:r>
            <a:endParaRPr lang="es-PE" sz="36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38" name="Rectángulo 37"/>
          <p:cNvSpPr/>
          <p:nvPr/>
        </p:nvSpPr>
        <p:spPr>
          <a:xfrm>
            <a:off x="379420" y="2940819"/>
            <a:ext cx="10364780" cy="830997"/>
          </a:xfrm>
          <a:prstGeom prst="rect">
            <a:avLst/>
          </a:prstGeom>
        </p:spPr>
        <p:txBody>
          <a:bodyPr wrap="square">
            <a:spAutoFit/>
          </a:bodyPr>
          <a:lstStyle/>
          <a:p>
            <a:pPr algn="just" fontAlgn="base">
              <a:spcAft>
                <a:spcPts val="0"/>
              </a:spcAft>
            </a:pPr>
            <a:r>
              <a:rPr lang="es-PE" sz="2400" dirty="0">
                <a:latin typeface="Segoe UI Light" panose="020B0502040204020203" pitchFamily="34" charset="0"/>
                <a:ea typeface="Times New Roman" panose="02020603050405020304" pitchFamily="18" charset="0"/>
                <a:cs typeface="Segoe UI Light" panose="020B0502040204020203" pitchFamily="34" charset="0"/>
              </a:rPr>
              <a:t>Se trata de realizar ejercicios de contracción y distensión de distintos grupos musculares.</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39" name="Rectángulo 38"/>
          <p:cNvSpPr/>
          <p:nvPr/>
        </p:nvSpPr>
        <p:spPr>
          <a:xfrm>
            <a:off x="338290" y="4080648"/>
            <a:ext cx="10364780" cy="830997"/>
          </a:xfrm>
          <a:prstGeom prst="rect">
            <a:avLst/>
          </a:prstGeom>
        </p:spPr>
        <p:txBody>
          <a:bodyPr wrap="square">
            <a:spAutoFit/>
          </a:bodyPr>
          <a:lstStyle/>
          <a:p>
            <a:pPr algn="just"/>
            <a:r>
              <a:rPr lang="es-PE" sz="2400" dirty="0">
                <a:latin typeface="Segoe UI Light" panose="020B0502040204020203" pitchFamily="34" charset="0"/>
                <a:ea typeface="Times New Roman" panose="02020603050405020304" pitchFamily="18" charset="0"/>
                <a:cs typeface="Segoe UI Light" panose="020B0502040204020203" pitchFamily="34" charset="0"/>
              </a:rPr>
              <a:t>Se realiza sentado o tumbado tomar una postura cómoda y relajada, en un sitio tranquilo, alejado de ruidos y con una luz tenue.</a:t>
            </a:r>
            <a:endParaRPr lang="es-PE" sz="2400" dirty="0">
              <a:latin typeface="Segoe UI Light" panose="020B0502040204020203" pitchFamily="34" charset="0"/>
              <a:cs typeface="Segoe UI Light" panose="020B0502040204020203" pitchFamily="34" charset="0"/>
            </a:endParaRPr>
          </a:p>
        </p:txBody>
      </p:sp>
      <p:grpSp>
        <p:nvGrpSpPr>
          <p:cNvPr id="2" name="Grupo 1"/>
          <p:cNvGrpSpPr/>
          <p:nvPr/>
        </p:nvGrpSpPr>
        <p:grpSpPr>
          <a:xfrm>
            <a:off x="11296845" y="3914864"/>
            <a:ext cx="6746003" cy="4498638"/>
            <a:chOff x="13030199" y="2679032"/>
            <a:chExt cx="5008323" cy="3455068"/>
          </a:xfrm>
        </p:grpSpPr>
        <p:sp>
          <p:nvSpPr>
            <p:cNvPr id="46" name="object 3"/>
            <p:cNvSpPr/>
            <p:nvPr/>
          </p:nvSpPr>
          <p:spPr>
            <a:xfrm>
              <a:off x="13030199" y="2679032"/>
              <a:ext cx="5008323" cy="3455068"/>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0" name="Imagen 39"/>
            <p:cNvPicPr>
              <a:picLocks noChangeAspect="1"/>
            </p:cNvPicPr>
            <p:nvPr/>
          </p:nvPicPr>
          <p:blipFill>
            <a:blip r:embed="rId14"/>
            <a:stretch>
              <a:fillRect/>
            </a:stretch>
          </p:blipFill>
          <p:spPr>
            <a:xfrm>
              <a:off x="13312142" y="2937119"/>
              <a:ext cx="4457680" cy="2969930"/>
            </a:xfrm>
            <a:prstGeom prst="rect">
              <a:avLst/>
            </a:prstGeom>
          </p:spPr>
        </p:pic>
      </p:grpSp>
      <p:sp>
        <p:nvSpPr>
          <p:cNvPr id="42" name="Rectángulo 41"/>
          <p:cNvSpPr/>
          <p:nvPr/>
        </p:nvSpPr>
        <p:spPr>
          <a:xfrm>
            <a:off x="345593" y="8413836"/>
            <a:ext cx="9153535" cy="461665"/>
          </a:xfrm>
          <a:prstGeom prst="rect">
            <a:avLst/>
          </a:prstGeom>
        </p:spPr>
        <p:txBody>
          <a:bodyPr wrap="square">
            <a:spAutoFit/>
          </a:bodyPr>
          <a:lstStyle/>
          <a:p>
            <a:pPr marL="285750" indent="-285750" algn="jus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Concéntrate en la sensación de relajación tras la contracción</a:t>
            </a:r>
            <a:endParaRPr lang="es-PE" sz="2400" dirty="0">
              <a:latin typeface="Segoe UI Light" panose="020B0502040204020203" pitchFamily="34" charset="0"/>
              <a:cs typeface="Segoe UI Light" panose="020B0502040204020203" pitchFamily="34" charset="0"/>
            </a:endParaRPr>
          </a:p>
        </p:txBody>
      </p:sp>
      <p:sp>
        <p:nvSpPr>
          <p:cNvPr id="43" name="Rectángulo 42"/>
          <p:cNvSpPr/>
          <p:nvPr/>
        </p:nvSpPr>
        <p:spPr>
          <a:xfrm>
            <a:off x="322088" y="5213315"/>
            <a:ext cx="9494732" cy="830997"/>
          </a:xfrm>
          <a:prstGeom prst="rect">
            <a:avLst/>
          </a:prstGeom>
        </p:spPr>
        <p:txBody>
          <a:bodyPr wrap="square">
            <a:spAutoFit/>
          </a:bodyPr>
          <a:lstStyle/>
          <a:p>
            <a:pPr algn="just" fontAlgn="base"/>
            <a:r>
              <a:rPr lang="es-PE" sz="2400" b="1" dirty="0">
                <a:latin typeface="Segoe UI Light" panose="020B0502040204020203" pitchFamily="34" charset="0"/>
                <a:ea typeface="Times New Roman" panose="02020603050405020304" pitchFamily="18" charset="0"/>
                <a:cs typeface="Segoe UI Light" panose="020B0502040204020203" pitchFamily="34" charset="0"/>
              </a:rPr>
              <a:t>El método consiste en alternativamente tensar y relajar grupos específicos de músculos:</a:t>
            </a:r>
            <a:endParaRPr lang="es-PE" sz="2400" b="1"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44" name="Rectángulo 43"/>
          <p:cNvSpPr/>
          <p:nvPr/>
        </p:nvSpPr>
        <p:spPr>
          <a:xfrm>
            <a:off x="379420" y="6192107"/>
            <a:ext cx="7098097" cy="646331"/>
          </a:xfrm>
          <a:prstGeom prst="rect">
            <a:avLst/>
          </a:prstGeom>
        </p:spPr>
        <p:txBody>
          <a:bodyPr wrap="none">
            <a:spAutoFit/>
          </a:bodyPr>
          <a:lstStyle/>
          <a:p>
            <a:pPr marL="342900" lvl="0" indent="-342900" algn="just" fontAlgn="base">
              <a:lnSpc>
                <a:spcPct val="150000"/>
              </a:lnSpc>
              <a:buFont typeface="Wingdings" panose="05000000000000000000" pitchFamily="2" charset="2"/>
              <a:buChar char="q"/>
              <a:tabLst>
                <a:tab pos="457200" algn="l"/>
              </a:tabLst>
            </a:pPr>
            <a:r>
              <a:rPr lang="es-PE" sz="2400" dirty="0">
                <a:latin typeface="Segoe UI Light" panose="020B0502040204020203" pitchFamily="34" charset="0"/>
                <a:ea typeface="Times New Roman" panose="02020603050405020304" pitchFamily="18" charset="0"/>
                <a:cs typeface="Segoe UI Light" panose="020B0502040204020203" pitchFamily="34" charset="0"/>
              </a:rPr>
              <a:t>Tensa los músculos indicados durante 10 segundos.</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45" name="Rectángulo 44"/>
          <p:cNvSpPr/>
          <p:nvPr/>
        </p:nvSpPr>
        <p:spPr>
          <a:xfrm>
            <a:off x="361159" y="6919429"/>
            <a:ext cx="4054315" cy="646331"/>
          </a:xfrm>
          <a:prstGeom prst="rect">
            <a:avLst/>
          </a:prstGeom>
        </p:spPr>
        <p:txBody>
          <a:bodyPr wrap="none">
            <a:spAutoFit/>
          </a:bodyPr>
          <a:lstStyle/>
          <a:p>
            <a:pPr marL="342900" lvl="0" indent="-342900" algn="just" fontAlgn="base">
              <a:lnSpc>
                <a:spcPct val="150000"/>
              </a:lnSpc>
              <a:buFont typeface="Wingdings" panose="05000000000000000000" pitchFamily="2" charset="2"/>
              <a:buChar char="q"/>
              <a:tabLst>
                <a:tab pos="457200" algn="l"/>
              </a:tabLst>
            </a:pPr>
            <a:r>
              <a:rPr lang="es-PE" sz="2400" dirty="0">
                <a:latin typeface="Segoe UI Light" panose="020B0502040204020203" pitchFamily="34" charset="0"/>
                <a:ea typeface="Times New Roman" panose="02020603050405020304" pitchFamily="18" charset="0"/>
                <a:cs typeface="Segoe UI Light" panose="020B0502040204020203" pitchFamily="34" charset="0"/>
              </a:rPr>
              <a:t>La tensión en los músculos </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47" name="Rectángulo 46"/>
          <p:cNvSpPr/>
          <p:nvPr/>
        </p:nvSpPr>
        <p:spPr>
          <a:xfrm>
            <a:off x="361159" y="7687831"/>
            <a:ext cx="7542449" cy="646331"/>
          </a:xfrm>
          <a:prstGeom prst="rect">
            <a:avLst/>
          </a:prstGeom>
        </p:spPr>
        <p:txBody>
          <a:bodyPr wrap="none">
            <a:spAutoFit/>
          </a:bodyPr>
          <a:lstStyle/>
          <a:p>
            <a:pPr marL="342900" lvl="0" indent="-342900" algn="just" fontAlgn="base">
              <a:lnSpc>
                <a:spcPct val="150000"/>
              </a:lnSpc>
              <a:buFont typeface="Wingdings" panose="05000000000000000000" pitchFamily="2" charset="2"/>
              <a:buChar char="q"/>
              <a:tabLst>
                <a:tab pos="457200" algn="l"/>
              </a:tabLst>
            </a:pPr>
            <a:r>
              <a:rPr lang="es-PE" sz="2400" dirty="0">
                <a:latin typeface="Segoe UI Light" panose="020B0502040204020203" pitchFamily="34" charset="0"/>
                <a:ea typeface="Times New Roman" panose="02020603050405020304" pitchFamily="18" charset="0"/>
                <a:cs typeface="Segoe UI Light" panose="020B0502040204020203" pitchFamily="34" charset="0"/>
              </a:rPr>
              <a:t>Relaja la musculatura tensada durante 15-20 segundos</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361027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2" grpId="0"/>
      <p:bldP spid="43" grpId="0"/>
      <p:bldP spid="44" grpId="0"/>
      <p:bldP spid="45" grpId="0"/>
      <p:bldP spid="4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40" name="Rectángulo 39"/>
          <p:cNvSpPr/>
          <p:nvPr/>
        </p:nvSpPr>
        <p:spPr>
          <a:xfrm>
            <a:off x="1556570" y="2746579"/>
            <a:ext cx="7525586" cy="341119"/>
          </a:xfrm>
          <a:prstGeom prst="rect">
            <a:avLst/>
          </a:prstGeom>
        </p:spPr>
        <p:txBody>
          <a:bodyPr wrap="none">
            <a:spAutoFit/>
          </a:bodyPr>
          <a:lstStyle/>
          <a:p>
            <a:pPr algn="just" fontAlgn="base">
              <a:lnSpc>
                <a:spcPts val="1500"/>
              </a:lnSpc>
              <a:spcAft>
                <a:spcPts val="0"/>
              </a:spcAft>
            </a:pPr>
            <a:r>
              <a:rPr lang="es-PE" sz="3600" b="1" dirty="0">
                <a:latin typeface="Segoe UI Light" panose="020B0502040204020203" pitchFamily="34" charset="0"/>
                <a:ea typeface="Times New Roman" panose="02020603050405020304" pitchFamily="18" charset="0"/>
                <a:cs typeface="Segoe UI Light" panose="020B0502040204020203" pitchFamily="34" charset="0"/>
              </a:rPr>
              <a:t>Grupos musculares de entrenamiento:</a:t>
            </a:r>
            <a:endParaRPr lang="es-PE" sz="3600" b="1"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41" name="Rectángulo 40"/>
          <p:cNvSpPr/>
          <p:nvPr/>
        </p:nvSpPr>
        <p:spPr>
          <a:xfrm>
            <a:off x="1556570" y="3476422"/>
            <a:ext cx="6847686" cy="5632311"/>
          </a:xfrm>
          <a:prstGeom prst="rect">
            <a:avLst/>
          </a:prstGeom>
        </p:spPr>
        <p:txBody>
          <a:bodyPr wrap="square">
            <a:spAutoFit/>
          </a:bodyPr>
          <a:lstStyle/>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Mano y antebrazo dominante</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Biceps dominante</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Mano y antebrazo no dominante</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Biceps no dominante</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Frente</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Parte superior de las mejillas y nariz</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Parte inferior de las mejillas y mandíbulas</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Cuello y garganta</a:t>
            </a:r>
          </a:p>
        </p:txBody>
      </p:sp>
      <p:sp>
        <p:nvSpPr>
          <p:cNvPr id="42" name="Rectángulo 41"/>
          <p:cNvSpPr/>
          <p:nvPr/>
        </p:nvSpPr>
        <p:spPr>
          <a:xfrm>
            <a:off x="8001000" y="3217273"/>
            <a:ext cx="6729415" cy="6001643"/>
          </a:xfrm>
          <a:prstGeom prst="rect">
            <a:avLst/>
          </a:prstGeom>
        </p:spPr>
        <p:txBody>
          <a:bodyPr wrap="square">
            <a:spAutoFit/>
          </a:bodyPr>
          <a:lstStyle/>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Pecho, hombros y parte superior de la espalda</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Región abdominal o estomacal</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Muslo dominante</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Pierna dominante</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Pie dominante</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Muslo  no dominante</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Pierna no dominante</a:t>
            </a:r>
          </a:p>
          <a:p>
            <a:pPr marL="285750" indent="-285750" algn="just" fontAlgn="base">
              <a:spcAft>
                <a:spcPts val="0"/>
              </a:spcAft>
              <a:buFont typeface="Wingdings" panose="05000000000000000000" pitchFamily="2" charset="2"/>
              <a:buChar char="q"/>
            </a:pPr>
            <a:endParaRPr lang="es-PE" sz="2400" dirty="0">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Pie no dominante</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2" name="Grupo 1"/>
          <p:cNvGrpSpPr/>
          <p:nvPr/>
        </p:nvGrpSpPr>
        <p:grpSpPr>
          <a:xfrm>
            <a:off x="12287572" y="5004634"/>
            <a:ext cx="5446549" cy="3870449"/>
            <a:chOff x="12687864" y="3150988"/>
            <a:chExt cx="5295336" cy="2803726"/>
          </a:xfrm>
        </p:grpSpPr>
        <p:sp>
          <p:nvSpPr>
            <p:cNvPr id="39" name="object 3"/>
            <p:cNvSpPr/>
            <p:nvPr/>
          </p:nvSpPr>
          <p:spPr>
            <a:xfrm rot="5400000">
              <a:off x="13933669" y="1905183"/>
              <a:ext cx="2803726" cy="5295336"/>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43" name="Imagen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912372" y="3380788"/>
              <a:ext cx="4846320" cy="2321950"/>
            </a:xfrm>
            <a:prstGeom prst="rect">
              <a:avLst/>
            </a:prstGeom>
          </p:spPr>
        </p:pic>
      </p:grpSp>
    </p:spTree>
    <p:extLst>
      <p:ext uri="{BB962C8B-B14F-4D97-AF65-F5344CB8AC3E}">
        <p14:creationId xmlns:p14="http://schemas.microsoft.com/office/powerpoint/2010/main" val="330904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48" name="Rectángulo 47"/>
          <p:cNvSpPr/>
          <p:nvPr/>
        </p:nvSpPr>
        <p:spPr>
          <a:xfrm>
            <a:off x="385457" y="2907778"/>
            <a:ext cx="7122847" cy="341119"/>
          </a:xfrm>
          <a:prstGeom prst="rect">
            <a:avLst/>
          </a:prstGeom>
        </p:spPr>
        <p:txBody>
          <a:bodyPr wrap="none">
            <a:spAutoFit/>
          </a:bodyPr>
          <a:lstStyle/>
          <a:p>
            <a:pPr algn="just" fontAlgn="base">
              <a:lnSpc>
                <a:spcPts val="1500"/>
              </a:lnSpc>
            </a:pPr>
            <a:r>
              <a:rPr lang="es-PE" sz="3600" b="1" dirty="0">
                <a:latin typeface="Segoe UI Light" panose="020B0502040204020203" pitchFamily="34" charset="0"/>
                <a:cs typeface="Segoe UI Light" panose="020B0502040204020203" pitchFamily="34" charset="0"/>
              </a:rPr>
              <a:t>Entrenamiento autógeno de Schultz</a:t>
            </a:r>
            <a:endParaRPr lang="es-PE" sz="3600" dirty="0">
              <a:latin typeface="Segoe UI Light" panose="020B0502040204020203" pitchFamily="34" charset="0"/>
              <a:cs typeface="Segoe UI Light" panose="020B0502040204020203" pitchFamily="34" charset="0"/>
            </a:endParaRPr>
          </a:p>
        </p:txBody>
      </p:sp>
      <p:sp>
        <p:nvSpPr>
          <p:cNvPr id="49" name="Rectángulo 48"/>
          <p:cNvSpPr/>
          <p:nvPr/>
        </p:nvSpPr>
        <p:spPr>
          <a:xfrm>
            <a:off x="377550" y="3456618"/>
            <a:ext cx="10303066" cy="1754326"/>
          </a:xfrm>
          <a:prstGeom prst="rect">
            <a:avLst/>
          </a:prstGeom>
        </p:spPr>
        <p:txBody>
          <a:bodyPr wrap="square">
            <a:spAutoFit/>
          </a:bodyPr>
          <a:lstStyle/>
          <a:p>
            <a:pPr algn="just">
              <a:lnSpc>
                <a:spcPct val="150000"/>
              </a:lnSpc>
            </a:pPr>
            <a:r>
              <a:rPr lang="es-PE" sz="2400" dirty="0">
                <a:latin typeface="Segoe UI Light" panose="020B0502040204020203" pitchFamily="34" charset="0"/>
                <a:ea typeface="Times New Roman" panose="02020603050405020304" pitchFamily="18" charset="0"/>
                <a:cs typeface="Segoe UI Light" panose="020B0502040204020203" pitchFamily="34" charset="0"/>
              </a:rPr>
              <a:t>Se compone de ejercicios que mediante la autosugestión producen un efecto relajante, se recomienda que la duración de la sesión sea de 10 minutos aproximadamente.</a:t>
            </a:r>
            <a:endParaRPr lang="es-PE" sz="2400" dirty="0">
              <a:latin typeface="Segoe UI Light" panose="020B0502040204020203" pitchFamily="34" charset="0"/>
              <a:cs typeface="Segoe UI Light" panose="020B0502040204020203" pitchFamily="34" charset="0"/>
            </a:endParaRPr>
          </a:p>
        </p:txBody>
      </p:sp>
      <p:sp>
        <p:nvSpPr>
          <p:cNvPr id="50" name="Rectángulo 49"/>
          <p:cNvSpPr/>
          <p:nvPr/>
        </p:nvSpPr>
        <p:spPr>
          <a:xfrm>
            <a:off x="407255" y="8458911"/>
            <a:ext cx="6096000" cy="461665"/>
          </a:xfrm>
          <a:prstGeom prst="rect">
            <a:avLst/>
          </a:prstGeom>
        </p:spPr>
        <p:txBody>
          <a:bodyPr>
            <a:spAutoFit/>
          </a:bodyPr>
          <a:lstStyle/>
          <a:p>
            <a:pPr marL="285750" indent="-285750">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Enfriamiento de la frente</a:t>
            </a:r>
            <a:endParaRPr lang="es-PE" sz="2400" dirty="0">
              <a:latin typeface="Segoe UI Light" panose="020B0502040204020203" pitchFamily="34" charset="0"/>
              <a:cs typeface="Segoe UI Light" panose="020B0502040204020203" pitchFamily="34" charset="0"/>
            </a:endParaRPr>
          </a:p>
        </p:txBody>
      </p:sp>
      <p:sp>
        <p:nvSpPr>
          <p:cNvPr id="51" name="Rectángulo 50"/>
          <p:cNvSpPr/>
          <p:nvPr/>
        </p:nvSpPr>
        <p:spPr>
          <a:xfrm>
            <a:off x="375234" y="5373098"/>
            <a:ext cx="7303731" cy="461665"/>
          </a:xfrm>
          <a:prstGeom prst="rect">
            <a:avLst/>
          </a:prstGeom>
        </p:spPr>
        <p:txBody>
          <a:bodyPr wrap="none">
            <a:spAutoFit/>
          </a:bodyPr>
          <a:lstStyle/>
          <a:p>
            <a:pPr marL="285750" indent="-285750"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Pesadez en las extremidades, “mi brazo está pesado”.</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75" name="Rectángulo 74"/>
          <p:cNvSpPr/>
          <p:nvPr/>
        </p:nvSpPr>
        <p:spPr>
          <a:xfrm>
            <a:off x="375234" y="6050848"/>
            <a:ext cx="8323241" cy="461665"/>
          </a:xfrm>
          <a:prstGeom prst="rect">
            <a:avLst/>
          </a:prstGeom>
        </p:spPr>
        <p:txBody>
          <a:bodyPr wrap="square">
            <a:spAutoFit/>
          </a:bodyPr>
          <a:lstStyle/>
          <a:p>
            <a:pPr marL="285750" indent="-285750"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Calor en las extremidades, “mi brazo está caliente y relajado”.</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76" name="Rectángulo 75"/>
          <p:cNvSpPr/>
          <p:nvPr/>
        </p:nvSpPr>
        <p:spPr>
          <a:xfrm>
            <a:off x="375234" y="6681443"/>
            <a:ext cx="4976299" cy="461665"/>
          </a:xfrm>
          <a:prstGeom prst="rect">
            <a:avLst/>
          </a:prstGeom>
        </p:spPr>
        <p:txBody>
          <a:bodyPr wrap="none">
            <a:spAutoFit/>
          </a:bodyPr>
          <a:lstStyle/>
          <a:p>
            <a:pPr marL="285750" indent="-285750">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Regulación de la actividad cardiaca</a:t>
            </a:r>
            <a:endParaRPr lang="es-PE" sz="2400" dirty="0">
              <a:latin typeface="Segoe UI Light" panose="020B0502040204020203" pitchFamily="34" charset="0"/>
              <a:cs typeface="Segoe UI Light" panose="020B0502040204020203" pitchFamily="34" charset="0"/>
            </a:endParaRPr>
          </a:p>
        </p:txBody>
      </p:sp>
      <p:sp>
        <p:nvSpPr>
          <p:cNvPr id="77" name="Rectángulo 76"/>
          <p:cNvSpPr/>
          <p:nvPr/>
        </p:nvSpPr>
        <p:spPr>
          <a:xfrm>
            <a:off x="375234" y="7274580"/>
            <a:ext cx="4153958" cy="461665"/>
          </a:xfrm>
          <a:prstGeom prst="rect">
            <a:avLst/>
          </a:prstGeom>
        </p:spPr>
        <p:txBody>
          <a:bodyPr wrap="none">
            <a:spAutoFit/>
          </a:bodyPr>
          <a:lstStyle/>
          <a:p>
            <a:pPr marL="285750" indent="-285750"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Regulación de la respiración.</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78" name="Rectángulo 77"/>
          <p:cNvSpPr/>
          <p:nvPr/>
        </p:nvSpPr>
        <p:spPr>
          <a:xfrm>
            <a:off x="407255" y="7900513"/>
            <a:ext cx="2674130" cy="461665"/>
          </a:xfrm>
          <a:prstGeom prst="rect">
            <a:avLst/>
          </a:prstGeom>
        </p:spPr>
        <p:txBody>
          <a:bodyPr wrap="none">
            <a:spAutoFit/>
          </a:bodyPr>
          <a:lstStyle/>
          <a:p>
            <a:pPr marL="285750" indent="-285750"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Calor abdominal.</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4" name="Grupo 3"/>
          <p:cNvGrpSpPr/>
          <p:nvPr/>
        </p:nvGrpSpPr>
        <p:grpSpPr>
          <a:xfrm>
            <a:off x="11628811" y="3778423"/>
            <a:ext cx="6320193" cy="5006514"/>
            <a:chOff x="12268199" y="2700504"/>
            <a:chExt cx="5679203" cy="4043196"/>
          </a:xfrm>
        </p:grpSpPr>
        <p:sp>
          <p:nvSpPr>
            <p:cNvPr id="46" name="object 3"/>
            <p:cNvSpPr/>
            <p:nvPr/>
          </p:nvSpPr>
          <p:spPr>
            <a:xfrm>
              <a:off x="12268199" y="2700504"/>
              <a:ext cx="5679203" cy="4043196"/>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79" name="Imagen 7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6113" y="2969199"/>
              <a:ext cx="5059376" cy="3513079"/>
            </a:xfrm>
            <a:prstGeom prst="rect">
              <a:avLst/>
            </a:prstGeom>
          </p:spPr>
        </p:pic>
      </p:grpSp>
    </p:spTree>
    <p:extLst>
      <p:ext uri="{BB962C8B-B14F-4D97-AF65-F5344CB8AC3E}">
        <p14:creationId xmlns:p14="http://schemas.microsoft.com/office/powerpoint/2010/main" val="102178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ppt_x"/>
                                          </p:val>
                                        </p:tav>
                                        <p:tav tm="100000">
                                          <p:val>
                                            <p:strVal val="#ppt_x"/>
                                          </p:val>
                                        </p:tav>
                                      </p:tavLst>
                                    </p:anim>
                                    <p:anim calcmode="lin" valueType="num">
                                      <p:cBhvr additive="base">
                                        <p:cTn id="24" dur="5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500" fill="hold"/>
                                        <p:tgtEl>
                                          <p:spTgt spid="78"/>
                                        </p:tgtEl>
                                        <p:attrNameLst>
                                          <p:attrName>ppt_x</p:attrName>
                                        </p:attrNameLst>
                                      </p:cBhvr>
                                      <p:tavLst>
                                        <p:tav tm="0">
                                          <p:val>
                                            <p:strVal val="#ppt_x"/>
                                          </p:val>
                                        </p:tav>
                                        <p:tav tm="100000">
                                          <p:val>
                                            <p:strVal val="#ppt_x"/>
                                          </p:val>
                                        </p:tav>
                                      </p:tavLst>
                                    </p:anim>
                                    <p:anim calcmode="lin" valueType="num">
                                      <p:cBhvr additive="base">
                                        <p:cTn id="28" dur="500" fill="hold"/>
                                        <p:tgtEl>
                                          <p:spTgt spid="7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500" fill="hold"/>
                                        <p:tgtEl>
                                          <p:spTgt spid="77"/>
                                        </p:tgtEl>
                                        <p:attrNameLst>
                                          <p:attrName>ppt_x</p:attrName>
                                        </p:attrNameLst>
                                      </p:cBhvr>
                                      <p:tavLst>
                                        <p:tav tm="0">
                                          <p:val>
                                            <p:strVal val="#ppt_x"/>
                                          </p:val>
                                        </p:tav>
                                        <p:tav tm="100000">
                                          <p:val>
                                            <p:strVal val="#ppt_x"/>
                                          </p:val>
                                        </p:tav>
                                      </p:tavLst>
                                    </p:anim>
                                    <p:anim calcmode="lin" valueType="num">
                                      <p:cBhvr additive="base">
                                        <p:cTn id="32" dur="500" fill="hold"/>
                                        <p:tgtEl>
                                          <p:spTgt spid="7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500" fill="hold"/>
                                        <p:tgtEl>
                                          <p:spTgt spid="76"/>
                                        </p:tgtEl>
                                        <p:attrNameLst>
                                          <p:attrName>ppt_x</p:attrName>
                                        </p:attrNameLst>
                                      </p:cBhvr>
                                      <p:tavLst>
                                        <p:tav tm="0">
                                          <p:val>
                                            <p:strVal val="#ppt_x"/>
                                          </p:val>
                                        </p:tav>
                                        <p:tav tm="100000">
                                          <p:val>
                                            <p:strVal val="#ppt_x"/>
                                          </p:val>
                                        </p:tav>
                                      </p:tavLst>
                                    </p:anim>
                                    <p:anim calcmode="lin" valueType="num">
                                      <p:cBhvr additive="base">
                                        <p:cTn id="36" dur="500" fill="hold"/>
                                        <p:tgtEl>
                                          <p:spTgt spid="7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 calcmode="lin" valueType="num">
                                      <p:cBhvr additive="base">
                                        <p:cTn id="39" dur="500" fill="hold"/>
                                        <p:tgtEl>
                                          <p:spTgt spid="75"/>
                                        </p:tgtEl>
                                        <p:attrNameLst>
                                          <p:attrName>ppt_x</p:attrName>
                                        </p:attrNameLst>
                                      </p:cBhvr>
                                      <p:tavLst>
                                        <p:tav tm="0">
                                          <p:val>
                                            <p:strVal val="#ppt_x"/>
                                          </p:val>
                                        </p:tav>
                                        <p:tav tm="100000">
                                          <p:val>
                                            <p:strVal val="#ppt_x"/>
                                          </p:val>
                                        </p:tav>
                                      </p:tavLst>
                                    </p:anim>
                                    <p:anim calcmode="lin" valueType="num">
                                      <p:cBhvr additive="base">
                                        <p:cTn id="40" dur="500" fill="hold"/>
                                        <p:tgtEl>
                                          <p:spTgt spid="7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75" grpId="0"/>
      <p:bldP spid="76" grpId="0"/>
      <p:bldP spid="77" grpId="0"/>
      <p:bldP spid="7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30" name="Rectángulo 29"/>
          <p:cNvSpPr/>
          <p:nvPr/>
        </p:nvSpPr>
        <p:spPr>
          <a:xfrm>
            <a:off x="1525576" y="8605761"/>
            <a:ext cx="10285424" cy="830997"/>
          </a:xfrm>
          <a:prstGeom prst="rect">
            <a:avLst/>
          </a:prstGeom>
        </p:spPr>
        <p:txBody>
          <a:bodyPr wrap="square">
            <a:spAutoFit/>
          </a:bodyPr>
          <a:lstStyle/>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Utilizar durante los entrenamientos y carreras autoinstrucciones como “estoy relajado”.</a:t>
            </a:r>
            <a:endParaRPr lang="es-PE" sz="24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31" name="Rectángulo 30"/>
          <p:cNvSpPr/>
          <p:nvPr/>
        </p:nvSpPr>
        <p:spPr>
          <a:xfrm>
            <a:off x="1564989" y="3205256"/>
            <a:ext cx="11177533" cy="954107"/>
          </a:xfrm>
          <a:prstGeom prst="rect">
            <a:avLst/>
          </a:prstGeom>
        </p:spPr>
        <p:txBody>
          <a:bodyPr wrap="square">
            <a:spAutoFit/>
          </a:bodyPr>
          <a:lstStyle/>
          <a:p>
            <a:pPr algn="just" fontAlgn="base">
              <a:spcAft>
                <a:spcPts val="0"/>
              </a:spcAft>
            </a:pPr>
            <a:r>
              <a:rPr lang="es-PE" sz="2800" dirty="0">
                <a:latin typeface="Segoe UI Light" panose="020B0502040204020203" pitchFamily="34" charset="0"/>
                <a:ea typeface="Times New Roman" panose="02020603050405020304" pitchFamily="18" charset="0"/>
                <a:cs typeface="Segoe UI Light" panose="020B0502040204020203" pitchFamily="34" charset="0"/>
              </a:rPr>
              <a:t>Otras instrucciones que podrían ayudar a disminuir la ansiedad que una prueba deportiva pueda generar:</a:t>
            </a:r>
            <a:endParaRPr lang="es-PE" sz="28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32" name="Rectángulo 31"/>
          <p:cNvSpPr/>
          <p:nvPr/>
        </p:nvSpPr>
        <p:spPr>
          <a:xfrm>
            <a:off x="1528694" y="4697306"/>
            <a:ext cx="10282306" cy="1131528"/>
          </a:xfrm>
          <a:prstGeom prst="rect">
            <a:avLst/>
          </a:prstGeom>
        </p:spPr>
        <p:txBody>
          <a:bodyPr wrap="square">
            <a:spAutoFit/>
          </a:bodyPr>
          <a:lstStyle/>
          <a:p>
            <a:pPr marL="285750" indent="-285750" algn="just" fontAlgn="base">
              <a:lnSpc>
                <a:spcPct val="150000"/>
              </a:lnSpc>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No obsesionarse con el resultado, sino pensar más en el disfrute de la actividad.</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sp>
        <p:nvSpPr>
          <p:cNvPr id="34" name="Rectángulo 33"/>
          <p:cNvSpPr/>
          <p:nvPr/>
        </p:nvSpPr>
        <p:spPr>
          <a:xfrm>
            <a:off x="1547866" y="5973577"/>
            <a:ext cx="10282306" cy="113152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Crear situaciones y recorridos parecidos a la competición para ir habituándose a ese estrés</a:t>
            </a:r>
            <a:endParaRPr lang="es-PE" sz="2400" dirty="0">
              <a:latin typeface="Segoe UI Light" panose="020B0502040204020203" pitchFamily="34" charset="0"/>
              <a:cs typeface="Segoe UI Light" panose="020B0502040204020203" pitchFamily="34" charset="0"/>
            </a:endParaRPr>
          </a:p>
        </p:txBody>
      </p:sp>
      <p:sp>
        <p:nvSpPr>
          <p:cNvPr id="35" name="Rectángulo 34"/>
          <p:cNvSpPr/>
          <p:nvPr/>
        </p:nvSpPr>
        <p:spPr>
          <a:xfrm>
            <a:off x="1504234" y="7394592"/>
            <a:ext cx="10306766" cy="830997"/>
          </a:xfrm>
          <a:prstGeom prst="rect">
            <a:avLst/>
          </a:prstGeom>
        </p:spPr>
        <p:txBody>
          <a:bodyPr wrap="square">
            <a:spAutoFit/>
          </a:bodyPr>
          <a:lstStyle/>
          <a:p>
            <a:pPr marL="285750" indent="-285750" algn="just" fontAlgn="base">
              <a:spcAft>
                <a:spcPts val="0"/>
              </a:spcAft>
              <a:buFont typeface="Wingdings" panose="05000000000000000000" pitchFamily="2" charset="2"/>
              <a:buChar char="q"/>
            </a:pPr>
            <a:r>
              <a:rPr lang="es-PE" sz="2400" dirty="0">
                <a:latin typeface="Segoe UI Light" panose="020B0502040204020203" pitchFamily="34" charset="0"/>
                <a:ea typeface="Times New Roman" panose="02020603050405020304" pitchFamily="18" charset="0"/>
                <a:cs typeface="Segoe UI Light" panose="020B0502040204020203" pitchFamily="34" charset="0"/>
              </a:rPr>
              <a:t>Centrarse en el “aquí y ahora”, en la actividad presente, sin pensar en el pasado y futuro.</a:t>
            </a:r>
            <a:endParaRPr lang="es-PE" sz="2400" dirty="0">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2" name="Grupo 1"/>
          <p:cNvGrpSpPr/>
          <p:nvPr/>
        </p:nvGrpSpPr>
        <p:grpSpPr>
          <a:xfrm>
            <a:off x="12451932" y="4633800"/>
            <a:ext cx="5562600" cy="4499411"/>
            <a:chOff x="10197742" y="2238656"/>
            <a:chExt cx="7785458" cy="5744033"/>
          </a:xfrm>
        </p:grpSpPr>
        <p:sp>
          <p:nvSpPr>
            <p:cNvPr id="39" name="object 3"/>
            <p:cNvSpPr/>
            <p:nvPr/>
          </p:nvSpPr>
          <p:spPr>
            <a:xfrm>
              <a:off x="10197742" y="2238656"/>
              <a:ext cx="7785458" cy="5744033"/>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36" name="Imagen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91800" y="2600597"/>
              <a:ext cx="7045176" cy="5023001"/>
            </a:xfrm>
            <a:prstGeom prst="rect">
              <a:avLst/>
            </a:prstGeom>
          </p:spPr>
        </p:pic>
      </p:grpSp>
    </p:spTree>
    <p:extLst>
      <p:ext uri="{BB962C8B-B14F-4D97-AF65-F5344CB8AC3E}">
        <p14:creationId xmlns:p14="http://schemas.microsoft.com/office/powerpoint/2010/main" val="10097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6"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7"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8"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9"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10"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11"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2"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3"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4"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5"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6"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6"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7"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8"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9"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10"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11"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2"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3"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4"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5"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6"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7">
            <a:alphaModFix amt="97000"/>
          </a:blip>
          <a:srcRect l="18146" t="18339" r="31685" b="22961"/>
          <a:stretch>
            <a:fillRect/>
          </a:stretch>
        </p:blipFill>
        <p:spPr>
          <a:xfrm>
            <a:off x="16002000" y="227262"/>
            <a:ext cx="1981200" cy="1573743"/>
          </a:xfrm>
          <a:prstGeom prst="rect">
            <a:avLst/>
          </a:prstGeom>
        </p:spPr>
      </p:pic>
      <p:pic>
        <p:nvPicPr>
          <p:cNvPr id="37" name="futbo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15239" y="-7268"/>
            <a:ext cx="18233041" cy="10294268"/>
          </a:xfrm>
          <a:prstGeom prst="rect">
            <a:avLst/>
          </a:prstGeom>
        </p:spPr>
      </p:pic>
    </p:spTree>
    <p:extLst>
      <p:ext uri="{BB962C8B-B14F-4D97-AF65-F5344CB8AC3E}">
        <p14:creationId xmlns:p14="http://schemas.microsoft.com/office/powerpoint/2010/main" val="1890105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7"/>
                                        </p:tgtEl>
                                      </p:cBhvr>
                                    </p:cmd>
                                  </p:childTnLst>
                                </p:cTn>
                              </p:par>
                            </p:childTnLst>
                          </p:cTn>
                        </p:par>
                      </p:childTnLst>
                    </p:cTn>
                  </p:par>
                </p:childTnLst>
              </p:cTn>
              <p:nextCondLst>
                <p:cond evt="onClick" delay="0">
                  <p:tgtEl>
                    <p:spTgt spid="37"/>
                  </p:tgtEl>
                </p:cond>
              </p:nextCondLst>
            </p:seq>
            <p:video>
              <p:cMediaNode vol="80000">
                <p:cTn id="7" fill="hold" display="0">
                  <p:stCondLst>
                    <p:cond delay="indefinite"/>
                  </p:stCondLst>
                </p:cTn>
                <p:tgtEl>
                  <p:spTgt spid="37"/>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9"/>
          <p:cNvSpPr/>
          <p:nvPr/>
        </p:nvSpPr>
        <p:spPr>
          <a:xfrm>
            <a:off x="3700214" y="1044668"/>
            <a:ext cx="667398" cy="642804"/>
          </a:xfrm>
          <a:prstGeom prst="rect">
            <a:avLst/>
          </a:prstGeom>
          <a:blipFill>
            <a:blip r:embed="rId2" cstate="print"/>
            <a:stretch>
              <a:fillRect/>
            </a:stretch>
          </a:blipFill>
        </p:spPr>
        <p:txBody>
          <a:bodyPr wrap="square" lIns="0" tIns="0" rIns="0" bIns="0" rtlCol="0"/>
          <a:lstStyle/>
          <a:p>
            <a:endParaRPr sz="2700"/>
          </a:p>
        </p:txBody>
      </p:sp>
      <p:sp>
        <p:nvSpPr>
          <p:cNvPr id="23" name="CuadroTexto 22"/>
          <p:cNvSpPr txBox="1"/>
          <p:nvPr/>
        </p:nvSpPr>
        <p:spPr>
          <a:xfrm>
            <a:off x="1415597" y="4930569"/>
            <a:ext cx="6116595" cy="830997"/>
          </a:xfrm>
          <a:prstGeom prst="rect">
            <a:avLst/>
          </a:prstGeom>
          <a:noFill/>
        </p:spPr>
        <p:txBody>
          <a:bodyPr wrap="square" rtlCol="0">
            <a:spAutoFit/>
          </a:bodyPr>
          <a:lstStyle/>
          <a:p>
            <a:r>
              <a:rPr lang="es-PE" sz="4800" b="1" dirty="0">
                <a:solidFill>
                  <a:schemeClr val="bg1"/>
                </a:solidFill>
              </a:rPr>
              <a:t>Material Audiovisual</a:t>
            </a:r>
          </a:p>
        </p:txBody>
      </p:sp>
      <p:pic>
        <p:nvPicPr>
          <p:cNvPr id="31" name="Gráfico 30">
            <a:extLst>
              <a:ext uri="{FF2B5EF4-FFF2-40B4-BE49-F238E27FC236}">
                <a16:creationId xmlns:a16="http://schemas.microsoft.com/office/drawing/2014/main" id="{21824F75-EBAC-464B-9E55-3288BF2BA1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6137" y="2543256"/>
            <a:ext cx="953663" cy="1013804"/>
          </a:xfrm>
          <a:prstGeom prst="rect">
            <a:avLst/>
          </a:prstGeom>
        </p:spPr>
      </p:pic>
      <p:pic>
        <p:nvPicPr>
          <p:cNvPr id="32" name="Gráfico 31">
            <a:extLst>
              <a:ext uri="{FF2B5EF4-FFF2-40B4-BE49-F238E27FC236}">
                <a16:creationId xmlns:a16="http://schemas.microsoft.com/office/drawing/2014/main" id="{D23EED23-8D96-4BE4-85AF-CB263DFF14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6880410" y="8958169"/>
            <a:ext cx="953663" cy="1013804"/>
          </a:xfrm>
          <a:prstGeom prst="rect">
            <a:avLst/>
          </a:prstGeom>
        </p:spPr>
      </p:pic>
      <p:grpSp>
        <p:nvGrpSpPr>
          <p:cNvPr id="2" name="Grupo 1"/>
          <p:cNvGrpSpPr/>
          <p:nvPr/>
        </p:nvGrpSpPr>
        <p:grpSpPr>
          <a:xfrm>
            <a:off x="2043298" y="533824"/>
            <a:ext cx="14479550" cy="8931247"/>
            <a:chOff x="2043298" y="533824"/>
            <a:chExt cx="14479550" cy="8931247"/>
          </a:xfrm>
        </p:grpSpPr>
        <p:pic>
          <p:nvPicPr>
            <p:cNvPr id="8" name="Imagen 7">
              <a:extLst>
                <a:ext uri="{FF2B5EF4-FFF2-40B4-BE49-F238E27FC236}">
                  <a16:creationId xmlns:a16="http://schemas.microsoft.com/office/drawing/2014/main" id="{B02EA293-A531-4B2A-A70F-CF698F510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3298" y="3314700"/>
              <a:ext cx="14479550" cy="6150371"/>
            </a:xfrm>
            <a:prstGeom prst="rect">
              <a:avLst/>
            </a:prstGeom>
          </p:spPr>
        </p:pic>
        <p:sp>
          <p:nvSpPr>
            <p:cNvPr id="7" name="Rectángulo 6"/>
            <p:cNvSpPr/>
            <p:nvPr/>
          </p:nvSpPr>
          <p:spPr>
            <a:xfrm>
              <a:off x="10487633" y="7277100"/>
              <a:ext cx="5878286" cy="1477071"/>
            </a:xfrm>
            <a:prstGeom prst="rect">
              <a:avLst/>
            </a:prstGeom>
          </p:spPr>
          <p:txBody>
            <a:bodyPr wrap="square">
              <a:spAutoFit/>
            </a:bodyPr>
            <a:lstStyle/>
            <a:p>
              <a:pPr marL="6350" marR="175895" indent="-6350" algn="ctr">
                <a:lnSpc>
                  <a:spcPct val="107000"/>
                </a:lnSpc>
              </a:pPr>
              <a:r>
                <a:rPr lang="es-PE" sz="8800" b="1" kern="0" dirty="0">
                  <a:solidFill>
                    <a:srgbClr val="FF0000"/>
                  </a:solidFill>
                  <a:latin typeface="+mj-lt"/>
                  <a:ea typeface="Calibri" panose="020F0502020204030204" pitchFamily="34" charset="0"/>
                </a:rPr>
                <a:t> GRACIAS!!!  </a:t>
              </a:r>
              <a:endParaRPr lang="es-PE" sz="8800" b="1" kern="0" dirty="0">
                <a:solidFill>
                  <a:srgbClr val="FF0000"/>
                </a:solidFill>
                <a:effectLst/>
                <a:latin typeface="+mj-lt"/>
                <a:ea typeface="Calibri" panose="020F0502020204030204" pitchFamily="34" charset="0"/>
              </a:endParaRPr>
            </a:p>
          </p:txBody>
        </p:sp>
        <p:pic>
          <p:nvPicPr>
            <p:cNvPr id="9" name="Picture 5"/>
            <p:cNvPicPr>
              <a:picLocks noChangeAspect="1"/>
            </p:cNvPicPr>
            <p:nvPr/>
          </p:nvPicPr>
          <p:blipFill>
            <a:blip r:embed="rId6">
              <a:alphaModFix amt="97000"/>
            </a:blip>
            <a:srcRect l="18146" t="18339" r="31685" b="22961"/>
            <a:stretch>
              <a:fillRect/>
            </a:stretch>
          </p:blipFill>
          <p:spPr>
            <a:xfrm>
              <a:off x="7532192" y="533824"/>
              <a:ext cx="2955441" cy="2462867"/>
            </a:xfrm>
            <a:prstGeom prst="rect">
              <a:avLst/>
            </a:prstGeom>
          </p:spPr>
        </p:pic>
      </p:grpSp>
    </p:spTree>
    <p:extLst>
      <p:ext uri="{BB962C8B-B14F-4D97-AF65-F5344CB8AC3E}">
        <p14:creationId xmlns:p14="http://schemas.microsoft.com/office/powerpoint/2010/main" val="422891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230600" y="266700"/>
            <a:ext cx="1888492" cy="1573743"/>
          </a:xfrm>
          <a:prstGeom prst="rect">
            <a:avLst/>
          </a:prstGeom>
        </p:spPr>
      </p:pic>
      <p:sp>
        <p:nvSpPr>
          <p:cNvPr id="21"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22" name="object 4"/>
          <p:cNvGrpSpPr/>
          <p:nvPr/>
        </p:nvGrpSpPr>
        <p:grpSpPr>
          <a:xfrm>
            <a:off x="591705" y="9269460"/>
            <a:ext cx="17178117" cy="818113"/>
            <a:chOff x="329183" y="5649467"/>
            <a:chExt cx="11379708" cy="1062228"/>
          </a:xfrm>
        </p:grpSpPr>
        <p:sp>
          <p:nvSpPr>
            <p:cNvPr id="2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2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2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2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2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2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2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3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3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3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3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3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3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3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3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3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3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4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4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4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4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4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grpSp>
        <p:nvGrpSpPr>
          <p:cNvPr id="3" name="Grupo 2"/>
          <p:cNvGrpSpPr/>
          <p:nvPr/>
        </p:nvGrpSpPr>
        <p:grpSpPr>
          <a:xfrm>
            <a:off x="11708650" y="3577612"/>
            <a:ext cx="5922394" cy="4267201"/>
            <a:chOff x="10781569" y="1562100"/>
            <a:chExt cx="4610832" cy="7202309"/>
          </a:xfrm>
        </p:grpSpPr>
        <p:sp>
          <p:nvSpPr>
            <p:cNvPr id="56" name="object 3"/>
            <p:cNvSpPr/>
            <p:nvPr/>
          </p:nvSpPr>
          <p:spPr>
            <a:xfrm>
              <a:off x="10781569" y="1562100"/>
              <a:ext cx="4610832" cy="7202309"/>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C000"/>
            </a:solidFill>
          </p:spPr>
          <p:txBody>
            <a:bodyPr wrap="square" lIns="0" tIns="0" rIns="0" bIns="0" rtlCol="0"/>
            <a:lstStyle/>
            <a:p>
              <a:endParaRPr sz="2800">
                <a:latin typeface="Segoe UI Light" panose="020B0502040204020203" pitchFamily="34" charset="0"/>
                <a:cs typeface="Segoe UI Light" panose="020B0502040204020203" pitchFamily="34" charset="0"/>
              </a:endParaRPr>
            </a:p>
          </p:txBody>
        </p:sp>
        <p:pic>
          <p:nvPicPr>
            <p:cNvPr id="51" name="Imagen 50"/>
            <p:cNvPicPr>
              <a:picLocks noChangeAspect="1"/>
            </p:cNvPicPr>
            <p:nvPr/>
          </p:nvPicPr>
          <p:blipFill>
            <a:blip r:embed="rId15"/>
            <a:stretch>
              <a:fillRect/>
            </a:stretch>
          </p:blipFill>
          <p:spPr>
            <a:xfrm>
              <a:off x="11024646" y="1986364"/>
              <a:ext cx="4095574" cy="6232373"/>
            </a:xfrm>
            <a:prstGeom prst="rect">
              <a:avLst/>
            </a:prstGeom>
          </p:spPr>
        </p:pic>
      </p:grpSp>
      <p:sp>
        <p:nvSpPr>
          <p:cNvPr id="2" name="Rectángulo 1">
            <a:extLst>
              <a:ext uri="{FF2B5EF4-FFF2-40B4-BE49-F238E27FC236}">
                <a16:creationId xmlns:a16="http://schemas.microsoft.com/office/drawing/2014/main" id="{B58CD425-3F9B-00DB-6BA8-BB4E71EBCFD7}"/>
              </a:ext>
            </a:extLst>
          </p:cNvPr>
          <p:cNvSpPr/>
          <p:nvPr/>
        </p:nvSpPr>
        <p:spPr>
          <a:xfrm>
            <a:off x="591705" y="2476500"/>
            <a:ext cx="10072946" cy="5829032"/>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Se ha comprobado que el deportista que compite con una ansiedad precompetitiva es perjudicial para su rendimiento deportivo debido a los efectos negativos que produce en las siguientes habilidades:</a:t>
            </a:r>
          </a:p>
          <a:p>
            <a:pPr marL="914400" lvl="1" indent="-457200" algn="just">
              <a:lnSpc>
                <a:spcPct val="150000"/>
              </a:lnSpc>
              <a:buFont typeface="Wingdings" panose="05000000000000000000" pitchFamily="2" charset="2"/>
              <a:buChar char="§"/>
            </a:pPr>
            <a:r>
              <a:rPr lang="es-PE" sz="2800" dirty="0">
                <a:latin typeface="Segoe UI Light" panose="020B0502040204020203" pitchFamily="34" charset="0"/>
                <a:ea typeface="Times New Roman" panose="02020603050405020304" pitchFamily="18" charset="0"/>
                <a:cs typeface="Segoe UI Light" panose="020B0502040204020203" pitchFamily="34" charset="0"/>
              </a:rPr>
              <a:t>La atención </a:t>
            </a:r>
          </a:p>
          <a:p>
            <a:pPr marL="914400" lvl="1" indent="-457200" algn="just">
              <a:lnSpc>
                <a:spcPct val="150000"/>
              </a:lnSpc>
              <a:buFont typeface="Wingdings" panose="05000000000000000000" pitchFamily="2" charset="2"/>
              <a:buChar char="§"/>
            </a:pPr>
            <a:r>
              <a:rPr lang="es-PE" sz="2800" dirty="0">
                <a:latin typeface="Segoe UI Light" panose="020B0502040204020203" pitchFamily="34" charset="0"/>
                <a:ea typeface="Times New Roman" panose="02020603050405020304" pitchFamily="18" charset="0"/>
                <a:cs typeface="Segoe UI Light" panose="020B0502040204020203" pitchFamily="34" charset="0"/>
              </a:rPr>
              <a:t>La concentración </a:t>
            </a:r>
          </a:p>
          <a:p>
            <a:pPr marL="914400" lvl="1" indent="-457200" algn="just">
              <a:lnSpc>
                <a:spcPct val="150000"/>
              </a:lnSpc>
              <a:buFont typeface="Wingdings" panose="05000000000000000000" pitchFamily="2" charset="2"/>
              <a:buChar char="§"/>
            </a:pPr>
            <a:r>
              <a:rPr lang="es-PE" sz="2800" dirty="0">
                <a:latin typeface="Segoe UI Light" panose="020B0502040204020203" pitchFamily="34" charset="0"/>
                <a:ea typeface="Times New Roman" panose="02020603050405020304" pitchFamily="18" charset="0"/>
                <a:cs typeface="Segoe UI Light" panose="020B0502040204020203" pitchFamily="34" charset="0"/>
              </a:rPr>
              <a:t>Control del pensamiento negativo </a:t>
            </a:r>
          </a:p>
          <a:p>
            <a:pPr marL="914400" lvl="1" indent="-457200" algn="just">
              <a:lnSpc>
                <a:spcPct val="150000"/>
              </a:lnSpc>
              <a:buFont typeface="Wingdings" panose="05000000000000000000" pitchFamily="2" charset="2"/>
              <a:buChar char="§"/>
            </a:pPr>
            <a:r>
              <a:rPr lang="es-PE" sz="2800" dirty="0">
                <a:latin typeface="Segoe UI Light" panose="020B0502040204020203" pitchFamily="34" charset="0"/>
                <a:ea typeface="Times New Roman" panose="02020603050405020304" pitchFamily="18" charset="0"/>
                <a:cs typeface="Segoe UI Light" panose="020B0502040204020203" pitchFamily="34" charset="0"/>
              </a:rPr>
              <a:t>La motivación </a:t>
            </a:r>
          </a:p>
          <a:p>
            <a:pPr marL="914400" lvl="1" indent="-457200" algn="just">
              <a:lnSpc>
                <a:spcPct val="150000"/>
              </a:lnSpc>
              <a:buFont typeface="Wingdings" panose="05000000000000000000" pitchFamily="2" charset="2"/>
              <a:buChar char="§"/>
            </a:pPr>
            <a:r>
              <a:rPr lang="es-PE" sz="2800" dirty="0">
                <a:latin typeface="Segoe UI Light" panose="020B0502040204020203" pitchFamily="34" charset="0"/>
                <a:ea typeface="Times New Roman" panose="02020603050405020304" pitchFamily="18" charset="0"/>
                <a:cs typeface="Segoe UI Light" panose="020B0502040204020203" pitchFamily="34" charset="0"/>
              </a:rPr>
              <a:t>La autoconfianza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230600" y="266700"/>
            <a:ext cx="1888492" cy="1573743"/>
          </a:xfrm>
          <a:prstGeom prst="rect">
            <a:avLst/>
          </a:prstGeom>
        </p:spPr>
      </p:pic>
      <p:sp>
        <p:nvSpPr>
          <p:cNvPr id="14" name="object 2">
            <a:extLst>
              <a:ext uri="{FF2B5EF4-FFF2-40B4-BE49-F238E27FC236}">
                <a16:creationId xmlns:a16="http://schemas.microsoft.com/office/drawing/2014/main" id="{F1573340-2F56-4DE3-8160-B24E651B4F21}"/>
              </a:ext>
            </a:extLst>
          </p:cNvPr>
          <p:cNvSpPr/>
          <p:nvPr/>
        </p:nvSpPr>
        <p:spPr>
          <a:xfrm rot="5400000">
            <a:off x="-4343242" y="4307305"/>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5"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6"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7"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8"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9"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20"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21"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2"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3"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4"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5"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6"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7"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8"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9"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30"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31"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2"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3"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4"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5"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6"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7"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grpSp>
        <p:nvGrpSpPr>
          <p:cNvPr id="2" name="Grupo 1">
            <a:extLst>
              <a:ext uri="{FF2B5EF4-FFF2-40B4-BE49-F238E27FC236}">
                <a16:creationId xmlns:a16="http://schemas.microsoft.com/office/drawing/2014/main" id="{5D3DC9C2-800B-8239-6725-A9D95A230256}"/>
              </a:ext>
            </a:extLst>
          </p:cNvPr>
          <p:cNvGrpSpPr/>
          <p:nvPr/>
        </p:nvGrpSpPr>
        <p:grpSpPr>
          <a:xfrm>
            <a:off x="12172984" y="3072671"/>
            <a:ext cx="5705927" cy="5478029"/>
            <a:chOff x="10810968" y="4820379"/>
            <a:chExt cx="4610832" cy="3865051"/>
          </a:xfrm>
        </p:grpSpPr>
        <p:sp>
          <p:nvSpPr>
            <p:cNvPr id="4" name="object 3">
              <a:extLst>
                <a:ext uri="{FF2B5EF4-FFF2-40B4-BE49-F238E27FC236}">
                  <a16:creationId xmlns:a16="http://schemas.microsoft.com/office/drawing/2014/main" id="{B2862DDD-BE34-9289-807C-CEDFFA885DAB}"/>
                </a:ext>
              </a:extLst>
            </p:cNvPr>
            <p:cNvSpPr/>
            <p:nvPr/>
          </p:nvSpPr>
          <p:spPr>
            <a:xfrm>
              <a:off x="10810968" y="4820379"/>
              <a:ext cx="4610832" cy="386505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C000"/>
            </a:solidFill>
          </p:spPr>
          <p:txBody>
            <a:bodyPr wrap="square" lIns="0" tIns="0" rIns="0" bIns="0" rtlCol="0"/>
            <a:lstStyle/>
            <a:p>
              <a:endParaRPr sz="2800">
                <a:latin typeface="Segoe UI Light" panose="020B0502040204020203" pitchFamily="34" charset="0"/>
                <a:cs typeface="Segoe UI Light" panose="020B0502040204020203" pitchFamily="34" charset="0"/>
              </a:endParaRPr>
            </a:p>
          </p:txBody>
        </p:sp>
        <p:pic>
          <p:nvPicPr>
            <p:cNvPr id="6" name="Imagen 5">
              <a:extLst>
                <a:ext uri="{FF2B5EF4-FFF2-40B4-BE49-F238E27FC236}">
                  <a16:creationId xmlns:a16="http://schemas.microsoft.com/office/drawing/2014/main" id="{C8D33A3E-9A78-0626-4C79-F467667BF2D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68596" y="4987544"/>
              <a:ext cx="4095574" cy="3498704"/>
            </a:xfrm>
            <a:prstGeom prst="rect">
              <a:avLst/>
            </a:prstGeom>
          </p:spPr>
        </p:pic>
      </p:grpSp>
      <p:sp>
        <p:nvSpPr>
          <p:cNvPr id="9" name="CuadroTexto 8">
            <a:extLst>
              <a:ext uri="{FF2B5EF4-FFF2-40B4-BE49-F238E27FC236}">
                <a16:creationId xmlns:a16="http://schemas.microsoft.com/office/drawing/2014/main" id="{F60C7850-975C-230D-5568-F5845C456F9A}"/>
              </a:ext>
            </a:extLst>
          </p:cNvPr>
          <p:cNvSpPr txBox="1"/>
          <p:nvPr/>
        </p:nvSpPr>
        <p:spPr>
          <a:xfrm>
            <a:off x="1788041" y="2372390"/>
            <a:ext cx="6880075" cy="658835"/>
          </a:xfrm>
          <a:prstGeom prst="rect">
            <a:avLst/>
          </a:prstGeom>
          <a:noFill/>
        </p:spPr>
        <p:txBody>
          <a:bodyPr wrap="square">
            <a:spAutoFit/>
          </a:bodyPr>
          <a:lstStyle/>
          <a:p>
            <a:pPr>
              <a:lnSpc>
                <a:spcPct val="107000"/>
              </a:lnSpc>
              <a:spcAft>
                <a:spcPts val="800"/>
              </a:spcAft>
            </a:pPr>
            <a:r>
              <a:rPr lang="es-PE" sz="3600" b="1" kern="0" dirty="0">
                <a:effectLst/>
                <a:latin typeface="Segoe UI Light" panose="020B0502040204020203" pitchFamily="34" charset="0"/>
                <a:ea typeface="Calibri Light" panose="020F0302020204030204" pitchFamily="34" charset="0"/>
                <a:cs typeface="Segoe UI Light" panose="020B0502040204020203" pitchFamily="34" charset="0"/>
              </a:rPr>
              <a:t>¿Qué es la sensibilidad emocional?</a:t>
            </a:r>
            <a:endParaRPr lang="es-PE" sz="3600" b="1" kern="100" dirty="0">
              <a:effectLst/>
              <a:latin typeface="Segoe UI Light" panose="020B0502040204020203" pitchFamily="34" charset="0"/>
              <a:ea typeface="Calibri Light" panose="020F0302020204030204" pitchFamily="34" charset="0"/>
              <a:cs typeface="Segoe UI Light" panose="020B0502040204020203" pitchFamily="34" charset="0"/>
            </a:endParaRPr>
          </a:p>
        </p:txBody>
      </p:sp>
      <p:sp>
        <p:nvSpPr>
          <p:cNvPr id="11" name="CuadroTexto 10">
            <a:extLst>
              <a:ext uri="{FF2B5EF4-FFF2-40B4-BE49-F238E27FC236}">
                <a16:creationId xmlns:a16="http://schemas.microsoft.com/office/drawing/2014/main" id="{66FA00D8-A94D-AC3D-5AF8-1330EBBC8FA7}"/>
              </a:ext>
            </a:extLst>
          </p:cNvPr>
          <p:cNvSpPr txBox="1"/>
          <p:nvPr/>
        </p:nvSpPr>
        <p:spPr>
          <a:xfrm>
            <a:off x="1892556" y="4137811"/>
            <a:ext cx="9144000" cy="2610843"/>
          </a:xfrm>
          <a:prstGeom prst="rect">
            <a:avLst/>
          </a:prstGeom>
          <a:noFill/>
        </p:spPr>
        <p:txBody>
          <a:bodyPr wrap="square">
            <a:spAutoFit/>
          </a:bodyPr>
          <a:lstStyle/>
          <a:p>
            <a:pPr algn="just">
              <a:lnSpc>
                <a:spcPct val="150000"/>
              </a:lnSpc>
              <a:spcAft>
                <a:spcPts val="800"/>
              </a:spcAft>
            </a:pPr>
            <a:r>
              <a:rPr lang="es-ES" sz="2800" kern="0" dirty="0">
                <a:effectLst/>
                <a:latin typeface="Segoe UI Light" panose="020B0502040204020203" pitchFamily="34" charset="0"/>
                <a:ea typeface="Calibri Light" panose="020F0302020204030204" pitchFamily="34" charset="0"/>
                <a:cs typeface="Segoe UI Light" panose="020B0502040204020203" pitchFamily="34" charset="0"/>
              </a:rPr>
              <a:t>La sensibilidad emocional es definida como la capacidad de los </a:t>
            </a:r>
            <a:r>
              <a:rPr lang="es-ES" sz="2800" kern="0" dirty="0">
                <a:latin typeface="Segoe UI Light" panose="020B0502040204020203" pitchFamily="34" charset="0"/>
                <a:ea typeface="Calibri Light" panose="020F0302020204030204" pitchFamily="34" charset="0"/>
                <a:cs typeface="Segoe UI Light" panose="020B0502040204020203" pitchFamily="34" charset="0"/>
              </a:rPr>
              <a:t>deportistas</a:t>
            </a:r>
            <a:r>
              <a:rPr lang="es-ES" sz="2800" kern="0" dirty="0">
                <a:effectLst/>
                <a:latin typeface="Segoe UI Light" panose="020B0502040204020203" pitchFamily="34" charset="0"/>
                <a:ea typeface="Calibri Light" panose="020F0302020204030204" pitchFamily="34" charset="0"/>
                <a:cs typeface="Segoe UI Light" panose="020B0502040204020203" pitchFamily="34" charset="0"/>
              </a:rPr>
              <a:t> para identificar rápidamente emociones, tanto propias como ajenas, al igual que la habilidad para reaccionar ante las emociones expresadas por otros.</a:t>
            </a:r>
            <a:endParaRPr lang="es-PE" sz="2800" kern="100" dirty="0">
              <a:effectLst/>
              <a:latin typeface="Segoe UI Light" panose="020B0502040204020203" pitchFamily="34" charset="0"/>
              <a:ea typeface="Calibri Light" panose="020F0302020204030204" pitchFamily="34" charset="0"/>
              <a:cs typeface="Segoe UI Light" panose="020B0502040204020203" pitchFamily="34" charset="0"/>
            </a:endParaRPr>
          </a:p>
        </p:txBody>
      </p:sp>
    </p:spTree>
    <p:extLst>
      <p:ext uri="{BB962C8B-B14F-4D97-AF65-F5344CB8AC3E}">
        <p14:creationId xmlns:p14="http://schemas.microsoft.com/office/powerpoint/2010/main" val="29263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242" y="4307305"/>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9" name="Rectángulo 38"/>
          <p:cNvSpPr/>
          <p:nvPr/>
        </p:nvSpPr>
        <p:spPr>
          <a:xfrm>
            <a:off x="1788033" y="2481579"/>
            <a:ext cx="6996852" cy="646331"/>
          </a:xfrm>
          <a:prstGeom prst="rect">
            <a:avLst/>
          </a:prstGeom>
        </p:spPr>
        <p:txBody>
          <a:bodyPr wrap="none">
            <a:spAutoFit/>
          </a:bodyPr>
          <a:lstStyle/>
          <a:p>
            <a:r>
              <a:rPr lang="es-PE" sz="3600" b="1" dirty="0">
                <a:solidFill>
                  <a:srgbClr val="000000"/>
                </a:solidFill>
                <a:latin typeface="Segoe UI Light" panose="020B0502040204020203" pitchFamily="34" charset="0"/>
                <a:ea typeface="Calibri" panose="020F0502020204030204" pitchFamily="34" charset="0"/>
                <a:cs typeface="Segoe UI Light" panose="020B0502040204020203" pitchFamily="34" charset="0"/>
              </a:rPr>
              <a:t>¿Qué es la ansiedad en el deporte?</a:t>
            </a:r>
            <a:endParaRPr lang="es-PE" sz="3600" dirty="0">
              <a:latin typeface="Segoe UI Light" panose="020B0502040204020203" pitchFamily="34" charset="0"/>
              <a:cs typeface="Segoe UI Light" panose="020B0502040204020203" pitchFamily="34" charset="0"/>
            </a:endParaRPr>
          </a:p>
        </p:txBody>
      </p:sp>
      <p:sp>
        <p:nvSpPr>
          <p:cNvPr id="40" name="Rectángulo 39"/>
          <p:cNvSpPr/>
          <p:nvPr/>
        </p:nvSpPr>
        <p:spPr>
          <a:xfrm>
            <a:off x="1810691" y="3645752"/>
            <a:ext cx="9080664" cy="1951047"/>
          </a:xfrm>
          <a:prstGeom prst="rect">
            <a:avLst/>
          </a:prstGeom>
        </p:spPr>
        <p:txBody>
          <a:bodyPr wrap="square">
            <a:spAutoFit/>
          </a:bodyPr>
          <a:lstStyle/>
          <a:p>
            <a:pPr marL="285750" indent="-285750" algn="just" fontAlgn="base">
              <a:lnSpc>
                <a:spcPct val="150000"/>
              </a:lnSpc>
              <a:spcAft>
                <a:spcPts val="0"/>
              </a:spcAft>
              <a:buFont typeface="Wingdings" panose="05000000000000000000" pitchFamily="2" charset="2"/>
              <a:buChar char="q"/>
            </a:pPr>
            <a:r>
              <a:rPr lang="es-PE" sz="2800" b="1" dirty="0">
                <a:latin typeface="Segoe UI Light" panose="020B0502040204020203" pitchFamily="34" charset="0"/>
                <a:ea typeface="Times New Roman" panose="02020603050405020304" pitchFamily="18" charset="0"/>
                <a:cs typeface="Segoe UI Light" panose="020B0502040204020203" pitchFamily="34" charset="0"/>
              </a:rPr>
              <a:t> E</a:t>
            </a:r>
            <a:r>
              <a:rPr lang="es-PE" sz="2800" dirty="0">
                <a:latin typeface="Segoe UI Light" panose="020B0502040204020203" pitchFamily="34" charset="0"/>
                <a:ea typeface="Times New Roman" panose="02020603050405020304" pitchFamily="18" charset="0"/>
                <a:cs typeface="Segoe UI Light" panose="020B0502040204020203" pitchFamily="34" charset="0"/>
              </a:rPr>
              <a:t>s un estado emocional negativo que incluye sensaciones de nerviosismo, preocupación relacionadas con la activación o el arousal del organismo. </a:t>
            </a:r>
            <a:endParaRPr lang="es-PE" sz="28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42" name="Rectángulo 41"/>
          <p:cNvSpPr/>
          <p:nvPr/>
        </p:nvSpPr>
        <p:spPr>
          <a:xfrm>
            <a:off x="1755745" y="6262012"/>
            <a:ext cx="9104809" cy="2597378"/>
          </a:xfrm>
          <a:prstGeom prst="rect">
            <a:avLst/>
          </a:prstGeom>
        </p:spPr>
        <p:txBody>
          <a:bodyPr wrap="square">
            <a:spAutoFit/>
          </a:bodyPr>
          <a:lstStyle/>
          <a:p>
            <a:pPr marL="285750" indent="-285750" algn="just" fontAlgn="base">
              <a:lnSpc>
                <a:spcPct val="150000"/>
              </a:lnSpc>
              <a:spcAft>
                <a:spcPts val="0"/>
              </a:spcAf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 La ansiedad tiene un componente de pensamiento, llamado ansiedad cognitiva y un componente de ansiedad somática, que constituye el grado de activación física percibida.</a:t>
            </a:r>
            <a:endParaRPr lang="es-PE" sz="2800" dirty="0">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2" name="Grupo 1"/>
          <p:cNvGrpSpPr/>
          <p:nvPr/>
        </p:nvGrpSpPr>
        <p:grpSpPr>
          <a:xfrm>
            <a:off x="11465720" y="3339133"/>
            <a:ext cx="6441969" cy="5445621"/>
            <a:chOff x="11887200" y="2794291"/>
            <a:chExt cx="6167120" cy="5168609"/>
          </a:xfrm>
        </p:grpSpPr>
        <p:sp>
          <p:nvSpPr>
            <p:cNvPr id="43" name="object 3"/>
            <p:cNvSpPr/>
            <p:nvPr/>
          </p:nvSpPr>
          <p:spPr>
            <a:xfrm>
              <a:off x="11887200" y="2794291"/>
              <a:ext cx="6167120" cy="5168609"/>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4" name="Imagen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156689" y="3098758"/>
              <a:ext cx="5628141" cy="4573589"/>
            </a:xfrm>
            <a:prstGeom prst="rect">
              <a:avLst/>
            </a:prstGeom>
          </p:spPr>
        </p:pic>
      </p:grpSp>
    </p:spTree>
    <p:extLst>
      <p:ext uri="{BB962C8B-B14F-4D97-AF65-F5344CB8AC3E}">
        <p14:creationId xmlns:p14="http://schemas.microsoft.com/office/powerpoint/2010/main" val="45227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ppt_x"/>
                                          </p:val>
                                        </p:tav>
                                        <p:tav tm="100000">
                                          <p:val>
                                            <p:strVal val="#ppt_x"/>
                                          </p:val>
                                        </p:tav>
                                      </p:tavLst>
                                    </p:anim>
                                    <p:anim calcmode="lin" valueType="num">
                                      <p:cBhvr additive="base">
                                        <p:cTn id="2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230600" y="266700"/>
            <a:ext cx="1888492" cy="1573743"/>
          </a:xfrm>
          <a:prstGeom prst="rect">
            <a:avLst/>
          </a:prstGeom>
        </p:spPr>
      </p:pic>
      <p:sp>
        <p:nvSpPr>
          <p:cNvPr id="21"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22" name="object 4"/>
          <p:cNvGrpSpPr/>
          <p:nvPr/>
        </p:nvGrpSpPr>
        <p:grpSpPr>
          <a:xfrm>
            <a:off x="591705" y="9269460"/>
            <a:ext cx="17178117" cy="818113"/>
            <a:chOff x="329183" y="5649467"/>
            <a:chExt cx="11379708" cy="1062228"/>
          </a:xfrm>
        </p:grpSpPr>
        <p:sp>
          <p:nvSpPr>
            <p:cNvPr id="2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2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2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2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2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2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2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3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3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3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3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3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3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3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3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3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3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4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4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4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4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4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sp>
        <p:nvSpPr>
          <p:cNvPr id="2" name="Rectángulo 1">
            <a:extLst>
              <a:ext uri="{FF2B5EF4-FFF2-40B4-BE49-F238E27FC236}">
                <a16:creationId xmlns:a16="http://schemas.microsoft.com/office/drawing/2014/main" id="{D0452A04-AD40-F25A-0E78-8B97C2A386C4}"/>
              </a:ext>
            </a:extLst>
          </p:cNvPr>
          <p:cNvSpPr/>
          <p:nvPr/>
        </p:nvSpPr>
        <p:spPr>
          <a:xfrm>
            <a:off x="766032" y="3597479"/>
            <a:ext cx="10435368" cy="4267066"/>
          </a:xfrm>
          <a:prstGeom prst="rect">
            <a:avLst/>
          </a:prstGeom>
        </p:spPr>
        <p:txBody>
          <a:bodyPr wrap="square">
            <a:spAutoFit/>
          </a:bodyPr>
          <a:lstStyle/>
          <a:p>
            <a:pPr marL="285750" indent="-285750" algn="just">
              <a:lnSpc>
                <a:spcPct val="200000"/>
              </a:lnSpc>
              <a:buFont typeface="Wingdings" panose="05000000000000000000" pitchFamily="2" charset="2"/>
              <a:buChar char="q"/>
            </a:pPr>
            <a:r>
              <a:rPr lang="es-PE" sz="2800" b="1" dirty="0">
                <a:latin typeface="Segoe UI Light" panose="020B0502040204020203" pitchFamily="34" charset="0"/>
                <a:cs typeface="Segoe UI Light" panose="020B0502040204020203" pitchFamily="34" charset="0"/>
              </a:rPr>
              <a:t>Qué es el estrés: </a:t>
            </a:r>
            <a:r>
              <a:rPr lang="es-PE" sz="2800" dirty="0">
                <a:latin typeface="Segoe UI Light" panose="020B0502040204020203" pitchFamily="34" charset="0"/>
                <a:cs typeface="Segoe UI Light" panose="020B0502040204020203" pitchFamily="34" charset="0"/>
              </a:rPr>
              <a:t>Es un trastorno psicológico no deseado, que puede manifestarse en forma de agotamiento, depresión o ansiedad y que puede dificultar la utilización de habilidades que un deportista ha adquirido después de muchas horas y años de práctica.</a:t>
            </a:r>
            <a:endParaRPr lang="es-PE" sz="2800" b="0" i="0" dirty="0">
              <a:effectLst/>
              <a:latin typeface="Segoe UI Light" panose="020B0502040204020203" pitchFamily="34" charset="0"/>
              <a:cs typeface="Segoe UI Light" panose="020B0502040204020203" pitchFamily="34" charset="0"/>
            </a:endParaRPr>
          </a:p>
        </p:txBody>
      </p:sp>
      <p:sp>
        <p:nvSpPr>
          <p:cNvPr id="4" name="Rectángulo 3">
            <a:extLst>
              <a:ext uri="{FF2B5EF4-FFF2-40B4-BE49-F238E27FC236}">
                <a16:creationId xmlns:a16="http://schemas.microsoft.com/office/drawing/2014/main" id="{7039C3DA-4519-DABE-3A07-E411CC054BF8}"/>
              </a:ext>
            </a:extLst>
          </p:cNvPr>
          <p:cNvSpPr/>
          <p:nvPr/>
        </p:nvSpPr>
        <p:spPr>
          <a:xfrm>
            <a:off x="667877" y="2184827"/>
            <a:ext cx="6384889" cy="646331"/>
          </a:xfrm>
          <a:prstGeom prst="rect">
            <a:avLst/>
          </a:prstGeom>
        </p:spPr>
        <p:txBody>
          <a:bodyPr wrap="none">
            <a:spAutoFit/>
          </a:bodyPr>
          <a:lstStyle/>
          <a:p>
            <a:r>
              <a:rPr lang="es-PE" sz="3600" b="1" dirty="0">
                <a:solidFill>
                  <a:srgbClr val="000000"/>
                </a:solidFill>
                <a:latin typeface="Segoe UI Light" panose="020B0502040204020203" pitchFamily="34" charset="0"/>
                <a:ea typeface="Calibri" panose="020F0502020204030204" pitchFamily="34" charset="0"/>
                <a:cs typeface="Segoe UI Light" panose="020B0502040204020203" pitchFamily="34" charset="0"/>
              </a:rPr>
              <a:t>¿Qué es el estrés en el deporte?</a:t>
            </a:r>
            <a:endParaRPr lang="es-PE" sz="3600" dirty="0">
              <a:latin typeface="Segoe UI Light" panose="020B0502040204020203" pitchFamily="34" charset="0"/>
              <a:cs typeface="Segoe UI Light" panose="020B0502040204020203" pitchFamily="34" charset="0"/>
            </a:endParaRPr>
          </a:p>
        </p:txBody>
      </p:sp>
      <p:grpSp>
        <p:nvGrpSpPr>
          <p:cNvPr id="11" name="Grupo 10">
            <a:extLst>
              <a:ext uri="{FF2B5EF4-FFF2-40B4-BE49-F238E27FC236}">
                <a16:creationId xmlns:a16="http://schemas.microsoft.com/office/drawing/2014/main" id="{C8385A53-BD07-E10A-F0B7-C4078FD03816}"/>
              </a:ext>
            </a:extLst>
          </p:cNvPr>
          <p:cNvGrpSpPr/>
          <p:nvPr/>
        </p:nvGrpSpPr>
        <p:grpSpPr>
          <a:xfrm>
            <a:off x="12527567" y="2276880"/>
            <a:ext cx="4284559" cy="6450710"/>
            <a:chOff x="12174641" y="2321319"/>
            <a:chExt cx="4284559" cy="6450710"/>
          </a:xfrm>
        </p:grpSpPr>
        <p:sp>
          <p:nvSpPr>
            <p:cNvPr id="9" name="object 3">
              <a:extLst>
                <a:ext uri="{FF2B5EF4-FFF2-40B4-BE49-F238E27FC236}">
                  <a16:creationId xmlns:a16="http://schemas.microsoft.com/office/drawing/2014/main" id="{5831E485-D206-C9C8-E4F5-98D65E10316B}"/>
                </a:ext>
              </a:extLst>
            </p:cNvPr>
            <p:cNvSpPr/>
            <p:nvPr/>
          </p:nvSpPr>
          <p:spPr>
            <a:xfrm>
              <a:off x="12174641" y="2321319"/>
              <a:ext cx="4284559" cy="6450710"/>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6" name="Imagen 5">
              <a:extLst>
                <a:ext uri="{FF2B5EF4-FFF2-40B4-BE49-F238E27FC236}">
                  <a16:creationId xmlns:a16="http://schemas.microsoft.com/office/drawing/2014/main" id="{50330A0C-F949-F0AC-6DF6-BA0B51F12C8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347536" y="2552432"/>
              <a:ext cx="3975167" cy="6045880"/>
            </a:xfrm>
            <a:prstGeom prst="rect">
              <a:avLst/>
            </a:prstGeom>
          </p:spPr>
        </p:pic>
      </p:grpSp>
    </p:spTree>
    <p:extLst>
      <p:ext uri="{BB962C8B-B14F-4D97-AF65-F5344CB8AC3E}">
        <p14:creationId xmlns:p14="http://schemas.microsoft.com/office/powerpoint/2010/main" val="186492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242" y="4307305"/>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4" name="Rectángulo 3">
            <a:extLst>
              <a:ext uri="{FF2B5EF4-FFF2-40B4-BE49-F238E27FC236}">
                <a16:creationId xmlns:a16="http://schemas.microsoft.com/office/drawing/2014/main" id="{D63539BB-828E-E98E-93A4-CA1ADD324680}"/>
              </a:ext>
            </a:extLst>
          </p:cNvPr>
          <p:cNvSpPr/>
          <p:nvPr/>
        </p:nvSpPr>
        <p:spPr>
          <a:xfrm>
            <a:off x="1633662" y="3196314"/>
            <a:ext cx="10006542" cy="1815882"/>
          </a:xfrm>
          <a:prstGeom prst="rect">
            <a:avLst/>
          </a:prstGeom>
        </p:spPr>
        <p:txBody>
          <a:bodyPr wrap="square">
            <a:spAutoFit/>
          </a:bodyPr>
          <a:lstStyle/>
          <a:p>
            <a:pPr marL="285750" indent="-285750" algn="just">
              <a:spcAft>
                <a:spcPts val="0"/>
              </a:spcAf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 El estudio de la ansiedad en los deportistas de alto rendimiento abarca un gran espacio en la literatura en Psicología del Deporte, </a:t>
            </a:r>
            <a:r>
              <a:rPr lang="es-PE" sz="2800" b="1" dirty="0">
                <a:latin typeface="Segoe UI Light" panose="020B0502040204020203" pitchFamily="34" charset="0"/>
                <a:ea typeface="Times New Roman" panose="02020603050405020304" pitchFamily="18" charset="0"/>
                <a:cs typeface="Segoe UI Light" panose="020B0502040204020203" pitchFamily="34" charset="0"/>
              </a:rPr>
              <a:t>(R. Martens, 1977, 1983, Y. </a:t>
            </a:r>
            <a:r>
              <a:rPr lang="es-PE" sz="2800" b="1" dirty="0" err="1">
                <a:latin typeface="Segoe UI Light" panose="020B0502040204020203" pitchFamily="34" charset="0"/>
                <a:ea typeface="Times New Roman" panose="02020603050405020304" pitchFamily="18" charset="0"/>
                <a:cs typeface="Segoe UI Light" panose="020B0502040204020203" pitchFamily="34" charset="0"/>
              </a:rPr>
              <a:t>Hanin</a:t>
            </a:r>
            <a:r>
              <a:rPr lang="es-PE" sz="2800" b="1" dirty="0">
                <a:latin typeface="Segoe UI Light" panose="020B0502040204020203" pitchFamily="34" charset="0"/>
                <a:ea typeface="Times New Roman" panose="02020603050405020304" pitchFamily="18" charset="0"/>
                <a:cs typeface="Segoe UI Light" panose="020B0502040204020203" pitchFamily="34" charset="0"/>
              </a:rPr>
              <a:t>, 1989, C. D. Spielberger, 1989).</a:t>
            </a:r>
            <a:endParaRPr lang="es-PE" sz="2800" b="1"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6" name="Rectángulo 5">
            <a:extLst>
              <a:ext uri="{FF2B5EF4-FFF2-40B4-BE49-F238E27FC236}">
                <a16:creationId xmlns:a16="http://schemas.microsoft.com/office/drawing/2014/main" id="{DAB9F42B-E4BA-85ED-8B73-2A70D3E58DCC}"/>
              </a:ext>
            </a:extLst>
          </p:cNvPr>
          <p:cNvSpPr/>
          <p:nvPr/>
        </p:nvSpPr>
        <p:spPr>
          <a:xfrm>
            <a:off x="1633662" y="5664870"/>
            <a:ext cx="10006542" cy="1384995"/>
          </a:xfrm>
          <a:prstGeom prst="rect">
            <a:avLst/>
          </a:prstGeom>
        </p:spPr>
        <p:txBody>
          <a:bodyPr wrap="square">
            <a:spAutoFit/>
          </a:bodyPr>
          <a:lstStyle/>
          <a:p>
            <a:pPr marL="285750" indent="-285750" algn="just">
              <a:spcAft>
                <a:spcPts val="0"/>
              </a:spcAf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 La importancia radica en el impacto que tienen los estados emocionales negativos sobre los rendimientos en competencia y entrenamientos. </a:t>
            </a:r>
            <a:endParaRPr lang="es-PE" sz="2800" b="1"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7" name="Rectángulo 6">
            <a:extLst>
              <a:ext uri="{FF2B5EF4-FFF2-40B4-BE49-F238E27FC236}">
                <a16:creationId xmlns:a16="http://schemas.microsoft.com/office/drawing/2014/main" id="{EB68FAD3-CC14-DDCA-BC13-8108D28B852A}"/>
              </a:ext>
            </a:extLst>
          </p:cNvPr>
          <p:cNvSpPr/>
          <p:nvPr/>
        </p:nvSpPr>
        <p:spPr>
          <a:xfrm>
            <a:off x="1685352" y="7651561"/>
            <a:ext cx="9909600" cy="1384995"/>
          </a:xfrm>
          <a:prstGeom prst="rect">
            <a:avLst/>
          </a:prstGeom>
        </p:spPr>
        <p:txBody>
          <a:bodyPr wrap="square">
            <a:spAutoFit/>
          </a:bodyPr>
          <a:lstStyle/>
          <a:p>
            <a:pPr marL="285750" indent="-285750" algn="just">
              <a:spcAft>
                <a:spcPts val="0"/>
              </a:spcAft>
              <a:buFont typeface="Wingdings" panose="05000000000000000000" pitchFamily="2" charset="2"/>
              <a:buChar char="q"/>
            </a:pPr>
            <a:r>
              <a:rPr lang="es-PE" sz="2800" dirty="0">
                <a:latin typeface="Segoe UI Light" panose="020B0502040204020203" pitchFamily="34" charset="0"/>
                <a:ea typeface="Times New Roman" panose="02020603050405020304" pitchFamily="18" charset="0"/>
                <a:cs typeface="Segoe UI Light" panose="020B0502040204020203" pitchFamily="34" charset="0"/>
              </a:rPr>
              <a:t> Gran parte de los fracasos en competencias son debidos al mal manejo de la ansiedad. </a:t>
            </a:r>
            <a:r>
              <a:rPr lang="es-PE" sz="2800" b="1" dirty="0">
                <a:latin typeface="Segoe UI Light" panose="020B0502040204020203" pitchFamily="34" charset="0"/>
                <a:ea typeface="Times New Roman" panose="02020603050405020304" pitchFamily="18" charset="0"/>
                <a:cs typeface="Segoe UI Light" panose="020B0502040204020203" pitchFamily="34" charset="0"/>
              </a:rPr>
              <a:t>(Márquez, 1992, R. S. Lazarus, (2000) J. </a:t>
            </a:r>
            <a:r>
              <a:rPr lang="es-PE" sz="2800" b="1" dirty="0" err="1">
                <a:latin typeface="Segoe UI Light" panose="020B0502040204020203" pitchFamily="34" charset="0"/>
                <a:ea typeface="Times New Roman" panose="02020603050405020304" pitchFamily="18" charset="0"/>
                <a:cs typeface="Segoe UI Light" panose="020B0502040204020203" pitchFamily="34" charset="0"/>
              </a:rPr>
              <a:t>Hammermeister</a:t>
            </a:r>
            <a:r>
              <a:rPr lang="es-PE" sz="2800" b="1" dirty="0">
                <a:latin typeface="Segoe UI Light" panose="020B0502040204020203" pitchFamily="34" charset="0"/>
                <a:ea typeface="Times New Roman" panose="02020603050405020304" pitchFamily="18" charset="0"/>
                <a:cs typeface="Segoe UI Light" panose="020B0502040204020203" pitchFamily="34" charset="0"/>
              </a:rPr>
              <a:t>, y D. Burton (2001).</a:t>
            </a:r>
            <a:endParaRPr lang="es-PE" sz="2800" b="1" dirty="0">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8" name="Grupo 7">
            <a:extLst>
              <a:ext uri="{FF2B5EF4-FFF2-40B4-BE49-F238E27FC236}">
                <a16:creationId xmlns:a16="http://schemas.microsoft.com/office/drawing/2014/main" id="{149A7E9F-48F5-BACF-A73D-F2A47BD47CB6}"/>
              </a:ext>
            </a:extLst>
          </p:cNvPr>
          <p:cNvGrpSpPr/>
          <p:nvPr/>
        </p:nvGrpSpPr>
        <p:grpSpPr>
          <a:xfrm>
            <a:off x="12697136" y="3147938"/>
            <a:ext cx="4854255" cy="6418858"/>
            <a:chOff x="10866060" y="2081806"/>
            <a:chExt cx="3764340" cy="5652494"/>
          </a:xfrm>
        </p:grpSpPr>
        <p:sp>
          <p:nvSpPr>
            <p:cNvPr id="9" name="object 3">
              <a:extLst>
                <a:ext uri="{FF2B5EF4-FFF2-40B4-BE49-F238E27FC236}">
                  <a16:creationId xmlns:a16="http://schemas.microsoft.com/office/drawing/2014/main" id="{52C50C62-FC19-08AC-23DD-A7D33EF889FC}"/>
                </a:ext>
              </a:extLst>
            </p:cNvPr>
            <p:cNvSpPr/>
            <p:nvPr/>
          </p:nvSpPr>
          <p:spPr>
            <a:xfrm>
              <a:off x="10866060" y="2081806"/>
              <a:ext cx="3764340" cy="5652494"/>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0" name="Imagen 9">
              <a:extLst>
                <a:ext uri="{FF2B5EF4-FFF2-40B4-BE49-F238E27FC236}">
                  <a16:creationId xmlns:a16="http://schemas.microsoft.com/office/drawing/2014/main" id="{6EB0224E-0FD9-92C8-38BB-C0F25E7DD1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29276" y="2299831"/>
              <a:ext cx="3236323" cy="5216442"/>
            </a:xfrm>
            <a:prstGeom prst="rect">
              <a:avLst/>
            </a:prstGeom>
          </p:spPr>
        </p:pic>
      </p:grpSp>
    </p:spTree>
    <p:extLst>
      <p:ext uri="{BB962C8B-B14F-4D97-AF65-F5344CB8AC3E}">
        <p14:creationId xmlns:p14="http://schemas.microsoft.com/office/powerpoint/2010/main" val="419049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6302</TotalTime>
  <Words>3560</Words>
  <Application>Microsoft Office PowerPoint</Application>
  <PresentationFormat>Personalizado</PresentationFormat>
  <Paragraphs>477</Paragraphs>
  <Slides>48</Slides>
  <Notes>12</Notes>
  <HiddenSlides>0</HiddenSlides>
  <MMClips>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48</vt:i4>
      </vt:variant>
    </vt:vector>
  </HeadingPairs>
  <TitlesOfParts>
    <vt:vector size="57" baseType="lpstr">
      <vt:lpstr>Carlito</vt:lpstr>
      <vt:lpstr>Wingdings</vt:lpstr>
      <vt:lpstr>Poppins</vt:lpstr>
      <vt:lpstr>Calibri Light</vt:lpstr>
      <vt:lpstr>Poppins Bold</vt:lpstr>
      <vt:lpstr>Arial</vt:lpstr>
      <vt:lpstr>Segoe UI Light</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Vivo Naranja y Rosa Sencillo Degradado Presentación</dc:title>
  <dc:creator>user</dc:creator>
  <cp:lastModifiedBy>off4222</cp:lastModifiedBy>
  <cp:revision>354</cp:revision>
  <dcterms:created xsi:type="dcterms:W3CDTF">2006-08-16T00:00:00Z</dcterms:created>
  <dcterms:modified xsi:type="dcterms:W3CDTF">2025-05-17T01:40:16Z</dcterms:modified>
  <dc:identifier>DAFCe_ettxY</dc:identifier>
</cp:coreProperties>
</file>