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6" r:id="rId4"/>
    <p:sldId id="258" r:id="rId5"/>
    <p:sldId id="280" r:id="rId6"/>
    <p:sldId id="279" r:id="rId7"/>
    <p:sldId id="259" r:id="rId8"/>
    <p:sldId id="275" r:id="rId9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22" autoAdjust="0"/>
    <p:restoredTop sz="94660"/>
  </p:normalViewPr>
  <p:slideViewPr>
    <p:cSldViewPr snapToGrid="0">
      <p:cViewPr varScale="1">
        <p:scale>
          <a:sx n="61" d="100"/>
          <a:sy n="61" d="100"/>
        </p:scale>
        <p:origin x="80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D2BBFA-42BF-F694-67DC-AF85C51347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60DCD9E-CC94-24A7-5A8D-BF70032A37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C33C067-5706-8A6E-284C-AA5EDF6F9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BEB11-BEAD-4413-BEA8-7DEA4813BA68}" type="datetimeFigureOut">
              <a:rPr lang="es-PE" smtClean="0"/>
              <a:t>16/05/2023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1CCBF04-94F3-1EE0-CFA0-5F7F3DD93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850DCED-1777-A32B-6B26-452543610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9799A-8ED8-4B24-8D5F-50A35C92B8E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64530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9F1A1C-C585-DA66-B4C4-819DA3880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F044EA3-E922-CE73-2D04-5A24BBE7D9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9A858CC-7F8C-274E-CE21-98C4AE52D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BEB11-BEAD-4413-BEA8-7DEA4813BA68}" type="datetimeFigureOut">
              <a:rPr lang="es-PE" smtClean="0"/>
              <a:t>16/05/2023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F0AFEB6-FDAE-61ED-F8EF-7DD854489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A4E5847-635F-613C-1B48-0100B0FDD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9799A-8ED8-4B24-8D5F-50A35C92B8E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75485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BE17755-9AD6-AC1F-F1B7-173E62C415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8B916AE-FF35-C629-FABB-9D29C319D2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9AFE2C6-E877-4C9E-A2B7-588C4C744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BEB11-BEAD-4413-BEA8-7DEA4813BA68}" type="datetimeFigureOut">
              <a:rPr lang="es-PE" smtClean="0"/>
              <a:t>16/05/2023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95E072D-32D4-C15C-6C99-5FE6CBC43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F9BA23D-3660-48C9-D8F9-A568058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9799A-8ED8-4B24-8D5F-50A35C92B8E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67447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7A9402-7E1D-1818-0A45-663BFDB91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EABFC09-0970-C79C-17E7-4CD81247A2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5D7BAE7-B59E-ABF2-2533-F631F32FF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BEB11-BEAD-4413-BEA8-7DEA4813BA68}" type="datetimeFigureOut">
              <a:rPr lang="es-PE" smtClean="0"/>
              <a:t>16/05/2023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1DDA4C6-13D9-521D-E25C-05E763E1F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B820ED5-F405-C7FA-05C6-92F300053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9799A-8ED8-4B24-8D5F-50A35C92B8E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23434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0DD392-21D7-C3DF-41A7-F63D06B02E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72A670E-41B3-8DA9-B30A-592E4DFB9D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15B6795-62F2-7568-C25E-E965307C4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BEB11-BEAD-4413-BEA8-7DEA4813BA68}" type="datetimeFigureOut">
              <a:rPr lang="es-PE" smtClean="0"/>
              <a:t>16/05/2023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7CE6CB0-2AD1-9616-44BD-D46964C45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CF2F158-7215-A69F-3FFE-B95799CD6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9799A-8ED8-4B24-8D5F-50A35C92B8E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92734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6E11AF-C2C1-879C-7838-B8A36DAAB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642DF68-FA87-45C3-B109-442ECD0626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11618A4-5CEF-3258-0EE1-C28E55DA25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AFFEAF3-CCC6-EE2E-1806-E141F53C8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BEB11-BEAD-4413-BEA8-7DEA4813BA68}" type="datetimeFigureOut">
              <a:rPr lang="es-PE" smtClean="0"/>
              <a:t>16/05/2023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A2064FE-2A55-1834-A712-2CB2290A4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240E291-DF7E-BF1B-21D7-5364C6C75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9799A-8ED8-4B24-8D5F-50A35C92B8E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40362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0C11D7-D02A-49DB-7A42-D586E8276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09BC5C8-A33A-577D-8103-5A3CC5F2C2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3429687-2609-7A84-FD7F-95ECA1DCE7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BAC7556-624B-FFA5-A2D8-2FA441D26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E7DEEC9-19AD-DD87-D183-CC52CBAB03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89FE8C3-0E82-CF72-6843-FAD17007A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BEB11-BEAD-4413-BEA8-7DEA4813BA68}" type="datetimeFigureOut">
              <a:rPr lang="es-PE" smtClean="0"/>
              <a:t>16/05/2023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639FE03-AD62-38D6-117C-301BFF454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BF2FD2E-B898-AF32-E5FA-09F916388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9799A-8ED8-4B24-8D5F-50A35C92B8E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76055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C18A5B-00D9-7C70-F5D6-3BFEE5970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A6B9AFF-68F5-DC79-EF41-7CE4E1DF3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BEB11-BEAD-4413-BEA8-7DEA4813BA68}" type="datetimeFigureOut">
              <a:rPr lang="es-PE" smtClean="0"/>
              <a:t>16/05/2023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73900D9-9199-C306-012F-4B0EB4004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2B8B72B-7B1B-D1C0-A34C-4CCA8080A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9799A-8ED8-4B24-8D5F-50A35C92B8E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29246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E46BCD5-F10D-CAE3-1A3D-1444CEDE8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BEB11-BEAD-4413-BEA8-7DEA4813BA68}" type="datetimeFigureOut">
              <a:rPr lang="es-PE" smtClean="0"/>
              <a:t>16/05/2023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DB8DE16-3B1A-EBA0-0FE3-A370CC0A5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CC9C83B-DE59-7FDE-9CA5-8ACF80654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9799A-8ED8-4B24-8D5F-50A35C92B8E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53368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B69DAF-26D0-2F79-2D51-3F55BFFEA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6F020D4-C461-AA9C-63C4-6BF46303A3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83AEB10-ABA3-FB5A-AD38-FBD956B185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492B5B4-73D4-9A0F-3583-0B14C1510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BEB11-BEAD-4413-BEA8-7DEA4813BA68}" type="datetimeFigureOut">
              <a:rPr lang="es-PE" smtClean="0"/>
              <a:t>16/05/2023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E81646E-9519-6C3B-1F9B-D537D5407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349F7C9-E19F-2BDB-62F6-8E751EB79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9799A-8ED8-4B24-8D5F-50A35C92B8E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54137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14B25D-448C-82C7-92C4-EB9329646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55DB91B-9120-4B34-A479-0856B794D7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12251B7-CC69-8068-01C3-A9B4BB2839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4256A21-F03F-DD1B-C977-500DE9107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BEB11-BEAD-4413-BEA8-7DEA4813BA68}" type="datetimeFigureOut">
              <a:rPr lang="es-PE" smtClean="0"/>
              <a:t>16/05/2023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9D0E54F-4C6B-E2E7-8843-05828827C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1DC1D6C-030D-5F60-D120-6643869EB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9799A-8ED8-4B24-8D5F-50A35C92B8E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70957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62E2BF0-359D-8587-211D-0E7761B36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F846887-94D6-57C8-7B25-1B713B9DCB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B8A4E47-4112-292E-AB8D-271A064E7B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FBEB11-BEAD-4413-BEA8-7DEA4813BA68}" type="datetimeFigureOut">
              <a:rPr lang="es-PE" smtClean="0"/>
              <a:t>16/05/2023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6123C05-C59F-A7FB-531A-2BDFB2F42F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73270EB-1B4C-EF07-9838-E85C776521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D9799A-8ED8-4B24-8D5F-50A35C92B8E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88669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2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9AD700F-F5A1-A41D-D08F-47DD94C704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792" y="6187211"/>
            <a:ext cx="946076" cy="403912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4A8FBF53-ADC6-AC75-6601-73953E8F63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979617" y="6279842"/>
            <a:ext cx="946076" cy="269321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4D1C81D5-10A0-540F-6142-9F5AA6D457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5632" y="289483"/>
            <a:ext cx="964471" cy="594607"/>
          </a:xfrm>
          <a:prstGeom prst="rect">
            <a:avLst/>
          </a:prstGeom>
        </p:spPr>
      </p:pic>
      <p:pic>
        <p:nvPicPr>
          <p:cNvPr id="10" name="Gráfico 9">
            <a:extLst>
              <a:ext uri="{FF2B5EF4-FFF2-40B4-BE49-F238E27FC236}">
                <a16:creationId xmlns:a16="http://schemas.microsoft.com/office/drawing/2014/main" id="{D57AFBFC-971E-47F2-920F-DB09E1DAF2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916508" y="5591313"/>
            <a:ext cx="2810983" cy="557822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B50A12FB-461B-A0D9-C990-1D968F5402E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158470"/>
            <a:ext cx="7214532" cy="2699530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C8EB9368-F1CF-4C0D-9A5C-41EC8958A84A}"/>
              </a:ext>
            </a:extLst>
          </p:cNvPr>
          <p:cNvSpPr txBox="1"/>
          <p:nvPr/>
        </p:nvSpPr>
        <p:spPr>
          <a:xfrm>
            <a:off x="3553924" y="533025"/>
            <a:ext cx="4485038" cy="646331"/>
          </a:xfrm>
          <a:prstGeom prst="rect">
            <a:avLst/>
          </a:prstGeom>
          <a:solidFill>
            <a:srgbClr val="00B050"/>
          </a:solidFill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0000" endA="300" endPos="900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rtlCol="0">
            <a:spAutoFit/>
          </a:bodyPr>
          <a:lstStyle/>
          <a:p>
            <a:r>
              <a:rPr lang="es-ES" sz="3600" b="1" i="1" dirty="0">
                <a:solidFill>
                  <a:schemeClr val="bg2">
                    <a:lumMod val="10000"/>
                  </a:schemeClr>
                </a:solidFill>
                <a:latin typeface="Acumin Variable Concept Black" panose="020B0304020202020204" pitchFamily="34" charset="0"/>
              </a:rPr>
              <a:t>CAPACIDADES FISICAS</a:t>
            </a:r>
            <a:endParaRPr lang="es-PE" sz="3600" b="1" i="1" dirty="0">
              <a:solidFill>
                <a:schemeClr val="bg2">
                  <a:lumMod val="10000"/>
                </a:schemeClr>
              </a:solidFill>
              <a:latin typeface="Acumin Variable Concept Black" panose="020B0304020202020204" pitchFamily="34" charset="0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09D49F2E-6133-4F55-BEFA-90A77E1777B5}"/>
              </a:ext>
            </a:extLst>
          </p:cNvPr>
          <p:cNvSpPr txBox="1"/>
          <p:nvPr/>
        </p:nvSpPr>
        <p:spPr>
          <a:xfrm>
            <a:off x="7974875" y="1840607"/>
            <a:ext cx="3997407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0000" endA="300" endPos="90000" dir="5400000" sy="-100000" algn="bl" rotWithShape="0"/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rtlCol="0">
            <a:spAutoFit/>
          </a:bodyPr>
          <a:lstStyle/>
          <a:p>
            <a:r>
              <a:rPr lang="es-ES" sz="3200" dirty="0">
                <a:latin typeface="Acumin Variable Concept Semibol" panose="020B0304020202020204" pitchFamily="34" charset="0"/>
              </a:rPr>
              <a:t>TIPOS DE RESISTENCIA</a:t>
            </a:r>
            <a:endParaRPr lang="es-PE" sz="3200" dirty="0">
              <a:latin typeface="Acumin Variable Concept Semibol" panose="020B0304020202020204" pitchFamily="34" charset="0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37F5211B-B1FA-48A9-B54C-0127FDFEA7FB}"/>
              </a:ext>
            </a:extLst>
          </p:cNvPr>
          <p:cNvSpPr txBox="1"/>
          <p:nvPr/>
        </p:nvSpPr>
        <p:spPr>
          <a:xfrm>
            <a:off x="4772172" y="1756033"/>
            <a:ext cx="2048541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0000" endA="300" endPos="900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rtlCol="0">
            <a:spAutoFit/>
          </a:bodyPr>
          <a:lstStyle/>
          <a:p>
            <a:r>
              <a:rPr lang="es-ES" sz="3200" dirty="0">
                <a:latin typeface="Acumin Variable Concept Semibol" panose="020B0304020202020204" pitchFamily="34" charset="0"/>
              </a:rPr>
              <a:t>CONCEPTO</a:t>
            </a:r>
            <a:endParaRPr lang="es-PE" sz="3200" dirty="0">
              <a:latin typeface="Acumin Variable Concept Semibol" panose="020B0304020202020204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CCAB44B-0C93-46E0-B39A-51EE4EC4A5B3}"/>
              </a:ext>
            </a:extLst>
          </p:cNvPr>
          <p:cNvSpPr txBox="1"/>
          <p:nvPr/>
        </p:nvSpPr>
        <p:spPr>
          <a:xfrm>
            <a:off x="530704" y="2132994"/>
            <a:ext cx="2538720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0000" endA="300" endPos="900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rtlCol="0">
            <a:spAutoFit/>
          </a:bodyPr>
          <a:lstStyle/>
          <a:p>
            <a:r>
              <a:rPr lang="es-ES" sz="3200" dirty="0">
                <a:latin typeface="Acumin Variable Concept Semibol" panose="020B0304020202020204" pitchFamily="34" charset="0"/>
              </a:rPr>
              <a:t>RESISTENCIA </a:t>
            </a:r>
            <a:endParaRPr lang="es-PE" sz="3200" dirty="0">
              <a:latin typeface="Acumin Variable Concept Semibol" panose="020B0304020202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E671721D-99E1-4536-B7AE-7D5C776A061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0821" y="3184183"/>
            <a:ext cx="3427913" cy="240713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5DAE98F-E6C0-454D-B11C-8A39120E33C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52920" y="2917485"/>
            <a:ext cx="4241315" cy="2940526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0E6FCED2-5283-47A4-B08D-9CEDFB21771C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5274" b="7785"/>
          <a:stretch/>
        </p:blipFill>
        <p:spPr>
          <a:xfrm>
            <a:off x="3553924" y="2997018"/>
            <a:ext cx="4298996" cy="323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8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4FD9257-B55F-0649-B3B7-F54EF50611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7432" y="285984"/>
            <a:ext cx="964471" cy="594607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5B3BC7D0-1EDF-13A2-7068-B3F9B33D56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0917432" y="6302695"/>
            <a:ext cx="946076" cy="269321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BF35A8AB-AC63-CEC4-E413-845232F83C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69" y="96839"/>
            <a:ext cx="946076" cy="403912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C2A7193A-4329-50DB-D77E-043A03603B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158470"/>
            <a:ext cx="7214532" cy="2699530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C6A33B4D-6FE3-4B3C-BCFF-E4B58C504886}"/>
              </a:ext>
            </a:extLst>
          </p:cNvPr>
          <p:cNvSpPr txBox="1"/>
          <p:nvPr/>
        </p:nvSpPr>
        <p:spPr>
          <a:xfrm>
            <a:off x="488191" y="2214348"/>
            <a:ext cx="405739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2000" dirty="0"/>
          </a:p>
          <a:p>
            <a:r>
              <a:rPr lang="es-ES" dirty="0"/>
              <a:t>-  La resistencia en el fútbol es una capacidad que permite a los jugadores soportar altas intensidades tanto físicas como psicológicas. Y a sea que esté disputando un partido o un entrenamiento.</a:t>
            </a:r>
            <a:endParaRPr lang="es-PE" sz="3200" dirty="0">
              <a:solidFill>
                <a:schemeClr val="bg1"/>
              </a:solidFill>
              <a:latin typeface="Acumin Variable Concept Black" panose="020B0304020202020204" pitchFamily="34" charset="0"/>
            </a:endParaRPr>
          </a:p>
        </p:txBody>
      </p:sp>
      <p:sp>
        <p:nvSpPr>
          <p:cNvPr id="6" name="Flecha: a la derecha 5">
            <a:extLst>
              <a:ext uri="{FF2B5EF4-FFF2-40B4-BE49-F238E27FC236}">
                <a16:creationId xmlns:a16="http://schemas.microsoft.com/office/drawing/2014/main" id="{AD8FB2F8-E44C-4B55-8F18-1EC05853A2D3}"/>
              </a:ext>
            </a:extLst>
          </p:cNvPr>
          <p:cNvSpPr/>
          <p:nvPr/>
        </p:nvSpPr>
        <p:spPr>
          <a:xfrm>
            <a:off x="4306858" y="3076303"/>
            <a:ext cx="1210491" cy="7053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5F7AEC50-DB8A-4EB8-94DB-D8C5D3779836}"/>
              </a:ext>
            </a:extLst>
          </p:cNvPr>
          <p:cNvSpPr txBox="1"/>
          <p:nvPr/>
        </p:nvSpPr>
        <p:spPr>
          <a:xfrm>
            <a:off x="2659915" y="319156"/>
            <a:ext cx="6645746" cy="584775"/>
          </a:xfrm>
          <a:prstGeom prst="rect">
            <a:avLst/>
          </a:prstGeom>
          <a:solidFill>
            <a:srgbClr val="7030A0"/>
          </a:solidFill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0000" endA="300" endPos="900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rtlCol="0">
            <a:spAutoFit/>
          </a:bodyPr>
          <a:lstStyle/>
          <a:p>
            <a:r>
              <a:rPr lang="es-ES" sz="3200" b="1" i="1" dirty="0">
                <a:solidFill>
                  <a:schemeClr val="bg2">
                    <a:lumMod val="10000"/>
                  </a:schemeClr>
                </a:solidFill>
                <a:latin typeface="Acumin Variable Concept Black" panose="020B0304020202020204" pitchFamily="34" charset="0"/>
              </a:rPr>
              <a:t>C</a:t>
            </a:r>
            <a:r>
              <a:rPr lang="es-PE" sz="3200" b="1" i="1" dirty="0">
                <a:solidFill>
                  <a:schemeClr val="bg2">
                    <a:lumMod val="10000"/>
                  </a:schemeClr>
                </a:solidFill>
                <a:latin typeface="Acumin Variable Concept Black" panose="020B0304020202020204" pitchFamily="34" charset="0"/>
              </a:rPr>
              <a:t>ONCEPTO DE CAPACIDADES FISICAS :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84444180-4A37-40D4-BE26-6253CAFF66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70955"/>
            <a:ext cx="1514475" cy="171450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BC7524B1-BBDD-4550-82A3-ED11FFCA125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91688" y="1377395"/>
            <a:ext cx="6373890" cy="4808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619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90AFCEA0-45D7-4FD2-D14C-57EB0BDAF0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7432" y="296091"/>
            <a:ext cx="964471" cy="594607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D95BEBA8-F89A-0BCB-05A8-B78B6869D42E}"/>
              </a:ext>
            </a:extLst>
          </p:cNvPr>
          <p:cNvSpPr txBox="1"/>
          <p:nvPr/>
        </p:nvSpPr>
        <p:spPr>
          <a:xfrm>
            <a:off x="2259232" y="2447691"/>
            <a:ext cx="48698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3200" dirty="0">
                <a:solidFill>
                  <a:schemeClr val="bg1"/>
                </a:solidFill>
                <a:latin typeface="Acumin Variable Concept Black" panose="020B0304020202020204" pitchFamily="34" charset="0"/>
              </a:rPr>
              <a:t>TEXTO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F41A3B8-DE8D-0C30-387F-2238F0881E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0917432" y="6302695"/>
            <a:ext cx="946076" cy="269321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D2672C8-9FF9-A20B-1D39-3839CF43A3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92" y="6235399"/>
            <a:ext cx="946076" cy="403912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B6356C9E-01E6-4DE2-A892-94197EB7EBE2}"/>
              </a:ext>
            </a:extLst>
          </p:cNvPr>
          <p:cNvSpPr txBox="1"/>
          <p:nvPr/>
        </p:nvSpPr>
        <p:spPr>
          <a:xfrm>
            <a:off x="4043168" y="543395"/>
            <a:ext cx="4105662" cy="594607"/>
          </a:xfrm>
          <a:prstGeom prst="rect">
            <a:avLst/>
          </a:prstGeom>
          <a:solidFill>
            <a:srgbClr val="FF0000"/>
          </a:solidFill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0000" endA="300" endPos="900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rtlCol="0">
            <a:spAutoFit/>
          </a:bodyPr>
          <a:lstStyle/>
          <a:p>
            <a:r>
              <a:rPr lang="es-ES" sz="3200" dirty="0">
                <a:latin typeface="Acumin Variable Concept Semibol" panose="020B0304020202020204" pitchFamily="34" charset="0"/>
              </a:rPr>
              <a:t> VIDEO INFORMATIVO :</a:t>
            </a:r>
            <a:endParaRPr lang="es-PE" sz="3200" dirty="0">
              <a:latin typeface="Acumin Variable Concept Semibol" panose="020B0304020202020204" pitchFamily="34" charset="0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B6E8B07E-F28B-4F76-BCA2-6839F08841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6008" y="2740078"/>
            <a:ext cx="1668834" cy="166883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52361C91-87BC-42DE-AEC0-F5DB94C4D6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83015" y="2740078"/>
            <a:ext cx="1668834" cy="1668834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8713F6F8-4EA4-424D-9154-93542CD705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15041" y="1633768"/>
            <a:ext cx="6961917" cy="4383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167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90AFCEA0-45D7-4FD2-D14C-57EB0BDAF0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5147" y="148046"/>
            <a:ext cx="964471" cy="594607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9F41A3B8-DE8D-0C30-387F-2238F0881E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0917432" y="6302695"/>
            <a:ext cx="946076" cy="269321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D2672C8-9FF9-A20B-1D39-3839CF43A3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92" y="6235399"/>
            <a:ext cx="946076" cy="403912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8AA4F6C4-7D8A-4904-ADF2-D0D9B4689DEA}"/>
              </a:ext>
            </a:extLst>
          </p:cNvPr>
          <p:cNvSpPr/>
          <p:nvPr/>
        </p:nvSpPr>
        <p:spPr>
          <a:xfrm>
            <a:off x="537498" y="2835177"/>
            <a:ext cx="421460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i="1"/>
              <a:t>CARACTERISTICA </a:t>
            </a:r>
            <a:r>
              <a:rPr lang="es-ES" b="1" i="1" dirty="0"/>
              <a:t>DE RESISTENCIA :</a:t>
            </a:r>
          </a:p>
          <a:p>
            <a:endParaRPr lang="es-ES" b="1" i="1" dirty="0"/>
          </a:p>
          <a:p>
            <a:r>
              <a:rPr lang="es-ES" dirty="0"/>
              <a:t>Es la resistencia característica de los deportes de equipo, como la resistencia en el fútbol. Los objetivos que se pretenden conseguir son: Crear una base de resistencia para un amplio rendimiento técnico-táctico.</a:t>
            </a:r>
            <a:endParaRPr lang="es-PE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079F09C3-C406-4616-875F-AD66250496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514475" cy="1714500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5A876204-EDB9-475A-946B-3978F242E1D3}"/>
              </a:ext>
            </a:extLst>
          </p:cNvPr>
          <p:cNvSpPr txBox="1"/>
          <p:nvPr/>
        </p:nvSpPr>
        <p:spPr>
          <a:xfrm>
            <a:off x="1442097" y="639774"/>
            <a:ext cx="9475335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0000" endA="300" endPos="900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rtlCol="0">
            <a:spAutoFit/>
          </a:bodyPr>
          <a:lstStyle/>
          <a:p>
            <a:r>
              <a:rPr lang="es-ES" sz="3200" dirty="0">
                <a:latin typeface="Acumin Variable Concept Semibol" panose="020B0304020202020204" pitchFamily="34" charset="0"/>
              </a:rPr>
              <a:t>CAPACIDADES FISICA EN EL FUTBOL ALTO RENDIMIENTO </a:t>
            </a:r>
            <a:endParaRPr lang="es-PE" sz="3200" dirty="0">
              <a:latin typeface="Acumin Variable Concept Semibol" panose="020B0304020202020204" pitchFamily="34" charset="0"/>
            </a:endParaRPr>
          </a:p>
        </p:txBody>
      </p:sp>
      <p:sp>
        <p:nvSpPr>
          <p:cNvPr id="4" name="Flecha: a la derecha 3">
            <a:extLst>
              <a:ext uri="{FF2B5EF4-FFF2-40B4-BE49-F238E27FC236}">
                <a16:creationId xmlns:a16="http://schemas.microsoft.com/office/drawing/2014/main" id="{9BF56682-4AB2-4395-9596-C6D10D45FD6D}"/>
              </a:ext>
            </a:extLst>
          </p:cNvPr>
          <p:cNvSpPr/>
          <p:nvPr/>
        </p:nvSpPr>
        <p:spPr>
          <a:xfrm>
            <a:off x="4873875" y="3429000"/>
            <a:ext cx="1222125" cy="8708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69CCCCF-D850-43AF-B0E9-B9594EB67FF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41769"/>
          <a:stretch/>
        </p:blipFill>
        <p:spPr>
          <a:xfrm>
            <a:off x="6278731" y="2149928"/>
            <a:ext cx="5683744" cy="3670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2859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90AFCEA0-45D7-4FD2-D14C-57EB0BDAF0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5147" y="148046"/>
            <a:ext cx="964471" cy="594607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9F41A3B8-DE8D-0C30-387F-2238F0881E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0917432" y="6302695"/>
            <a:ext cx="946076" cy="269321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D2672C8-9FF9-A20B-1D39-3839CF43A3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92" y="6235399"/>
            <a:ext cx="946076" cy="403912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8AA4F6C4-7D8A-4904-ADF2-D0D9B4689DEA}"/>
              </a:ext>
            </a:extLst>
          </p:cNvPr>
          <p:cNvSpPr/>
          <p:nvPr/>
        </p:nvSpPr>
        <p:spPr>
          <a:xfrm>
            <a:off x="659269" y="2440867"/>
            <a:ext cx="421460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i="1" dirty="0"/>
              <a:t>TIPOS DE VELOCIDAD :</a:t>
            </a:r>
          </a:p>
          <a:p>
            <a:endParaRPr lang="es-ES" b="1" i="1" dirty="0"/>
          </a:p>
          <a:p>
            <a:r>
              <a:rPr lang="es-ES" b="1" dirty="0"/>
              <a:t>-Resistencia</a:t>
            </a:r>
            <a:r>
              <a:rPr lang="es-ES" dirty="0"/>
              <a:t> aeróbica: Es la que nos permite realizar esfuerzos leves durante mucho tiempo.</a:t>
            </a:r>
          </a:p>
          <a:p>
            <a:r>
              <a:rPr lang="es-ES" b="1" dirty="0"/>
              <a:t>-Resistencia</a:t>
            </a:r>
            <a:r>
              <a:rPr lang="es-ES" dirty="0"/>
              <a:t> anaeróbica: Es la que nos permite realizar un esfuerzo grande e intenso durante un breve período de tiempo.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079F09C3-C406-4616-875F-AD66250496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514475" cy="1714500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5A876204-EDB9-475A-946B-3978F242E1D3}"/>
              </a:ext>
            </a:extLst>
          </p:cNvPr>
          <p:cNvSpPr txBox="1"/>
          <p:nvPr/>
        </p:nvSpPr>
        <p:spPr>
          <a:xfrm>
            <a:off x="1442097" y="639774"/>
            <a:ext cx="9475335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0000" endA="300" endPos="900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rtlCol="0">
            <a:spAutoFit/>
          </a:bodyPr>
          <a:lstStyle/>
          <a:p>
            <a:r>
              <a:rPr lang="es-ES" sz="3200" dirty="0">
                <a:latin typeface="Acumin Variable Concept Semibol" panose="020B0304020202020204" pitchFamily="34" charset="0"/>
              </a:rPr>
              <a:t>CAPACIDADES FISICA EN EL FUTBOL ALTO RENDIMIENTO </a:t>
            </a:r>
            <a:endParaRPr lang="es-PE" sz="3200" dirty="0">
              <a:latin typeface="Acumin Variable Concept Semibol" panose="020B0304020202020204" pitchFamily="34" charset="0"/>
            </a:endParaRPr>
          </a:p>
        </p:txBody>
      </p:sp>
      <p:sp>
        <p:nvSpPr>
          <p:cNvPr id="4" name="Flecha: a la derecha 3">
            <a:extLst>
              <a:ext uri="{FF2B5EF4-FFF2-40B4-BE49-F238E27FC236}">
                <a16:creationId xmlns:a16="http://schemas.microsoft.com/office/drawing/2014/main" id="{9BF56682-4AB2-4395-9596-C6D10D45FD6D}"/>
              </a:ext>
            </a:extLst>
          </p:cNvPr>
          <p:cNvSpPr/>
          <p:nvPr/>
        </p:nvSpPr>
        <p:spPr>
          <a:xfrm>
            <a:off x="4873875" y="3298099"/>
            <a:ext cx="1222125" cy="8708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97BC8F0B-6E20-49F8-A572-C67B2BFB486A}"/>
              </a:ext>
            </a:extLst>
          </p:cNvPr>
          <p:cNvSpPr/>
          <p:nvPr/>
        </p:nvSpPr>
        <p:spPr>
          <a:xfrm>
            <a:off x="3089485" y="6465893"/>
            <a:ext cx="42146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i="1" dirty="0"/>
              <a:t>MAPA:</a:t>
            </a:r>
            <a:endParaRPr lang="es-PE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3E5A1772-D054-493C-A12F-E987FDEE5C6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57297" y="5118537"/>
            <a:ext cx="2952807" cy="1730753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643686A6-4547-485A-B46F-3D262C7BB82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10104" y="2117889"/>
            <a:ext cx="5053404" cy="3656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1248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90AFCEA0-45D7-4FD2-D14C-57EB0BDAF0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7432" y="296091"/>
            <a:ext cx="964471" cy="594607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D95BEBA8-F89A-0BCB-05A8-B78B6869D42E}"/>
              </a:ext>
            </a:extLst>
          </p:cNvPr>
          <p:cNvSpPr txBox="1"/>
          <p:nvPr/>
        </p:nvSpPr>
        <p:spPr>
          <a:xfrm>
            <a:off x="2259232" y="2447691"/>
            <a:ext cx="48698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3200" dirty="0">
                <a:solidFill>
                  <a:schemeClr val="bg1"/>
                </a:solidFill>
                <a:latin typeface="Acumin Variable Concept Black" panose="020B0304020202020204" pitchFamily="34" charset="0"/>
              </a:rPr>
              <a:t>TEXTO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F41A3B8-DE8D-0C30-387F-2238F0881E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0917432" y="6302695"/>
            <a:ext cx="946076" cy="269321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D2672C8-9FF9-A20B-1D39-3839CF43A3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92" y="6235399"/>
            <a:ext cx="946076" cy="403912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B6356C9E-01E6-4DE2-A892-94197EB7EBE2}"/>
              </a:ext>
            </a:extLst>
          </p:cNvPr>
          <p:cNvSpPr txBox="1"/>
          <p:nvPr/>
        </p:nvSpPr>
        <p:spPr>
          <a:xfrm>
            <a:off x="3993310" y="598310"/>
            <a:ext cx="4396970" cy="584775"/>
          </a:xfrm>
          <a:prstGeom prst="rect">
            <a:avLst/>
          </a:prstGeom>
          <a:solidFill>
            <a:srgbClr val="00B0F0"/>
          </a:solidFill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0000" endA="300" endPos="900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rtlCol="0">
            <a:spAutoFit/>
          </a:bodyPr>
          <a:lstStyle/>
          <a:p>
            <a:r>
              <a:rPr lang="es-ES" sz="3200" dirty="0">
                <a:latin typeface="Acumin Variable Concept Semibol" panose="020B0304020202020204" pitchFamily="34" charset="0"/>
              </a:rPr>
              <a:t> VIDEOS INFORMATIVOS :</a:t>
            </a:r>
            <a:endParaRPr lang="es-PE" sz="3200" dirty="0">
              <a:latin typeface="Acumin Variable Concept Semibol" panose="020B0304020202020204" pitchFamily="34" charset="0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B6E8B07E-F28B-4F76-BCA2-6839F08841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6008" y="2740078"/>
            <a:ext cx="1668834" cy="166883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52361C91-87BC-42DE-AEC0-F5DB94C4D6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83015" y="2740078"/>
            <a:ext cx="1668834" cy="1668834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07068B23-FE01-4A13-84FE-E016AC5F50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62250" y="1902145"/>
            <a:ext cx="6667500" cy="440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2144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1F073A8D-3885-86AD-326D-C7B65D3670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050" y="3364884"/>
            <a:ext cx="7963949" cy="3493116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45E07BFA-4E36-EDD2-D1D6-4B2E9E5D7C47}"/>
              </a:ext>
            </a:extLst>
          </p:cNvPr>
          <p:cNvSpPr txBox="1"/>
          <p:nvPr/>
        </p:nvSpPr>
        <p:spPr>
          <a:xfrm>
            <a:off x="4391637" y="2985285"/>
            <a:ext cx="34087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dirty="0">
                <a:solidFill>
                  <a:srgbClr val="C00000"/>
                </a:solidFill>
                <a:latin typeface="Acumin Variable Concept Black" panose="020B0304020202020204" pitchFamily="34" charset="0"/>
              </a:rPr>
              <a:t>Gracias.</a:t>
            </a:r>
            <a:endParaRPr lang="es-PE" sz="6000" dirty="0">
              <a:solidFill>
                <a:srgbClr val="C00000"/>
              </a:solidFill>
              <a:latin typeface="Acumin Variable Concept Black" panose="020B0304020202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EBC37529-9F3F-4185-EB2D-AA35158742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7963949" cy="3493116"/>
          </a:xfrm>
          <a:prstGeom prst="rect">
            <a:avLst/>
          </a:prstGeom>
        </p:spPr>
      </p:pic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956B25F8-4A1B-286F-A4CE-FA1DE3A54EA0}"/>
              </a:ext>
            </a:extLst>
          </p:cNvPr>
          <p:cNvCxnSpPr>
            <a:cxnSpLocks/>
          </p:cNvCxnSpPr>
          <p:nvPr/>
        </p:nvCxnSpPr>
        <p:spPr>
          <a:xfrm>
            <a:off x="4630723" y="3983569"/>
            <a:ext cx="1465277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n 13">
            <a:extLst>
              <a:ext uri="{FF2B5EF4-FFF2-40B4-BE49-F238E27FC236}">
                <a16:creationId xmlns:a16="http://schemas.microsoft.com/office/drawing/2014/main" id="{842CFA6A-88D7-D016-3785-FC35B26F2C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174" y="6087346"/>
            <a:ext cx="1725740" cy="584677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7FE0AF29-D116-6562-46D6-8997E0BECB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7432" y="296091"/>
            <a:ext cx="964471" cy="594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3817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CuadroTexto 31">
            <a:extLst>
              <a:ext uri="{FF2B5EF4-FFF2-40B4-BE49-F238E27FC236}">
                <a16:creationId xmlns:a16="http://schemas.microsoft.com/office/drawing/2014/main" id="{8271CE0F-E046-4E09-A260-8F9C39AB8D20}"/>
              </a:ext>
            </a:extLst>
          </p:cNvPr>
          <p:cNvSpPr txBox="1"/>
          <p:nvPr/>
        </p:nvSpPr>
        <p:spPr>
          <a:xfrm>
            <a:off x="983726" y="3846743"/>
            <a:ext cx="278100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PE" sz="2800" b="1" dirty="0"/>
              <a:t>@Olimpia.Oficial</a:t>
            </a:r>
          </a:p>
        </p:txBody>
      </p:sp>
      <p:pic>
        <p:nvPicPr>
          <p:cNvPr id="33" name="Imagen 32">
            <a:extLst>
              <a:ext uri="{FF2B5EF4-FFF2-40B4-BE49-F238E27FC236}">
                <a16:creationId xmlns:a16="http://schemas.microsoft.com/office/drawing/2014/main" id="{62F6FE26-F70F-421D-A0CC-8D2B5AE5A7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07" y="1828287"/>
            <a:ext cx="2532047" cy="1772433"/>
          </a:xfrm>
          <a:prstGeom prst="rect">
            <a:avLst/>
          </a:prstGeom>
        </p:spPr>
      </p:pic>
      <p:pic>
        <p:nvPicPr>
          <p:cNvPr id="34" name="Imagen 33">
            <a:extLst>
              <a:ext uri="{FF2B5EF4-FFF2-40B4-BE49-F238E27FC236}">
                <a16:creationId xmlns:a16="http://schemas.microsoft.com/office/drawing/2014/main" id="{45B71150-8EC2-4ACE-83EE-C50DCA90C1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252" y="1730315"/>
            <a:ext cx="1968375" cy="1968375"/>
          </a:xfrm>
          <a:prstGeom prst="rect">
            <a:avLst/>
          </a:prstGeom>
        </p:spPr>
      </p:pic>
      <p:sp>
        <p:nvSpPr>
          <p:cNvPr id="35" name="CuadroTexto 34">
            <a:extLst>
              <a:ext uri="{FF2B5EF4-FFF2-40B4-BE49-F238E27FC236}">
                <a16:creationId xmlns:a16="http://schemas.microsoft.com/office/drawing/2014/main" id="{2982CE4F-387D-4258-B16B-55692339C301}"/>
              </a:ext>
            </a:extLst>
          </p:cNvPr>
          <p:cNvSpPr txBox="1"/>
          <p:nvPr/>
        </p:nvSpPr>
        <p:spPr>
          <a:xfrm>
            <a:off x="572047" y="1049292"/>
            <a:ext cx="3604364" cy="369332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es-PE" sz="1800" b="1" dirty="0">
                <a:solidFill>
                  <a:schemeClr val="bg1"/>
                </a:solidFill>
              </a:rPr>
              <a:t> Síguenos en nuestras redes sociales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A1C41F4-F8F2-46E3-9350-F1F74ADD353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739" t="13701" r="26514" b="6422"/>
          <a:stretch/>
        </p:blipFill>
        <p:spPr>
          <a:xfrm>
            <a:off x="4663157" y="0"/>
            <a:ext cx="75931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13370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634</TotalTime>
  <Words>98</Words>
  <Application>Microsoft Office PowerPoint</Application>
  <PresentationFormat>Panorámica</PresentationFormat>
  <Paragraphs>24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4" baseType="lpstr">
      <vt:lpstr>Acumin Variable Concept Black</vt:lpstr>
      <vt:lpstr>Acumin Variable Concept Semibol</vt:lpstr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OLIMPIA</dc:title>
  <dc:creator>Nayeli</dc:creator>
  <cp:keywords>OLIMPIA</cp:keywords>
  <cp:lastModifiedBy>Luis Angel Acosta Espinoza</cp:lastModifiedBy>
  <cp:revision>48</cp:revision>
  <dcterms:created xsi:type="dcterms:W3CDTF">2022-06-22T15:04:09Z</dcterms:created>
  <dcterms:modified xsi:type="dcterms:W3CDTF">2023-05-16T05:35:34Z</dcterms:modified>
</cp:coreProperties>
</file>