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6" r:id="rId4"/>
    <p:sldId id="280" r:id="rId5"/>
    <p:sldId id="281" r:id="rId6"/>
    <p:sldId id="279" r:id="rId7"/>
    <p:sldId id="259" r:id="rId8"/>
    <p:sldId id="275" r:id="rId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2" autoAdjust="0"/>
    <p:restoredTop sz="94660"/>
  </p:normalViewPr>
  <p:slideViewPr>
    <p:cSldViewPr snapToGrid="0">
      <p:cViewPr varScale="1">
        <p:scale>
          <a:sx n="73" d="100"/>
          <a:sy n="73" d="100"/>
        </p:scale>
        <p:origin x="2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D2BBFA-42BF-F694-67DC-AF85C513471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B60DCD9E-CC94-24A7-5A8D-BF70032A37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9C33C067-5706-8A6E-284C-AA5EDF6F964C}"/>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5" name="Marcador de pie de página 4">
            <a:extLst>
              <a:ext uri="{FF2B5EF4-FFF2-40B4-BE49-F238E27FC236}">
                <a16:creationId xmlns:a16="http://schemas.microsoft.com/office/drawing/2014/main" id="{81CCBF04-94F3-1EE0-CFA0-5F7F3DD9315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850DCED-1777-A32B-6B26-45254361013F}"/>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296453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9F1A1C-C585-DA66-B4C4-819DA3880AC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3F044EA3-E922-CE73-2D04-5A24BBE7D92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9A858CC-7F8C-274E-CE21-98C4AE52DD5B}"/>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5" name="Marcador de pie de página 4">
            <a:extLst>
              <a:ext uri="{FF2B5EF4-FFF2-40B4-BE49-F238E27FC236}">
                <a16:creationId xmlns:a16="http://schemas.microsoft.com/office/drawing/2014/main" id="{CF0AFEB6-FDAE-61ED-F8EF-7DD8544897D3}"/>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A4E5847-635F-613C-1B48-0100B0FDDEB1}"/>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4175485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E17755-9AD6-AC1F-F1B7-173E62C415A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8B916AE-FF35-C629-FABB-9D29C319D22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9AFE2C6-E877-4C9E-A2B7-588C4C744D59}"/>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5" name="Marcador de pie de página 4">
            <a:extLst>
              <a:ext uri="{FF2B5EF4-FFF2-40B4-BE49-F238E27FC236}">
                <a16:creationId xmlns:a16="http://schemas.microsoft.com/office/drawing/2014/main" id="{295E072D-32D4-C15C-6C99-5FE6CBC438D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3F9BA23D-3660-48C9-D8F9-A56805852844}"/>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426744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7A9402-7E1D-1818-0A45-663BFDB91DF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7EABFC09-0970-C79C-17E7-4CD81247A2C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5D7BAE7-B59E-ABF2-2533-F631F32FFFE2}"/>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5" name="Marcador de pie de página 4">
            <a:extLst>
              <a:ext uri="{FF2B5EF4-FFF2-40B4-BE49-F238E27FC236}">
                <a16:creationId xmlns:a16="http://schemas.microsoft.com/office/drawing/2014/main" id="{51DDA4C6-13D9-521D-E25C-05E763E1F8D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B820ED5-F405-C7FA-05C6-92F30005315E}"/>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3823434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0DD392-21D7-C3DF-41A7-F63D06B02EF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072A670E-41B3-8DA9-B30A-592E4DFB9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15B6795-62F2-7568-C25E-E965307C4D81}"/>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5" name="Marcador de pie de página 4">
            <a:extLst>
              <a:ext uri="{FF2B5EF4-FFF2-40B4-BE49-F238E27FC236}">
                <a16:creationId xmlns:a16="http://schemas.microsoft.com/office/drawing/2014/main" id="{17CE6CB0-2AD1-9616-44BD-D46964C45B8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3CF2F158-7215-A69F-3FFE-B95799CD653F}"/>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159273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6E11AF-C2C1-879C-7838-B8A36DAABA4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642DF68-FA87-45C3-B109-442ECD06267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511618A4-5CEF-3258-0EE1-C28E55DA25B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0AFFEAF3-CCC6-EE2E-1806-E141F53C877A}"/>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6" name="Marcador de pie de página 5">
            <a:extLst>
              <a:ext uri="{FF2B5EF4-FFF2-40B4-BE49-F238E27FC236}">
                <a16:creationId xmlns:a16="http://schemas.microsoft.com/office/drawing/2014/main" id="{8A2064FE-2A55-1834-A712-2CB2290A4AE6}"/>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E240E291-DF7E-BF1B-21D7-5364C6C7569F}"/>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3440362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0C11D7-D02A-49DB-7A42-D586E82760E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509BC5C8-A33A-577D-8103-5A3CC5F2C2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3429687-2609-7A84-FD7F-95ECA1DCE74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2BAC7556-624B-FFA5-A2D8-2FA441D26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E7DEEC9-19AD-DD87-D183-CC52CBAB03C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789FE8C3-0E82-CF72-6843-FAD17007A1E4}"/>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8" name="Marcador de pie de página 7">
            <a:extLst>
              <a:ext uri="{FF2B5EF4-FFF2-40B4-BE49-F238E27FC236}">
                <a16:creationId xmlns:a16="http://schemas.microsoft.com/office/drawing/2014/main" id="{6639FE03-AD62-38D6-117C-301BFF4549EA}"/>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7BF2FD2E-B898-AF32-E5FA-09F916388C82}"/>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1976055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C18A5B-00D9-7C70-F5D6-3BFEE5970AC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6A6B9AFF-68F5-DC79-EF41-7CE4E1DF34E1}"/>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4" name="Marcador de pie de página 3">
            <a:extLst>
              <a:ext uri="{FF2B5EF4-FFF2-40B4-BE49-F238E27FC236}">
                <a16:creationId xmlns:a16="http://schemas.microsoft.com/office/drawing/2014/main" id="{973900D9-9199-C306-012F-4B0EB40040F7}"/>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82B8B72B-7B1B-D1C0-A34C-4CCA8080A81C}"/>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3829246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E46BCD5-F10D-CAE3-1A3D-1444CEDE8CAB}"/>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3" name="Marcador de pie de página 2">
            <a:extLst>
              <a:ext uri="{FF2B5EF4-FFF2-40B4-BE49-F238E27FC236}">
                <a16:creationId xmlns:a16="http://schemas.microsoft.com/office/drawing/2014/main" id="{CDB8DE16-3B1A-EBA0-0FE3-A370CC0A55C9}"/>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FCC9C83B-DE59-7FDE-9CA5-8ACF806549AA}"/>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2953368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69DAF-26D0-2F79-2D51-3F55BFFEAF4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46F020D4-C461-AA9C-63C4-6BF46303A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183AEB10-ABA3-FB5A-AD38-FBD956B18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92B5B4-73D4-9A0F-3583-0B14C1510B99}"/>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6" name="Marcador de pie de página 5">
            <a:extLst>
              <a:ext uri="{FF2B5EF4-FFF2-40B4-BE49-F238E27FC236}">
                <a16:creationId xmlns:a16="http://schemas.microsoft.com/office/drawing/2014/main" id="{CE81646E-9519-6C3B-1F9B-D537D540773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2349F7C9-E19F-2BDB-62F6-8E751EB7932A}"/>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2354137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14B25D-448C-82C7-92C4-EB9329646E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855DB91B-9120-4B34-A479-0856B794D7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A12251B7-CC69-8068-01C3-A9B4BB283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4256A21-F03F-DD1B-C977-500DE9107B28}"/>
              </a:ext>
            </a:extLst>
          </p:cNvPr>
          <p:cNvSpPr>
            <a:spLocks noGrp="1"/>
          </p:cNvSpPr>
          <p:nvPr>
            <p:ph type="dt" sz="half" idx="10"/>
          </p:nvPr>
        </p:nvSpPr>
        <p:spPr/>
        <p:txBody>
          <a:bodyPr/>
          <a:lstStyle/>
          <a:p>
            <a:fld id="{A4FBEB11-BEAD-4413-BEA8-7DEA4813BA68}" type="datetimeFigureOut">
              <a:rPr lang="es-PE" smtClean="0"/>
              <a:t>11/06/2023</a:t>
            </a:fld>
            <a:endParaRPr lang="es-PE"/>
          </a:p>
        </p:txBody>
      </p:sp>
      <p:sp>
        <p:nvSpPr>
          <p:cNvPr id="6" name="Marcador de pie de página 5">
            <a:extLst>
              <a:ext uri="{FF2B5EF4-FFF2-40B4-BE49-F238E27FC236}">
                <a16:creationId xmlns:a16="http://schemas.microsoft.com/office/drawing/2014/main" id="{99D0E54F-4C6B-E2E7-8843-05828827C33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B1DC1D6C-030D-5F60-D120-6643869EBED6}"/>
              </a:ext>
            </a:extLst>
          </p:cNvPr>
          <p:cNvSpPr>
            <a:spLocks noGrp="1"/>
          </p:cNvSpPr>
          <p:nvPr>
            <p:ph type="sldNum" sz="quarter" idx="12"/>
          </p:nvPr>
        </p:nvSpPr>
        <p:spPr/>
        <p:txBody>
          <a:bodyPr/>
          <a:lstStyle/>
          <a:p>
            <a:fld id="{2BD9799A-8ED8-4B24-8D5F-50A35C92B8EB}" type="slidenum">
              <a:rPr lang="es-PE" smtClean="0"/>
              <a:t>‹Nº›</a:t>
            </a:fld>
            <a:endParaRPr lang="es-PE"/>
          </a:p>
        </p:txBody>
      </p:sp>
    </p:spTree>
    <p:extLst>
      <p:ext uri="{BB962C8B-B14F-4D97-AF65-F5344CB8AC3E}">
        <p14:creationId xmlns:p14="http://schemas.microsoft.com/office/powerpoint/2010/main" val="4270957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2E2BF0-359D-8587-211D-0E7761B366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4F846887-94D6-57C8-7B25-1B713B9DCB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B8A4E47-4112-292E-AB8D-271A064E7B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BEB11-BEAD-4413-BEA8-7DEA4813BA68}" type="datetimeFigureOut">
              <a:rPr lang="es-PE" smtClean="0"/>
              <a:t>11/06/2023</a:t>
            </a:fld>
            <a:endParaRPr lang="es-PE"/>
          </a:p>
        </p:txBody>
      </p:sp>
      <p:sp>
        <p:nvSpPr>
          <p:cNvPr id="5" name="Marcador de pie de página 4">
            <a:extLst>
              <a:ext uri="{FF2B5EF4-FFF2-40B4-BE49-F238E27FC236}">
                <a16:creationId xmlns:a16="http://schemas.microsoft.com/office/drawing/2014/main" id="{A6123C05-C59F-A7FB-531A-2BDFB2F42F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373270EB-1B4C-EF07-9838-E85C776521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9799A-8ED8-4B24-8D5F-50A35C92B8EB}" type="slidenum">
              <a:rPr lang="es-PE" smtClean="0"/>
              <a:t>‹Nº›</a:t>
            </a:fld>
            <a:endParaRPr lang="es-PE"/>
          </a:p>
        </p:txBody>
      </p:sp>
    </p:spTree>
    <p:extLst>
      <p:ext uri="{BB962C8B-B14F-4D97-AF65-F5344CB8AC3E}">
        <p14:creationId xmlns:p14="http://schemas.microsoft.com/office/powerpoint/2010/main" val="2088669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9AD700F-F5A1-A41D-D08F-47DD94C70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4721" y="6298996"/>
            <a:ext cx="946076" cy="403912"/>
          </a:xfrm>
          <a:prstGeom prst="rect">
            <a:avLst/>
          </a:prstGeom>
        </p:spPr>
      </p:pic>
      <p:pic>
        <p:nvPicPr>
          <p:cNvPr id="13" name="Imagen 12">
            <a:extLst>
              <a:ext uri="{FF2B5EF4-FFF2-40B4-BE49-F238E27FC236}">
                <a16:creationId xmlns:a16="http://schemas.microsoft.com/office/drawing/2014/main" id="{4A8FBF53-ADC6-AC75-6601-73953E8F6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446756" y="6406810"/>
            <a:ext cx="946076" cy="269321"/>
          </a:xfrm>
          <a:prstGeom prst="rect">
            <a:avLst/>
          </a:prstGeom>
        </p:spPr>
      </p:pic>
      <p:pic>
        <p:nvPicPr>
          <p:cNvPr id="15" name="Imagen 14">
            <a:extLst>
              <a:ext uri="{FF2B5EF4-FFF2-40B4-BE49-F238E27FC236}">
                <a16:creationId xmlns:a16="http://schemas.microsoft.com/office/drawing/2014/main" id="{4D1C81D5-10A0-540F-6142-9F5AA6D45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5632" y="289483"/>
            <a:ext cx="964471" cy="594607"/>
          </a:xfrm>
          <a:prstGeom prst="rect">
            <a:avLst/>
          </a:prstGeom>
        </p:spPr>
      </p:pic>
      <p:pic>
        <p:nvPicPr>
          <p:cNvPr id="10" name="Gráfico 9">
            <a:extLst>
              <a:ext uri="{FF2B5EF4-FFF2-40B4-BE49-F238E27FC236}">
                <a16:creationId xmlns:a16="http://schemas.microsoft.com/office/drawing/2014/main" id="{D57AFBFC-971E-47F2-920F-DB09E1DAF2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16508" y="5591313"/>
            <a:ext cx="2810983" cy="557822"/>
          </a:xfrm>
          <a:prstGeom prst="rect">
            <a:avLst/>
          </a:prstGeom>
        </p:spPr>
      </p:pic>
      <p:pic>
        <p:nvPicPr>
          <p:cNvPr id="2" name="Imagen 1">
            <a:extLst>
              <a:ext uri="{FF2B5EF4-FFF2-40B4-BE49-F238E27FC236}">
                <a16:creationId xmlns:a16="http://schemas.microsoft.com/office/drawing/2014/main" id="{B50A12FB-461B-A0D9-C990-1D968F5402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4241548"/>
            <a:ext cx="7214532" cy="2699530"/>
          </a:xfrm>
          <a:prstGeom prst="rect">
            <a:avLst/>
          </a:prstGeom>
        </p:spPr>
      </p:pic>
      <p:sp>
        <p:nvSpPr>
          <p:cNvPr id="16" name="CuadroTexto 15">
            <a:extLst>
              <a:ext uri="{FF2B5EF4-FFF2-40B4-BE49-F238E27FC236}">
                <a16:creationId xmlns:a16="http://schemas.microsoft.com/office/drawing/2014/main" id="{C8EB9368-F1CF-4C0D-9A5C-41EC8958A84A}"/>
              </a:ext>
            </a:extLst>
          </p:cNvPr>
          <p:cNvSpPr txBox="1"/>
          <p:nvPr/>
        </p:nvSpPr>
        <p:spPr>
          <a:xfrm>
            <a:off x="2192257" y="190748"/>
            <a:ext cx="7254499" cy="954107"/>
          </a:xfrm>
          <a:prstGeom prst="rect">
            <a:avLst/>
          </a:prstGeom>
          <a:solidFill>
            <a:srgbClr val="00B050"/>
          </a:solidFill>
          <a:ln>
            <a:solidFill>
              <a:schemeClr val="tx2">
                <a:lumMod val="50000"/>
              </a:schemeClr>
            </a:solid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threePt" dir="t"/>
          </a:scene3d>
          <a:sp3d>
            <a:bevelT w="139700" prst="cross"/>
          </a:sp3d>
        </p:spPr>
        <p:txBody>
          <a:bodyPr wrap="square" rtlCol="0">
            <a:spAutoFit/>
          </a:bodyPr>
          <a:lstStyle/>
          <a:p>
            <a:pPr algn="ctr"/>
            <a:r>
              <a:rPr lang="es-ES" sz="2800" b="1" i="1" dirty="0">
                <a:solidFill>
                  <a:schemeClr val="bg2">
                    <a:lumMod val="10000"/>
                  </a:schemeClr>
                </a:solidFill>
                <a:latin typeface="Acumin Variable Concept Black" panose="020B0304020202020204" pitchFamily="34" charset="0"/>
              </a:rPr>
              <a:t>UTILIZACION DE HERRAMIENTAS TECNOLOGIAS EN LA PREPARACION FISICA PARA EL FUTBOL  </a:t>
            </a:r>
            <a:endParaRPr lang="es-PE" sz="2800" b="1" i="1" dirty="0">
              <a:solidFill>
                <a:schemeClr val="bg2">
                  <a:lumMod val="10000"/>
                </a:schemeClr>
              </a:solidFill>
              <a:latin typeface="Acumin Variable Concept Black" panose="020B0304020202020204" pitchFamily="34" charset="0"/>
            </a:endParaRPr>
          </a:p>
        </p:txBody>
      </p:sp>
      <p:sp>
        <p:nvSpPr>
          <p:cNvPr id="14" name="CuadroTexto 13">
            <a:extLst>
              <a:ext uri="{FF2B5EF4-FFF2-40B4-BE49-F238E27FC236}">
                <a16:creationId xmlns:a16="http://schemas.microsoft.com/office/drawing/2014/main" id="{FCCAB44B-0C93-46E0-B39A-51EE4EC4A5B3}"/>
              </a:ext>
            </a:extLst>
          </p:cNvPr>
          <p:cNvSpPr txBox="1"/>
          <p:nvPr/>
        </p:nvSpPr>
        <p:spPr>
          <a:xfrm>
            <a:off x="2709497" y="1970121"/>
            <a:ext cx="3311191" cy="646331"/>
          </a:xfrm>
          <a:prstGeom prst="rect">
            <a:avLst/>
          </a:prstGeom>
          <a:solidFill>
            <a:srgbClr val="FFC000"/>
          </a:solidFill>
          <a:ln>
            <a:solidFill>
              <a:schemeClr val="tx2">
                <a:lumMod val="50000"/>
              </a:schemeClr>
            </a:solid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threePt" dir="t"/>
          </a:scene3d>
          <a:sp3d>
            <a:bevelT w="139700" prst="cross"/>
          </a:sp3d>
        </p:spPr>
        <p:txBody>
          <a:bodyPr wrap="square" rtlCol="0">
            <a:spAutoFit/>
          </a:bodyPr>
          <a:lstStyle/>
          <a:p>
            <a:pPr algn="ctr"/>
            <a:r>
              <a:rPr lang="es-ES" sz="3600" dirty="0">
                <a:latin typeface="Acumin Variable Concept Semibol" panose="020B0304020202020204" pitchFamily="34" charset="0"/>
              </a:rPr>
              <a:t>FOTOCELULAS</a:t>
            </a:r>
            <a:endParaRPr lang="es-PE" sz="3200" dirty="0">
              <a:latin typeface="Acumin Variable Concept Semibol" panose="020B0304020202020204" pitchFamily="34" charset="0"/>
            </a:endParaRPr>
          </a:p>
        </p:txBody>
      </p:sp>
      <p:sp>
        <p:nvSpPr>
          <p:cNvPr id="20" name="Flecha: a la derecha 19">
            <a:extLst>
              <a:ext uri="{FF2B5EF4-FFF2-40B4-BE49-F238E27FC236}">
                <a16:creationId xmlns:a16="http://schemas.microsoft.com/office/drawing/2014/main" id="{C204A252-1B3F-4C89-B853-F8E001B74C09}"/>
              </a:ext>
            </a:extLst>
          </p:cNvPr>
          <p:cNvSpPr/>
          <p:nvPr/>
        </p:nvSpPr>
        <p:spPr>
          <a:xfrm>
            <a:off x="5603631" y="3526725"/>
            <a:ext cx="1408563" cy="10324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FC814E36-6911-4854-92B7-C81696FF03E7}"/>
              </a:ext>
            </a:extLst>
          </p:cNvPr>
          <p:cNvPicPr>
            <a:picLocks noChangeAspect="1"/>
          </p:cNvPicPr>
          <p:nvPr/>
        </p:nvPicPr>
        <p:blipFill>
          <a:blip r:embed="rId8"/>
          <a:stretch>
            <a:fillRect/>
          </a:stretch>
        </p:blipFill>
        <p:spPr>
          <a:xfrm>
            <a:off x="7448220" y="1744785"/>
            <a:ext cx="4425374" cy="4425374"/>
          </a:xfrm>
          <a:prstGeom prst="rect">
            <a:avLst/>
          </a:prstGeom>
        </p:spPr>
      </p:pic>
      <p:sp>
        <p:nvSpPr>
          <p:cNvPr id="4" name="Rectángulo 3">
            <a:extLst>
              <a:ext uri="{FF2B5EF4-FFF2-40B4-BE49-F238E27FC236}">
                <a16:creationId xmlns:a16="http://schemas.microsoft.com/office/drawing/2014/main" id="{BDDA48F4-4DA5-4DFD-B2C3-FA33DC910565}"/>
              </a:ext>
            </a:extLst>
          </p:cNvPr>
          <p:cNvSpPr/>
          <p:nvPr/>
        </p:nvSpPr>
        <p:spPr>
          <a:xfrm>
            <a:off x="1164465" y="3497198"/>
            <a:ext cx="4088296" cy="1754326"/>
          </a:xfrm>
          <a:prstGeom prst="rect">
            <a:avLst/>
          </a:prstGeom>
        </p:spPr>
        <p:txBody>
          <a:bodyPr wrap="square">
            <a:spAutoFit/>
          </a:bodyPr>
          <a:lstStyle/>
          <a:p>
            <a:r>
              <a:rPr lang="es-ES" dirty="0">
                <a:solidFill>
                  <a:schemeClr val="tx1">
                    <a:lumMod val="95000"/>
                    <a:lumOff val="5000"/>
                  </a:schemeClr>
                </a:solidFill>
                <a:latin typeface="arial" panose="020B0604020202020204" pitchFamily="34" charset="0"/>
              </a:rPr>
              <a:t>Las fotocélulas son dispositivos electrónicos que. actúan como sensores fotoeléctricos, esto aplicado al. fútbol permite que se pueda medir la velocidad del. atleta para poder hacer un seguimiento de su velocidad.</a:t>
            </a:r>
            <a:endParaRPr lang="es-PE" dirty="0">
              <a:solidFill>
                <a:schemeClr val="tx1">
                  <a:lumMod val="95000"/>
                  <a:lumOff val="5000"/>
                </a:schemeClr>
              </a:solidFill>
            </a:endParaRPr>
          </a:p>
        </p:txBody>
      </p:sp>
    </p:spTree>
    <p:extLst>
      <p:ext uri="{BB962C8B-B14F-4D97-AF65-F5344CB8AC3E}">
        <p14:creationId xmlns:p14="http://schemas.microsoft.com/office/powerpoint/2010/main" val="7178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4FD9257-B55F-0649-B3B7-F54EF5061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7432" y="285984"/>
            <a:ext cx="964471" cy="594607"/>
          </a:xfrm>
          <a:prstGeom prst="rect">
            <a:avLst/>
          </a:prstGeom>
        </p:spPr>
      </p:pic>
      <p:pic>
        <p:nvPicPr>
          <p:cNvPr id="5" name="Imagen 4">
            <a:extLst>
              <a:ext uri="{FF2B5EF4-FFF2-40B4-BE49-F238E27FC236}">
                <a16:creationId xmlns:a16="http://schemas.microsoft.com/office/drawing/2014/main" id="{5B3BC7D0-1EDF-13A2-7068-B3F9B33D5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0917432" y="6490248"/>
            <a:ext cx="946076" cy="269321"/>
          </a:xfrm>
          <a:prstGeom prst="rect">
            <a:avLst/>
          </a:prstGeom>
        </p:spPr>
      </p:pic>
      <p:pic>
        <p:nvPicPr>
          <p:cNvPr id="8" name="Imagen 7">
            <a:extLst>
              <a:ext uri="{FF2B5EF4-FFF2-40B4-BE49-F238E27FC236}">
                <a16:creationId xmlns:a16="http://schemas.microsoft.com/office/drawing/2014/main" id="{BF35A8AB-AC63-CEC4-E413-845232F83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9" y="96839"/>
            <a:ext cx="946076" cy="403912"/>
          </a:xfrm>
          <a:prstGeom prst="rect">
            <a:avLst/>
          </a:prstGeom>
        </p:spPr>
      </p:pic>
      <p:pic>
        <p:nvPicPr>
          <p:cNvPr id="16" name="Imagen 15">
            <a:extLst>
              <a:ext uri="{FF2B5EF4-FFF2-40B4-BE49-F238E27FC236}">
                <a16:creationId xmlns:a16="http://schemas.microsoft.com/office/drawing/2014/main" id="{C2A7193A-4329-50DB-D77E-043A03603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58470"/>
            <a:ext cx="7214532" cy="2699530"/>
          </a:xfrm>
          <a:prstGeom prst="rect">
            <a:avLst/>
          </a:prstGeom>
        </p:spPr>
      </p:pic>
      <p:sp>
        <p:nvSpPr>
          <p:cNvPr id="7" name="CuadroTexto 6">
            <a:extLst>
              <a:ext uri="{FF2B5EF4-FFF2-40B4-BE49-F238E27FC236}">
                <a16:creationId xmlns:a16="http://schemas.microsoft.com/office/drawing/2014/main" id="{C6A33B4D-6FE3-4B3C-BCFF-E4B58C504886}"/>
              </a:ext>
            </a:extLst>
          </p:cNvPr>
          <p:cNvSpPr txBox="1"/>
          <p:nvPr/>
        </p:nvSpPr>
        <p:spPr>
          <a:xfrm>
            <a:off x="482434" y="2306909"/>
            <a:ext cx="3629707" cy="2585323"/>
          </a:xfrm>
          <a:prstGeom prst="rect">
            <a:avLst/>
          </a:prstGeom>
          <a:noFill/>
        </p:spPr>
        <p:txBody>
          <a:bodyPr wrap="square" rtlCol="0">
            <a:spAutoFit/>
          </a:bodyPr>
          <a:lstStyle/>
          <a:p>
            <a:r>
              <a:rPr lang="es-ES" dirty="0"/>
              <a:t>La fuerza en el fútbol se puede trabajar con los ejercicios propios de una sala de musculación. Se debe hacer principal hincapié en el tren inferior, sobre todo en los cuádriceps, femorales, gemelos y psoas ilíaco, ya que son los músculos que intervienen más en las acciones específicas del fútbol.</a:t>
            </a:r>
            <a:endParaRPr lang="es-ES" sz="3200" dirty="0"/>
          </a:p>
        </p:txBody>
      </p:sp>
      <p:sp>
        <p:nvSpPr>
          <p:cNvPr id="6" name="Flecha: a la derecha 5">
            <a:extLst>
              <a:ext uri="{FF2B5EF4-FFF2-40B4-BE49-F238E27FC236}">
                <a16:creationId xmlns:a16="http://schemas.microsoft.com/office/drawing/2014/main" id="{AD8FB2F8-E44C-4B55-8F18-1EC05853A2D3}"/>
              </a:ext>
            </a:extLst>
          </p:cNvPr>
          <p:cNvSpPr/>
          <p:nvPr/>
        </p:nvSpPr>
        <p:spPr>
          <a:xfrm>
            <a:off x="4469720" y="2990307"/>
            <a:ext cx="1115863" cy="994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a16="http://schemas.microsoft.com/office/drawing/2014/main" id="{5F7AEC50-DB8A-4EB8-94DB-D8C5D3779836}"/>
              </a:ext>
            </a:extLst>
          </p:cNvPr>
          <p:cNvSpPr txBox="1"/>
          <p:nvPr/>
        </p:nvSpPr>
        <p:spPr>
          <a:xfrm>
            <a:off x="2458041" y="151768"/>
            <a:ext cx="6888122" cy="584775"/>
          </a:xfrm>
          <a:prstGeom prst="rect">
            <a:avLst/>
          </a:prstGeom>
          <a:solidFill>
            <a:srgbClr val="FFFF00"/>
          </a:solidFill>
          <a:ln>
            <a:solidFill>
              <a:schemeClr val="tx2">
                <a:lumMod val="50000"/>
              </a:schemeClr>
            </a:solid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threePt" dir="t"/>
          </a:scene3d>
          <a:sp3d>
            <a:bevelT w="139700" prst="cross"/>
          </a:sp3d>
        </p:spPr>
        <p:txBody>
          <a:bodyPr wrap="square" rtlCol="0">
            <a:spAutoFit/>
          </a:bodyPr>
          <a:lstStyle/>
          <a:p>
            <a:r>
              <a:rPr lang="es-ES" sz="3200" dirty="0"/>
              <a:t>PLATAFORMA DE FUERZA EN EL FUTBOL</a:t>
            </a:r>
            <a:endParaRPr lang="es-PE" sz="3200" dirty="0"/>
          </a:p>
        </p:txBody>
      </p:sp>
      <p:pic>
        <p:nvPicPr>
          <p:cNvPr id="12" name="Imagen 11">
            <a:extLst>
              <a:ext uri="{FF2B5EF4-FFF2-40B4-BE49-F238E27FC236}">
                <a16:creationId xmlns:a16="http://schemas.microsoft.com/office/drawing/2014/main" id="{84444180-4A37-40D4-BE26-6253CAFF66A2}"/>
              </a:ext>
            </a:extLst>
          </p:cNvPr>
          <p:cNvPicPr>
            <a:picLocks noChangeAspect="1"/>
          </p:cNvPicPr>
          <p:nvPr/>
        </p:nvPicPr>
        <p:blipFill>
          <a:blip r:embed="rId6"/>
          <a:stretch>
            <a:fillRect/>
          </a:stretch>
        </p:blipFill>
        <p:spPr>
          <a:xfrm>
            <a:off x="638741" y="56211"/>
            <a:ext cx="1514475" cy="1714500"/>
          </a:xfrm>
          <a:prstGeom prst="rect">
            <a:avLst/>
          </a:prstGeom>
        </p:spPr>
      </p:pic>
      <p:pic>
        <p:nvPicPr>
          <p:cNvPr id="3" name="Imagen 2">
            <a:extLst>
              <a:ext uri="{FF2B5EF4-FFF2-40B4-BE49-F238E27FC236}">
                <a16:creationId xmlns:a16="http://schemas.microsoft.com/office/drawing/2014/main" id="{22ED5820-7BD1-47E3-8205-54CA6F25788C}"/>
              </a:ext>
            </a:extLst>
          </p:cNvPr>
          <p:cNvPicPr>
            <a:picLocks noChangeAspect="1"/>
          </p:cNvPicPr>
          <p:nvPr/>
        </p:nvPicPr>
        <p:blipFill>
          <a:blip r:embed="rId7"/>
          <a:stretch>
            <a:fillRect/>
          </a:stretch>
        </p:blipFill>
        <p:spPr>
          <a:xfrm>
            <a:off x="6071067" y="1407493"/>
            <a:ext cx="5989831" cy="4953417"/>
          </a:xfrm>
          <a:prstGeom prst="rect">
            <a:avLst/>
          </a:prstGeom>
        </p:spPr>
      </p:pic>
    </p:spTree>
    <p:extLst>
      <p:ext uri="{BB962C8B-B14F-4D97-AF65-F5344CB8AC3E}">
        <p14:creationId xmlns:p14="http://schemas.microsoft.com/office/powerpoint/2010/main" val="3238619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0AFCEA0-45D7-4FD2-D14C-57EB0BDAF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7432" y="296091"/>
            <a:ext cx="964471" cy="594607"/>
          </a:xfrm>
          <a:prstGeom prst="rect">
            <a:avLst/>
          </a:prstGeom>
        </p:spPr>
      </p:pic>
      <p:sp>
        <p:nvSpPr>
          <p:cNvPr id="4" name="CuadroTexto 3">
            <a:extLst>
              <a:ext uri="{FF2B5EF4-FFF2-40B4-BE49-F238E27FC236}">
                <a16:creationId xmlns:a16="http://schemas.microsoft.com/office/drawing/2014/main" id="{D95BEBA8-F89A-0BCB-05A8-B78B6869D42E}"/>
              </a:ext>
            </a:extLst>
          </p:cNvPr>
          <p:cNvSpPr txBox="1"/>
          <p:nvPr/>
        </p:nvSpPr>
        <p:spPr>
          <a:xfrm>
            <a:off x="2259232" y="2447691"/>
            <a:ext cx="4869812" cy="584775"/>
          </a:xfrm>
          <a:prstGeom prst="rect">
            <a:avLst/>
          </a:prstGeom>
          <a:noFill/>
        </p:spPr>
        <p:txBody>
          <a:bodyPr wrap="square" rtlCol="0">
            <a:spAutoFit/>
          </a:bodyPr>
          <a:lstStyle/>
          <a:p>
            <a:r>
              <a:rPr lang="es-PE" sz="3200" dirty="0">
                <a:solidFill>
                  <a:schemeClr val="bg1"/>
                </a:solidFill>
                <a:latin typeface="Acumin Variable Concept Black" panose="020B0304020202020204" pitchFamily="34" charset="0"/>
              </a:rPr>
              <a:t>TEXTO</a:t>
            </a:r>
          </a:p>
        </p:txBody>
      </p:sp>
      <p:pic>
        <p:nvPicPr>
          <p:cNvPr id="5" name="Imagen 4">
            <a:extLst>
              <a:ext uri="{FF2B5EF4-FFF2-40B4-BE49-F238E27FC236}">
                <a16:creationId xmlns:a16="http://schemas.microsoft.com/office/drawing/2014/main" id="{9F41A3B8-DE8D-0C30-387F-2238F0881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0917432" y="6302695"/>
            <a:ext cx="946076" cy="269321"/>
          </a:xfrm>
          <a:prstGeom prst="rect">
            <a:avLst/>
          </a:prstGeom>
        </p:spPr>
      </p:pic>
      <p:pic>
        <p:nvPicPr>
          <p:cNvPr id="6" name="Imagen 5">
            <a:extLst>
              <a:ext uri="{FF2B5EF4-FFF2-40B4-BE49-F238E27FC236}">
                <a16:creationId xmlns:a16="http://schemas.microsoft.com/office/drawing/2014/main" id="{9D2672C8-9FF9-A20B-1D39-3839CF43A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92" y="6235399"/>
            <a:ext cx="946076" cy="403912"/>
          </a:xfrm>
          <a:prstGeom prst="rect">
            <a:avLst/>
          </a:prstGeom>
        </p:spPr>
      </p:pic>
      <p:sp>
        <p:nvSpPr>
          <p:cNvPr id="10" name="CuadroTexto 9">
            <a:extLst>
              <a:ext uri="{FF2B5EF4-FFF2-40B4-BE49-F238E27FC236}">
                <a16:creationId xmlns:a16="http://schemas.microsoft.com/office/drawing/2014/main" id="{B6356C9E-01E6-4DE2-A892-94197EB7EBE2}"/>
              </a:ext>
            </a:extLst>
          </p:cNvPr>
          <p:cNvSpPr txBox="1"/>
          <p:nvPr/>
        </p:nvSpPr>
        <p:spPr>
          <a:xfrm>
            <a:off x="4043169" y="325680"/>
            <a:ext cx="4105662" cy="594607"/>
          </a:xfrm>
          <a:prstGeom prst="rect">
            <a:avLst/>
          </a:prstGeom>
          <a:solidFill>
            <a:srgbClr val="7030A0"/>
          </a:solidFill>
          <a:ln>
            <a:solidFill>
              <a:schemeClr val="tx2">
                <a:lumMod val="50000"/>
              </a:schemeClr>
            </a:solid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threePt" dir="t"/>
          </a:scene3d>
          <a:sp3d>
            <a:bevelT w="139700" prst="cross"/>
          </a:sp3d>
        </p:spPr>
        <p:txBody>
          <a:bodyPr wrap="square" rtlCol="0">
            <a:spAutoFit/>
          </a:bodyPr>
          <a:lstStyle/>
          <a:p>
            <a:r>
              <a:rPr lang="es-ES" sz="3200" dirty="0">
                <a:latin typeface="Acumin Variable Concept Semibol" panose="020B0304020202020204" pitchFamily="34" charset="0"/>
              </a:rPr>
              <a:t> VIDEO INFORMATIVO :</a:t>
            </a:r>
            <a:endParaRPr lang="es-PE" sz="3200" dirty="0">
              <a:latin typeface="Acumin Variable Concept Semibol" panose="020B0304020202020204" pitchFamily="34" charset="0"/>
            </a:endParaRPr>
          </a:p>
        </p:txBody>
      </p:sp>
      <p:pic>
        <p:nvPicPr>
          <p:cNvPr id="13" name="Imagen 12">
            <a:extLst>
              <a:ext uri="{FF2B5EF4-FFF2-40B4-BE49-F238E27FC236}">
                <a16:creationId xmlns:a16="http://schemas.microsoft.com/office/drawing/2014/main" id="{B6E8B07E-F28B-4F76-BCA2-6839F08841EF}"/>
              </a:ext>
            </a:extLst>
          </p:cNvPr>
          <p:cNvPicPr>
            <a:picLocks noChangeAspect="1"/>
          </p:cNvPicPr>
          <p:nvPr/>
        </p:nvPicPr>
        <p:blipFill>
          <a:blip r:embed="rId5"/>
          <a:stretch>
            <a:fillRect/>
          </a:stretch>
        </p:blipFill>
        <p:spPr>
          <a:xfrm>
            <a:off x="144336" y="2594583"/>
            <a:ext cx="1668834" cy="1668834"/>
          </a:xfrm>
          <a:prstGeom prst="rect">
            <a:avLst/>
          </a:prstGeom>
        </p:spPr>
      </p:pic>
      <p:pic>
        <p:nvPicPr>
          <p:cNvPr id="11" name="Imagen 10">
            <a:extLst>
              <a:ext uri="{FF2B5EF4-FFF2-40B4-BE49-F238E27FC236}">
                <a16:creationId xmlns:a16="http://schemas.microsoft.com/office/drawing/2014/main" id="{52361C91-87BC-42DE-AEC0-F5DB94C4D65A}"/>
              </a:ext>
            </a:extLst>
          </p:cNvPr>
          <p:cNvPicPr>
            <a:picLocks noChangeAspect="1"/>
          </p:cNvPicPr>
          <p:nvPr/>
        </p:nvPicPr>
        <p:blipFill>
          <a:blip r:embed="rId5"/>
          <a:stretch>
            <a:fillRect/>
          </a:stretch>
        </p:blipFill>
        <p:spPr>
          <a:xfrm>
            <a:off x="10447186" y="2728870"/>
            <a:ext cx="1668834" cy="1668834"/>
          </a:xfrm>
          <a:prstGeom prst="rect">
            <a:avLst/>
          </a:prstGeom>
        </p:spPr>
      </p:pic>
      <p:pic>
        <p:nvPicPr>
          <p:cNvPr id="7" name="Imagen 6">
            <a:extLst>
              <a:ext uri="{FF2B5EF4-FFF2-40B4-BE49-F238E27FC236}">
                <a16:creationId xmlns:a16="http://schemas.microsoft.com/office/drawing/2014/main" id="{C8FFA843-B98A-4E28-89B3-C5B3CF46365E}"/>
              </a:ext>
            </a:extLst>
          </p:cNvPr>
          <p:cNvPicPr>
            <a:picLocks noChangeAspect="1"/>
          </p:cNvPicPr>
          <p:nvPr/>
        </p:nvPicPr>
        <p:blipFill>
          <a:blip r:embed="rId6"/>
          <a:stretch>
            <a:fillRect/>
          </a:stretch>
        </p:blipFill>
        <p:spPr>
          <a:xfrm>
            <a:off x="1938130" y="1574020"/>
            <a:ext cx="8509056" cy="4958300"/>
          </a:xfrm>
          <a:prstGeom prst="rect">
            <a:avLst/>
          </a:prstGeom>
        </p:spPr>
      </p:pic>
    </p:spTree>
    <p:extLst>
      <p:ext uri="{BB962C8B-B14F-4D97-AF65-F5344CB8AC3E}">
        <p14:creationId xmlns:p14="http://schemas.microsoft.com/office/powerpoint/2010/main" val="2069167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0AFCEA0-45D7-4FD2-D14C-57EB0BDAF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5147" y="148046"/>
            <a:ext cx="964471" cy="594607"/>
          </a:xfrm>
          <a:prstGeom prst="rect">
            <a:avLst/>
          </a:prstGeom>
        </p:spPr>
      </p:pic>
      <p:pic>
        <p:nvPicPr>
          <p:cNvPr id="5" name="Imagen 4">
            <a:extLst>
              <a:ext uri="{FF2B5EF4-FFF2-40B4-BE49-F238E27FC236}">
                <a16:creationId xmlns:a16="http://schemas.microsoft.com/office/drawing/2014/main" id="{9F41A3B8-DE8D-0C30-387F-2238F0881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0917432" y="6575293"/>
            <a:ext cx="946076" cy="269321"/>
          </a:xfrm>
          <a:prstGeom prst="rect">
            <a:avLst/>
          </a:prstGeom>
        </p:spPr>
      </p:pic>
      <p:pic>
        <p:nvPicPr>
          <p:cNvPr id="6" name="Imagen 5">
            <a:extLst>
              <a:ext uri="{FF2B5EF4-FFF2-40B4-BE49-F238E27FC236}">
                <a16:creationId xmlns:a16="http://schemas.microsoft.com/office/drawing/2014/main" id="{9D2672C8-9FF9-A20B-1D39-3839CF43A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92" y="6235399"/>
            <a:ext cx="946076" cy="403912"/>
          </a:xfrm>
          <a:prstGeom prst="rect">
            <a:avLst/>
          </a:prstGeom>
        </p:spPr>
      </p:pic>
      <p:sp>
        <p:nvSpPr>
          <p:cNvPr id="7" name="Rectángulo 6">
            <a:extLst>
              <a:ext uri="{FF2B5EF4-FFF2-40B4-BE49-F238E27FC236}">
                <a16:creationId xmlns:a16="http://schemas.microsoft.com/office/drawing/2014/main" id="{8AA4F6C4-7D8A-4904-ADF2-D0D9B4689DEA}"/>
              </a:ext>
            </a:extLst>
          </p:cNvPr>
          <p:cNvSpPr/>
          <p:nvPr/>
        </p:nvSpPr>
        <p:spPr>
          <a:xfrm>
            <a:off x="483118" y="2608839"/>
            <a:ext cx="4214606" cy="2031325"/>
          </a:xfrm>
          <a:prstGeom prst="rect">
            <a:avLst/>
          </a:prstGeom>
        </p:spPr>
        <p:txBody>
          <a:bodyPr wrap="square">
            <a:spAutoFit/>
          </a:bodyPr>
          <a:lstStyle/>
          <a:p>
            <a:pPr algn="ctr"/>
            <a:r>
              <a:rPr lang="es-ES" b="1" dirty="0"/>
              <a:t>¿Cuáles son las tecnologías que se utilizan en el fútbol?</a:t>
            </a:r>
          </a:p>
          <a:p>
            <a:pPr algn="ctr"/>
            <a:endParaRPr lang="es-ES" dirty="0"/>
          </a:p>
          <a:p>
            <a:r>
              <a:rPr lang="es-ES" dirty="0"/>
              <a:t>-Árbitro asistente de video. </a:t>
            </a:r>
          </a:p>
          <a:p>
            <a:r>
              <a:rPr lang="es-ES" dirty="0"/>
              <a:t>-Zapatillas inteligentes.</a:t>
            </a:r>
          </a:p>
          <a:p>
            <a:r>
              <a:rPr lang="es-ES" dirty="0"/>
              <a:t>-Balones inteligentes. </a:t>
            </a:r>
          </a:p>
          <a:p>
            <a:r>
              <a:rPr lang="es-ES" dirty="0"/>
              <a:t>-Control de los signos vitales.</a:t>
            </a:r>
          </a:p>
        </p:txBody>
      </p:sp>
      <p:pic>
        <p:nvPicPr>
          <p:cNvPr id="9" name="Imagen 8">
            <a:extLst>
              <a:ext uri="{FF2B5EF4-FFF2-40B4-BE49-F238E27FC236}">
                <a16:creationId xmlns:a16="http://schemas.microsoft.com/office/drawing/2014/main" id="{079F09C3-C406-4616-875F-AD6625049606}"/>
              </a:ext>
            </a:extLst>
          </p:cNvPr>
          <p:cNvPicPr>
            <a:picLocks noChangeAspect="1"/>
          </p:cNvPicPr>
          <p:nvPr/>
        </p:nvPicPr>
        <p:blipFill>
          <a:blip r:embed="rId5"/>
          <a:stretch>
            <a:fillRect/>
          </a:stretch>
        </p:blipFill>
        <p:spPr>
          <a:xfrm>
            <a:off x="0" y="0"/>
            <a:ext cx="1514475" cy="1714500"/>
          </a:xfrm>
          <a:prstGeom prst="rect">
            <a:avLst/>
          </a:prstGeom>
        </p:spPr>
      </p:pic>
      <p:sp>
        <p:nvSpPr>
          <p:cNvPr id="4" name="Flecha: a la derecha 3">
            <a:extLst>
              <a:ext uri="{FF2B5EF4-FFF2-40B4-BE49-F238E27FC236}">
                <a16:creationId xmlns:a16="http://schemas.microsoft.com/office/drawing/2014/main" id="{9BF56682-4AB2-4395-9596-C6D10D45FD6D}"/>
              </a:ext>
            </a:extLst>
          </p:cNvPr>
          <p:cNvSpPr/>
          <p:nvPr/>
        </p:nvSpPr>
        <p:spPr>
          <a:xfrm>
            <a:off x="4073425" y="3394282"/>
            <a:ext cx="1248598" cy="1110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CuadroTexto 13">
            <a:extLst>
              <a:ext uri="{FF2B5EF4-FFF2-40B4-BE49-F238E27FC236}">
                <a16:creationId xmlns:a16="http://schemas.microsoft.com/office/drawing/2014/main" id="{CC68E4E5-3E77-4347-B85F-11FD39A51718}"/>
              </a:ext>
            </a:extLst>
          </p:cNvPr>
          <p:cNvSpPr txBox="1"/>
          <p:nvPr/>
        </p:nvSpPr>
        <p:spPr>
          <a:xfrm>
            <a:off x="3059054" y="380196"/>
            <a:ext cx="4870175" cy="954107"/>
          </a:xfrm>
          <a:prstGeom prst="rect">
            <a:avLst/>
          </a:prstGeom>
          <a:solidFill>
            <a:schemeClr val="accent5">
              <a:lumMod val="60000"/>
              <a:lumOff val="40000"/>
            </a:schemeClr>
          </a:solidFill>
          <a:ln>
            <a:solidFill>
              <a:schemeClr val="tx2">
                <a:lumMod val="50000"/>
              </a:schemeClr>
            </a:solid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threePt" dir="t"/>
          </a:scene3d>
          <a:sp3d>
            <a:bevelT w="139700" prst="cross"/>
          </a:sp3d>
        </p:spPr>
        <p:txBody>
          <a:bodyPr wrap="square" rtlCol="0">
            <a:spAutoFit/>
          </a:bodyPr>
          <a:lstStyle/>
          <a:p>
            <a:pPr algn="ctr"/>
            <a:r>
              <a:rPr lang="es-ES" sz="2800" dirty="0">
                <a:latin typeface="Acumin Variable Concept Semibol" panose="020B0304020202020204" pitchFamily="34" charset="0"/>
              </a:rPr>
              <a:t>HERRAMIENTAS TECNOLOGICAS PARA EL CONTROL DEL FUTBOL </a:t>
            </a:r>
            <a:endParaRPr lang="es-PE" sz="4400" dirty="0">
              <a:latin typeface="Acumin Variable Concept Semibol" panose="020B0304020202020204" pitchFamily="34" charset="0"/>
            </a:endParaRPr>
          </a:p>
        </p:txBody>
      </p:sp>
      <p:pic>
        <p:nvPicPr>
          <p:cNvPr id="3" name="Imagen 2">
            <a:extLst>
              <a:ext uri="{FF2B5EF4-FFF2-40B4-BE49-F238E27FC236}">
                <a16:creationId xmlns:a16="http://schemas.microsoft.com/office/drawing/2014/main" id="{12018413-B972-474C-B459-7DC22629D3E8}"/>
              </a:ext>
            </a:extLst>
          </p:cNvPr>
          <p:cNvPicPr>
            <a:picLocks noChangeAspect="1"/>
          </p:cNvPicPr>
          <p:nvPr/>
        </p:nvPicPr>
        <p:blipFill>
          <a:blip r:embed="rId6"/>
          <a:stretch>
            <a:fillRect/>
          </a:stretch>
        </p:blipFill>
        <p:spPr>
          <a:xfrm>
            <a:off x="5494142" y="1714500"/>
            <a:ext cx="6518953" cy="4740998"/>
          </a:xfrm>
          <a:prstGeom prst="rect">
            <a:avLst/>
          </a:prstGeom>
        </p:spPr>
      </p:pic>
    </p:spTree>
    <p:extLst>
      <p:ext uri="{BB962C8B-B14F-4D97-AF65-F5344CB8AC3E}">
        <p14:creationId xmlns:p14="http://schemas.microsoft.com/office/powerpoint/2010/main" val="811124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0AFCEA0-45D7-4FD2-D14C-57EB0BDAF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5147" y="148046"/>
            <a:ext cx="964471" cy="594607"/>
          </a:xfrm>
          <a:prstGeom prst="rect">
            <a:avLst/>
          </a:prstGeom>
        </p:spPr>
      </p:pic>
      <p:pic>
        <p:nvPicPr>
          <p:cNvPr id="5" name="Imagen 4">
            <a:extLst>
              <a:ext uri="{FF2B5EF4-FFF2-40B4-BE49-F238E27FC236}">
                <a16:creationId xmlns:a16="http://schemas.microsoft.com/office/drawing/2014/main" id="{9F41A3B8-DE8D-0C30-387F-2238F0881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0917432" y="6575293"/>
            <a:ext cx="946076" cy="269321"/>
          </a:xfrm>
          <a:prstGeom prst="rect">
            <a:avLst/>
          </a:prstGeom>
        </p:spPr>
      </p:pic>
      <p:pic>
        <p:nvPicPr>
          <p:cNvPr id="6" name="Imagen 5">
            <a:extLst>
              <a:ext uri="{FF2B5EF4-FFF2-40B4-BE49-F238E27FC236}">
                <a16:creationId xmlns:a16="http://schemas.microsoft.com/office/drawing/2014/main" id="{9D2672C8-9FF9-A20B-1D39-3839CF43A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92" y="6235399"/>
            <a:ext cx="946076" cy="403912"/>
          </a:xfrm>
          <a:prstGeom prst="rect">
            <a:avLst/>
          </a:prstGeom>
        </p:spPr>
      </p:pic>
      <p:sp>
        <p:nvSpPr>
          <p:cNvPr id="7" name="Rectángulo 6">
            <a:extLst>
              <a:ext uri="{FF2B5EF4-FFF2-40B4-BE49-F238E27FC236}">
                <a16:creationId xmlns:a16="http://schemas.microsoft.com/office/drawing/2014/main" id="{8AA4F6C4-7D8A-4904-ADF2-D0D9B4689DEA}"/>
              </a:ext>
            </a:extLst>
          </p:cNvPr>
          <p:cNvSpPr/>
          <p:nvPr/>
        </p:nvSpPr>
        <p:spPr>
          <a:xfrm>
            <a:off x="801530" y="2358631"/>
            <a:ext cx="2959357" cy="3139321"/>
          </a:xfrm>
          <a:prstGeom prst="rect">
            <a:avLst/>
          </a:prstGeom>
        </p:spPr>
        <p:txBody>
          <a:bodyPr wrap="square">
            <a:spAutoFit/>
          </a:bodyPr>
          <a:lstStyle/>
          <a:p>
            <a:pPr algn="ctr"/>
            <a:r>
              <a:rPr lang="es-ES" dirty="0"/>
              <a:t>La evaluación deportiva es un proceso sistemático, la que permite disponer de Información continua y significativa para conocer la formar juicios de valor con respecto a ella y tomar decisiones adecuadas para proseguir la actividad educativa mejorándola progresivamente.</a:t>
            </a:r>
          </a:p>
        </p:txBody>
      </p:sp>
      <p:pic>
        <p:nvPicPr>
          <p:cNvPr id="9" name="Imagen 8">
            <a:extLst>
              <a:ext uri="{FF2B5EF4-FFF2-40B4-BE49-F238E27FC236}">
                <a16:creationId xmlns:a16="http://schemas.microsoft.com/office/drawing/2014/main" id="{079F09C3-C406-4616-875F-AD6625049606}"/>
              </a:ext>
            </a:extLst>
          </p:cNvPr>
          <p:cNvPicPr>
            <a:picLocks noChangeAspect="1"/>
          </p:cNvPicPr>
          <p:nvPr/>
        </p:nvPicPr>
        <p:blipFill>
          <a:blip r:embed="rId5"/>
          <a:stretch>
            <a:fillRect/>
          </a:stretch>
        </p:blipFill>
        <p:spPr>
          <a:xfrm>
            <a:off x="0" y="0"/>
            <a:ext cx="1514475" cy="1714500"/>
          </a:xfrm>
          <a:prstGeom prst="rect">
            <a:avLst/>
          </a:prstGeom>
        </p:spPr>
      </p:pic>
      <p:sp>
        <p:nvSpPr>
          <p:cNvPr id="4" name="Flecha: a la derecha 3">
            <a:extLst>
              <a:ext uri="{FF2B5EF4-FFF2-40B4-BE49-F238E27FC236}">
                <a16:creationId xmlns:a16="http://schemas.microsoft.com/office/drawing/2014/main" id="{9BF56682-4AB2-4395-9596-C6D10D45FD6D}"/>
              </a:ext>
            </a:extLst>
          </p:cNvPr>
          <p:cNvSpPr/>
          <p:nvPr/>
        </p:nvSpPr>
        <p:spPr>
          <a:xfrm>
            <a:off x="4196999" y="3213046"/>
            <a:ext cx="1161715" cy="998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CuadroTexto 13">
            <a:extLst>
              <a:ext uri="{FF2B5EF4-FFF2-40B4-BE49-F238E27FC236}">
                <a16:creationId xmlns:a16="http://schemas.microsoft.com/office/drawing/2014/main" id="{CC68E4E5-3E77-4347-B85F-11FD39A51718}"/>
              </a:ext>
            </a:extLst>
          </p:cNvPr>
          <p:cNvSpPr txBox="1"/>
          <p:nvPr/>
        </p:nvSpPr>
        <p:spPr>
          <a:xfrm>
            <a:off x="2740134" y="272475"/>
            <a:ext cx="7169353" cy="584775"/>
          </a:xfrm>
          <a:prstGeom prst="rect">
            <a:avLst/>
          </a:prstGeom>
          <a:solidFill>
            <a:schemeClr val="accent2">
              <a:lumMod val="75000"/>
            </a:schemeClr>
          </a:solidFill>
          <a:ln>
            <a:solidFill>
              <a:schemeClr val="tx2">
                <a:lumMod val="50000"/>
              </a:schemeClr>
            </a:solid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threePt" dir="t"/>
          </a:scene3d>
          <a:sp3d>
            <a:bevelT w="139700" prst="cross"/>
          </a:sp3d>
        </p:spPr>
        <p:txBody>
          <a:bodyPr wrap="square" rtlCol="0">
            <a:spAutoFit/>
          </a:bodyPr>
          <a:lstStyle/>
          <a:p>
            <a:pPr algn="ctr"/>
            <a:r>
              <a:rPr lang="es-ES" sz="3200" dirty="0">
                <a:latin typeface="Acumin Variable Concept Semibol" panose="020B0304020202020204" pitchFamily="34" charset="0"/>
              </a:rPr>
              <a:t>EVALUACION DE LA PREPARACION FISICA</a:t>
            </a:r>
            <a:endParaRPr lang="es-PE" sz="4800" dirty="0">
              <a:latin typeface="Acumin Variable Concept Semibol" panose="020B0304020202020204" pitchFamily="34" charset="0"/>
            </a:endParaRPr>
          </a:p>
        </p:txBody>
      </p:sp>
      <p:pic>
        <p:nvPicPr>
          <p:cNvPr id="8" name="Imagen 7">
            <a:extLst>
              <a:ext uri="{FF2B5EF4-FFF2-40B4-BE49-F238E27FC236}">
                <a16:creationId xmlns:a16="http://schemas.microsoft.com/office/drawing/2014/main" id="{39489925-FD9C-422C-8EBD-36CFE5EC5845}"/>
              </a:ext>
            </a:extLst>
          </p:cNvPr>
          <p:cNvPicPr>
            <a:picLocks noChangeAspect="1"/>
          </p:cNvPicPr>
          <p:nvPr/>
        </p:nvPicPr>
        <p:blipFill>
          <a:blip r:embed="rId6"/>
          <a:stretch>
            <a:fillRect/>
          </a:stretch>
        </p:blipFill>
        <p:spPr>
          <a:xfrm>
            <a:off x="5637510" y="1137110"/>
            <a:ext cx="6344121" cy="5150459"/>
          </a:xfrm>
          <a:prstGeom prst="rect">
            <a:avLst/>
          </a:prstGeom>
        </p:spPr>
      </p:pic>
    </p:spTree>
    <p:extLst>
      <p:ext uri="{BB962C8B-B14F-4D97-AF65-F5344CB8AC3E}">
        <p14:creationId xmlns:p14="http://schemas.microsoft.com/office/powerpoint/2010/main" val="118321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0AFCEA0-45D7-4FD2-D14C-57EB0BDAF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7432" y="296091"/>
            <a:ext cx="964471" cy="594607"/>
          </a:xfrm>
          <a:prstGeom prst="rect">
            <a:avLst/>
          </a:prstGeom>
        </p:spPr>
      </p:pic>
      <p:sp>
        <p:nvSpPr>
          <p:cNvPr id="4" name="CuadroTexto 3">
            <a:extLst>
              <a:ext uri="{FF2B5EF4-FFF2-40B4-BE49-F238E27FC236}">
                <a16:creationId xmlns:a16="http://schemas.microsoft.com/office/drawing/2014/main" id="{D95BEBA8-F89A-0BCB-05A8-B78B6869D42E}"/>
              </a:ext>
            </a:extLst>
          </p:cNvPr>
          <p:cNvSpPr txBox="1"/>
          <p:nvPr/>
        </p:nvSpPr>
        <p:spPr>
          <a:xfrm>
            <a:off x="2259232" y="2447691"/>
            <a:ext cx="4869812" cy="584775"/>
          </a:xfrm>
          <a:prstGeom prst="rect">
            <a:avLst/>
          </a:prstGeom>
          <a:noFill/>
        </p:spPr>
        <p:txBody>
          <a:bodyPr wrap="square" rtlCol="0">
            <a:spAutoFit/>
          </a:bodyPr>
          <a:lstStyle/>
          <a:p>
            <a:r>
              <a:rPr lang="es-PE" sz="3200" dirty="0">
                <a:solidFill>
                  <a:schemeClr val="bg1"/>
                </a:solidFill>
                <a:latin typeface="Acumin Variable Concept Black" panose="020B0304020202020204" pitchFamily="34" charset="0"/>
              </a:rPr>
              <a:t>TEXTO</a:t>
            </a:r>
          </a:p>
        </p:txBody>
      </p:sp>
      <p:pic>
        <p:nvPicPr>
          <p:cNvPr id="5" name="Imagen 4">
            <a:extLst>
              <a:ext uri="{FF2B5EF4-FFF2-40B4-BE49-F238E27FC236}">
                <a16:creationId xmlns:a16="http://schemas.microsoft.com/office/drawing/2014/main" id="{9F41A3B8-DE8D-0C30-387F-2238F0881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0917432" y="6302695"/>
            <a:ext cx="946076" cy="269321"/>
          </a:xfrm>
          <a:prstGeom prst="rect">
            <a:avLst/>
          </a:prstGeom>
        </p:spPr>
      </p:pic>
      <p:pic>
        <p:nvPicPr>
          <p:cNvPr id="6" name="Imagen 5">
            <a:extLst>
              <a:ext uri="{FF2B5EF4-FFF2-40B4-BE49-F238E27FC236}">
                <a16:creationId xmlns:a16="http://schemas.microsoft.com/office/drawing/2014/main" id="{9D2672C8-9FF9-A20B-1D39-3839CF43A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92" y="6235399"/>
            <a:ext cx="946076" cy="403912"/>
          </a:xfrm>
          <a:prstGeom prst="rect">
            <a:avLst/>
          </a:prstGeom>
        </p:spPr>
      </p:pic>
      <p:sp>
        <p:nvSpPr>
          <p:cNvPr id="10" name="CuadroTexto 9">
            <a:extLst>
              <a:ext uri="{FF2B5EF4-FFF2-40B4-BE49-F238E27FC236}">
                <a16:creationId xmlns:a16="http://schemas.microsoft.com/office/drawing/2014/main" id="{B6356C9E-01E6-4DE2-A892-94197EB7EBE2}"/>
              </a:ext>
            </a:extLst>
          </p:cNvPr>
          <p:cNvSpPr txBox="1"/>
          <p:nvPr/>
        </p:nvSpPr>
        <p:spPr>
          <a:xfrm>
            <a:off x="4260716" y="147726"/>
            <a:ext cx="4027284" cy="584775"/>
          </a:xfrm>
          <a:prstGeom prst="rect">
            <a:avLst/>
          </a:prstGeom>
          <a:solidFill>
            <a:srgbClr val="FFFF00"/>
          </a:solidFill>
          <a:ln>
            <a:solidFill>
              <a:schemeClr val="tx2">
                <a:lumMod val="50000"/>
              </a:schemeClr>
            </a:solid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threePt" dir="t"/>
          </a:scene3d>
          <a:sp3d>
            <a:bevelT w="139700" prst="cross"/>
          </a:sp3d>
        </p:spPr>
        <p:txBody>
          <a:bodyPr wrap="square" rtlCol="0">
            <a:spAutoFit/>
          </a:bodyPr>
          <a:lstStyle/>
          <a:p>
            <a:r>
              <a:rPr lang="es-ES" sz="3200" dirty="0">
                <a:latin typeface="Acumin Variable Concept Semibol" panose="020B0304020202020204" pitchFamily="34" charset="0"/>
              </a:rPr>
              <a:t> VIDEO INFORMATIVO :</a:t>
            </a:r>
            <a:endParaRPr lang="es-PE" sz="3200" dirty="0">
              <a:latin typeface="Acumin Variable Concept Semibol" panose="020B0304020202020204" pitchFamily="34" charset="0"/>
            </a:endParaRPr>
          </a:p>
        </p:txBody>
      </p:sp>
      <p:pic>
        <p:nvPicPr>
          <p:cNvPr id="13" name="Imagen 12">
            <a:extLst>
              <a:ext uri="{FF2B5EF4-FFF2-40B4-BE49-F238E27FC236}">
                <a16:creationId xmlns:a16="http://schemas.microsoft.com/office/drawing/2014/main" id="{B6E8B07E-F28B-4F76-BCA2-6839F08841EF}"/>
              </a:ext>
            </a:extLst>
          </p:cNvPr>
          <p:cNvPicPr>
            <a:picLocks noChangeAspect="1"/>
          </p:cNvPicPr>
          <p:nvPr/>
        </p:nvPicPr>
        <p:blipFill>
          <a:blip r:embed="rId5"/>
          <a:stretch>
            <a:fillRect/>
          </a:stretch>
        </p:blipFill>
        <p:spPr>
          <a:xfrm>
            <a:off x="0" y="2740078"/>
            <a:ext cx="1668834" cy="1668834"/>
          </a:xfrm>
          <a:prstGeom prst="rect">
            <a:avLst/>
          </a:prstGeom>
        </p:spPr>
      </p:pic>
      <p:pic>
        <p:nvPicPr>
          <p:cNvPr id="11" name="Imagen 10">
            <a:extLst>
              <a:ext uri="{FF2B5EF4-FFF2-40B4-BE49-F238E27FC236}">
                <a16:creationId xmlns:a16="http://schemas.microsoft.com/office/drawing/2014/main" id="{52361C91-87BC-42DE-AEC0-F5DB94C4D65A}"/>
              </a:ext>
            </a:extLst>
          </p:cNvPr>
          <p:cNvPicPr>
            <a:picLocks noChangeAspect="1"/>
          </p:cNvPicPr>
          <p:nvPr/>
        </p:nvPicPr>
        <p:blipFill>
          <a:blip r:embed="rId5"/>
          <a:stretch>
            <a:fillRect/>
          </a:stretch>
        </p:blipFill>
        <p:spPr>
          <a:xfrm>
            <a:off x="10565250" y="2762279"/>
            <a:ext cx="1668834" cy="1668834"/>
          </a:xfrm>
          <a:prstGeom prst="rect">
            <a:avLst/>
          </a:prstGeom>
        </p:spPr>
      </p:pic>
      <p:pic>
        <p:nvPicPr>
          <p:cNvPr id="7" name="Imagen 6">
            <a:extLst>
              <a:ext uri="{FF2B5EF4-FFF2-40B4-BE49-F238E27FC236}">
                <a16:creationId xmlns:a16="http://schemas.microsoft.com/office/drawing/2014/main" id="{AF94FC38-673F-4215-B654-AC418929DBE8}"/>
              </a:ext>
            </a:extLst>
          </p:cNvPr>
          <p:cNvPicPr>
            <a:picLocks noChangeAspect="1"/>
          </p:cNvPicPr>
          <p:nvPr/>
        </p:nvPicPr>
        <p:blipFill>
          <a:blip r:embed="rId6"/>
          <a:stretch>
            <a:fillRect/>
          </a:stretch>
        </p:blipFill>
        <p:spPr>
          <a:xfrm>
            <a:off x="1891509" y="1304231"/>
            <a:ext cx="8765698" cy="5133124"/>
          </a:xfrm>
          <a:prstGeom prst="rect">
            <a:avLst/>
          </a:prstGeom>
        </p:spPr>
      </p:pic>
    </p:spTree>
    <p:extLst>
      <p:ext uri="{BB962C8B-B14F-4D97-AF65-F5344CB8AC3E}">
        <p14:creationId xmlns:p14="http://schemas.microsoft.com/office/powerpoint/2010/main" val="765214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F073A8D-3885-86AD-326D-C7B65D367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8050" y="3364884"/>
            <a:ext cx="7963949" cy="3493116"/>
          </a:xfrm>
          <a:prstGeom prst="rect">
            <a:avLst/>
          </a:prstGeom>
        </p:spPr>
      </p:pic>
      <p:sp>
        <p:nvSpPr>
          <p:cNvPr id="2" name="CuadroTexto 1">
            <a:extLst>
              <a:ext uri="{FF2B5EF4-FFF2-40B4-BE49-F238E27FC236}">
                <a16:creationId xmlns:a16="http://schemas.microsoft.com/office/drawing/2014/main" id="{45E07BFA-4E36-EDD2-D1D6-4B2E9E5D7C47}"/>
              </a:ext>
            </a:extLst>
          </p:cNvPr>
          <p:cNvSpPr txBox="1"/>
          <p:nvPr/>
        </p:nvSpPr>
        <p:spPr>
          <a:xfrm>
            <a:off x="4391637" y="2985285"/>
            <a:ext cx="3408726" cy="1015663"/>
          </a:xfrm>
          <a:prstGeom prst="rect">
            <a:avLst/>
          </a:prstGeom>
          <a:noFill/>
        </p:spPr>
        <p:txBody>
          <a:bodyPr wrap="square" rtlCol="0">
            <a:spAutoFit/>
          </a:bodyPr>
          <a:lstStyle/>
          <a:p>
            <a:r>
              <a:rPr lang="es-ES" sz="6000" dirty="0">
                <a:solidFill>
                  <a:srgbClr val="C00000"/>
                </a:solidFill>
                <a:latin typeface="Acumin Variable Concept Black" panose="020B0304020202020204" pitchFamily="34" charset="0"/>
              </a:rPr>
              <a:t>Gracias.</a:t>
            </a:r>
            <a:endParaRPr lang="es-PE" sz="6000" dirty="0">
              <a:solidFill>
                <a:srgbClr val="C00000"/>
              </a:solidFill>
              <a:latin typeface="Acumin Variable Concept Black" panose="020B0304020202020204" pitchFamily="34" charset="0"/>
            </a:endParaRPr>
          </a:p>
        </p:txBody>
      </p:sp>
      <p:pic>
        <p:nvPicPr>
          <p:cNvPr id="7" name="Imagen 6">
            <a:extLst>
              <a:ext uri="{FF2B5EF4-FFF2-40B4-BE49-F238E27FC236}">
                <a16:creationId xmlns:a16="http://schemas.microsoft.com/office/drawing/2014/main" id="{EBC37529-9F3F-4185-EB2D-AA3515874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7963949" cy="3493116"/>
          </a:xfrm>
          <a:prstGeom prst="rect">
            <a:avLst/>
          </a:prstGeom>
        </p:spPr>
      </p:pic>
      <p:cxnSp>
        <p:nvCxnSpPr>
          <p:cNvPr id="12" name="Conector recto 11">
            <a:extLst>
              <a:ext uri="{FF2B5EF4-FFF2-40B4-BE49-F238E27FC236}">
                <a16:creationId xmlns:a16="http://schemas.microsoft.com/office/drawing/2014/main" id="{956B25F8-4A1B-286F-A4CE-FA1DE3A54EA0}"/>
              </a:ext>
            </a:extLst>
          </p:cNvPr>
          <p:cNvCxnSpPr>
            <a:cxnSpLocks/>
          </p:cNvCxnSpPr>
          <p:nvPr/>
        </p:nvCxnSpPr>
        <p:spPr>
          <a:xfrm>
            <a:off x="4630723" y="3983569"/>
            <a:ext cx="146527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842CFA6A-88D7-D016-3785-FC35B26F2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74" y="6087346"/>
            <a:ext cx="1725740" cy="584677"/>
          </a:xfrm>
          <a:prstGeom prst="rect">
            <a:avLst/>
          </a:prstGeom>
        </p:spPr>
      </p:pic>
      <p:pic>
        <p:nvPicPr>
          <p:cNvPr id="15" name="Imagen 14">
            <a:extLst>
              <a:ext uri="{FF2B5EF4-FFF2-40B4-BE49-F238E27FC236}">
                <a16:creationId xmlns:a16="http://schemas.microsoft.com/office/drawing/2014/main" id="{7FE0AF29-D116-6562-46D6-8997E0BEC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432" y="296091"/>
            <a:ext cx="964471" cy="594607"/>
          </a:xfrm>
          <a:prstGeom prst="rect">
            <a:avLst/>
          </a:prstGeom>
        </p:spPr>
      </p:pic>
    </p:spTree>
    <p:extLst>
      <p:ext uri="{BB962C8B-B14F-4D97-AF65-F5344CB8AC3E}">
        <p14:creationId xmlns:p14="http://schemas.microsoft.com/office/powerpoint/2010/main" val="2004381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uadroTexto 31">
            <a:extLst>
              <a:ext uri="{FF2B5EF4-FFF2-40B4-BE49-F238E27FC236}">
                <a16:creationId xmlns:a16="http://schemas.microsoft.com/office/drawing/2014/main" id="{8271CE0F-E046-4E09-A260-8F9C39AB8D20}"/>
              </a:ext>
            </a:extLst>
          </p:cNvPr>
          <p:cNvSpPr txBox="1"/>
          <p:nvPr/>
        </p:nvSpPr>
        <p:spPr>
          <a:xfrm>
            <a:off x="983726" y="3846743"/>
            <a:ext cx="2781006" cy="523220"/>
          </a:xfrm>
          <a:prstGeom prst="rect">
            <a:avLst/>
          </a:prstGeom>
          <a:noFill/>
        </p:spPr>
        <p:txBody>
          <a:bodyPr wrap="square">
            <a:spAutoFit/>
          </a:bodyPr>
          <a:lstStyle/>
          <a:p>
            <a:r>
              <a:rPr lang="es-PE" sz="2800" b="1" dirty="0"/>
              <a:t>@Olimpia.Oficial</a:t>
            </a:r>
          </a:p>
        </p:txBody>
      </p:sp>
      <p:pic>
        <p:nvPicPr>
          <p:cNvPr id="33" name="Imagen 32">
            <a:extLst>
              <a:ext uri="{FF2B5EF4-FFF2-40B4-BE49-F238E27FC236}">
                <a16:creationId xmlns:a16="http://schemas.microsoft.com/office/drawing/2014/main" id="{62F6FE26-F70F-421D-A0CC-8D2B5AE5A7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807" y="1828287"/>
            <a:ext cx="2532047" cy="1772433"/>
          </a:xfrm>
          <a:prstGeom prst="rect">
            <a:avLst/>
          </a:prstGeom>
        </p:spPr>
      </p:pic>
      <p:pic>
        <p:nvPicPr>
          <p:cNvPr id="34" name="Imagen 33">
            <a:extLst>
              <a:ext uri="{FF2B5EF4-FFF2-40B4-BE49-F238E27FC236}">
                <a16:creationId xmlns:a16="http://schemas.microsoft.com/office/drawing/2014/main" id="{45B71150-8EC2-4ACE-83EE-C50DCA90C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252" y="1730315"/>
            <a:ext cx="1968375" cy="1968375"/>
          </a:xfrm>
          <a:prstGeom prst="rect">
            <a:avLst/>
          </a:prstGeom>
        </p:spPr>
      </p:pic>
      <p:sp>
        <p:nvSpPr>
          <p:cNvPr id="35" name="CuadroTexto 34">
            <a:extLst>
              <a:ext uri="{FF2B5EF4-FFF2-40B4-BE49-F238E27FC236}">
                <a16:creationId xmlns:a16="http://schemas.microsoft.com/office/drawing/2014/main" id="{2982CE4F-387D-4258-B16B-55692339C301}"/>
              </a:ext>
            </a:extLst>
          </p:cNvPr>
          <p:cNvSpPr txBox="1"/>
          <p:nvPr/>
        </p:nvSpPr>
        <p:spPr>
          <a:xfrm>
            <a:off x="572047" y="1049292"/>
            <a:ext cx="3604364" cy="369332"/>
          </a:xfrm>
          <a:prstGeom prst="rect">
            <a:avLst/>
          </a:prstGeom>
          <a:solidFill>
            <a:schemeClr val="accent2"/>
          </a:solidFill>
        </p:spPr>
        <p:txBody>
          <a:bodyPr wrap="square">
            <a:spAutoFit/>
          </a:bodyPr>
          <a:lstStyle/>
          <a:p>
            <a:r>
              <a:rPr lang="es-PE" sz="1800" b="1" dirty="0">
                <a:solidFill>
                  <a:schemeClr val="bg1"/>
                </a:solidFill>
              </a:rPr>
              <a:t> Síguenos en nuestras redes sociales</a:t>
            </a:r>
          </a:p>
        </p:txBody>
      </p:sp>
      <p:pic>
        <p:nvPicPr>
          <p:cNvPr id="3" name="Imagen 2">
            <a:extLst>
              <a:ext uri="{FF2B5EF4-FFF2-40B4-BE49-F238E27FC236}">
                <a16:creationId xmlns:a16="http://schemas.microsoft.com/office/drawing/2014/main" id="{DA1C41F4-F8F2-46E3-9350-F1F74ADD353C}"/>
              </a:ext>
            </a:extLst>
          </p:cNvPr>
          <p:cNvPicPr>
            <a:picLocks noChangeAspect="1"/>
          </p:cNvPicPr>
          <p:nvPr/>
        </p:nvPicPr>
        <p:blipFill rotWithShape="1">
          <a:blip r:embed="rId4"/>
          <a:srcRect l="23739" t="13701" r="26514" b="6422"/>
          <a:stretch/>
        </p:blipFill>
        <p:spPr>
          <a:xfrm>
            <a:off x="4663157" y="0"/>
            <a:ext cx="7593159" cy="6858000"/>
          </a:xfrm>
          <a:prstGeom prst="rect">
            <a:avLst/>
          </a:prstGeom>
        </p:spPr>
      </p:pic>
    </p:spTree>
    <p:extLst>
      <p:ext uri="{BB962C8B-B14F-4D97-AF65-F5344CB8AC3E}">
        <p14:creationId xmlns:p14="http://schemas.microsoft.com/office/powerpoint/2010/main" val="291813370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TotalTime>
  <Words>96</Words>
  <Application>Microsoft Office PowerPoint</Application>
  <PresentationFormat>Panorámica</PresentationFormat>
  <Paragraphs>21</Paragraphs>
  <Slides>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vt:i4>
      </vt:variant>
    </vt:vector>
  </HeadingPairs>
  <TitlesOfParts>
    <vt:vector size="15" baseType="lpstr">
      <vt:lpstr>Acumin Variable Concept Black</vt:lpstr>
      <vt:lpstr>Acumin Variable Concept Semibol</vt:lpstr>
      <vt:lpstr>Arial</vt: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OLIMPIA</dc:title>
  <dc:creator>Nayeli</dc:creator>
  <cp:keywords>OLIMPIA</cp:keywords>
  <cp:lastModifiedBy>Luis Angel Acosta Espinoza</cp:lastModifiedBy>
  <cp:revision>67</cp:revision>
  <dcterms:created xsi:type="dcterms:W3CDTF">2022-06-22T15:04:09Z</dcterms:created>
  <dcterms:modified xsi:type="dcterms:W3CDTF">2023-06-12T00:54:18Z</dcterms:modified>
</cp:coreProperties>
</file>