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80" r:id="rId5"/>
    <p:sldId id="279" r:id="rId6"/>
    <p:sldId id="259" r:id="rId7"/>
    <p:sldId id="275"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73" d="100"/>
          <a:sy n="73" d="100"/>
        </p:scale>
        <p:origin x="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2BBFA-42BF-F694-67DC-AF85C51347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0DCD9E-CC94-24A7-5A8D-BF70032A3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C33C067-5706-8A6E-284C-AA5EDF6F964C}"/>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81CCBF04-94F3-1EE0-CFA0-5F7F3DD931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850DCED-1777-A32B-6B26-4525436101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645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1A1C-C585-DA66-B4C4-819DA3880A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044EA3-E922-CE73-2D04-5A24BBE7D9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A858CC-7F8C-274E-CE21-98C4AE52DD5B}"/>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CF0AFEB6-FDAE-61ED-F8EF-7DD8544897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4E5847-635F-613C-1B48-0100B0FDDEB1}"/>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1754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E17755-9AD6-AC1F-F1B7-173E62C415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8B916AE-FF35-C629-FABB-9D29C319D2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AFE2C6-E877-4C9E-A2B7-588C4C744D59}"/>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295E072D-32D4-C15C-6C99-5FE6CBC438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9BA23D-3660-48C9-D8F9-A56805852844}"/>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6744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A9402-7E1D-1818-0A45-663BFDB91DF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ABFC09-0970-C79C-17E7-4CD81247A2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5D7BAE7-B59E-ABF2-2533-F631F32FFFE2}"/>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51DDA4C6-13D9-521D-E25C-05E763E1F8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820ED5-F405-C7FA-05C6-92F30005315E}"/>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343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D392-21D7-C3DF-41A7-F63D06B02E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72A670E-41B3-8DA9-B30A-592E4DFB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5B6795-62F2-7568-C25E-E965307C4D81}"/>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17CE6CB0-2AD1-9616-44BD-D46964C45B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CF2F158-7215-A69F-3FFE-B95799CD65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5927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E11AF-C2C1-879C-7838-B8A36DAABA4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642DF68-FA87-45C3-B109-442ECD0626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11618A4-5CEF-3258-0EE1-C28E55DA25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AFFEAF3-CCC6-EE2E-1806-E141F53C877A}"/>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6" name="Marcador de pie de página 5">
            <a:extLst>
              <a:ext uri="{FF2B5EF4-FFF2-40B4-BE49-F238E27FC236}">
                <a16:creationId xmlns:a16="http://schemas.microsoft.com/office/drawing/2014/main" id="{8A2064FE-2A55-1834-A712-2CB2290A4AE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240E291-DF7E-BF1B-21D7-5364C6C7569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44036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C11D7-D02A-49DB-7A42-D586E82760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09BC5C8-A33A-577D-8103-5A3CC5F2C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429687-2609-7A84-FD7F-95ECA1DCE7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BAC7556-624B-FFA5-A2D8-2FA441D2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7DEEC9-19AD-DD87-D183-CC52CBAB03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89FE8C3-0E82-CF72-6843-FAD17007A1E4}"/>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8" name="Marcador de pie de página 7">
            <a:extLst>
              <a:ext uri="{FF2B5EF4-FFF2-40B4-BE49-F238E27FC236}">
                <a16:creationId xmlns:a16="http://schemas.microsoft.com/office/drawing/2014/main" id="{6639FE03-AD62-38D6-117C-301BFF4549E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BF2FD2E-B898-AF32-E5FA-09F916388C82}"/>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9760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18A5B-00D9-7C70-F5D6-3BFEE5970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A6B9AFF-68F5-DC79-EF41-7CE4E1DF34E1}"/>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4" name="Marcador de pie de página 3">
            <a:extLst>
              <a:ext uri="{FF2B5EF4-FFF2-40B4-BE49-F238E27FC236}">
                <a16:creationId xmlns:a16="http://schemas.microsoft.com/office/drawing/2014/main" id="{973900D9-9199-C306-012F-4B0EB40040F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2B8B72B-7B1B-D1C0-A34C-4CCA8080A81C}"/>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924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46BCD5-F10D-CAE3-1A3D-1444CEDE8CAB}"/>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3" name="Marcador de pie de página 2">
            <a:extLst>
              <a:ext uri="{FF2B5EF4-FFF2-40B4-BE49-F238E27FC236}">
                <a16:creationId xmlns:a16="http://schemas.microsoft.com/office/drawing/2014/main" id="{CDB8DE16-3B1A-EBA0-0FE3-A370CC0A55C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CC9C83B-DE59-7FDE-9CA5-8ACF806549A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533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69DAF-26D0-2F79-2D51-3F55BFFEAF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6F020D4-C461-AA9C-63C4-6BF46303A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83AEB10-ABA3-FB5A-AD38-FBD956B1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2B5B4-73D4-9A0F-3583-0B14C1510B99}"/>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6" name="Marcador de pie de página 5">
            <a:extLst>
              <a:ext uri="{FF2B5EF4-FFF2-40B4-BE49-F238E27FC236}">
                <a16:creationId xmlns:a16="http://schemas.microsoft.com/office/drawing/2014/main" id="{CE81646E-9519-6C3B-1F9B-D537D540773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349F7C9-E19F-2BDB-62F6-8E751EB7932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35413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B25D-448C-82C7-92C4-EB9329646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55DB91B-9120-4B34-A479-0856B794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12251B7-CC69-8068-01C3-A9B4BB283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256A21-F03F-DD1B-C977-500DE9107B28}"/>
              </a:ext>
            </a:extLst>
          </p:cNvPr>
          <p:cNvSpPr>
            <a:spLocks noGrp="1"/>
          </p:cNvSpPr>
          <p:nvPr>
            <p:ph type="dt" sz="half" idx="10"/>
          </p:nvPr>
        </p:nvSpPr>
        <p:spPr/>
        <p:txBody>
          <a:bodyPr/>
          <a:lstStyle/>
          <a:p>
            <a:fld id="{A4FBEB11-BEAD-4413-BEA8-7DEA4813BA68}" type="datetimeFigureOut">
              <a:rPr lang="es-PE" smtClean="0"/>
              <a:t>8/08/2023</a:t>
            </a:fld>
            <a:endParaRPr lang="es-PE"/>
          </a:p>
        </p:txBody>
      </p:sp>
      <p:sp>
        <p:nvSpPr>
          <p:cNvPr id="6" name="Marcador de pie de página 5">
            <a:extLst>
              <a:ext uri="{FF2B5EF4-FFF2-40B4-BE49-F238E27FC236}">
                <a16:creationId xmlns:a16="http://schemas.microsoft.com/office/drawing/2014/main" id="{99D0E54F-4C6B-E2E7-8843-05828827C3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1DC1D6C-030D-5F60-D120-6643869EBED6}"/>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709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2E2BF0-359D-8587-211D-0E7761B36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F846887-94D6-57C8-7B25-1B713B9DC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8A4E47-4112-292E-AB8D-271A064E7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EB11-BEAD-4413-BEA8-7DEA4813BA68}" type="datetimeFigureOut">
              <a:rPr lang="es-PE" smtClean="0"/>
              <a:t>8/08/2023</a:t>
            </a:fld>
            <a:endParaRPr lang="es-PE"/>
          </a:p>
        </p:txBody>
      </p:sp>
      <p:sp>
        <p:nvSpPr>
          <p:cNvPr id="5" name="Marcador de pie de página 4">
            <a:extLst>
              <a:ext uri="{FF2B5EF4-FFF2-40B4-BE49-F238E27FC236}">
                <a16:creationId xmlns:a16="http://schemas.microsoft.com/office/drawing/2014/main" id="{A6123C05-C59F-A7FB-531A-2BDFB2F4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73270EB-1B4C-EF07-9838-E85C77652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799A-8ED8-4B24-8D5F-50A35C92B8EB}" type="slidenum">
              <a:rPr lang="es-PE" smtClean="0"/>
              <a:t>‹Nº›</a:t>
            </a:fld>
            <a:endParaRPr lang="es-PE"/>
          </a:p>
        </p:txBody>
      </p:sp>
    </p:spTree>
    <p:extLst>
      <p:ext uri="{BB962C8B-B14F-4D97-AF65-F5344CB8AC3E}">
        <p14:creationId xmlns:p14="http://schemas.microsoft.com/office/powerpoint/2010/main" val="208866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AD700F-F5A1-A41D-D08F-47DD94C7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721" y="6298996"/>
            <a:ext cx="946076" cy="403912"/>
          </a:xfrm>
          <a:prstGeom prst="rect">
            <a:avLst/>
          </a:prstGeom>
        </p:spPr>
      </p:pic>
      <p:pic>
        <p:nvPicPr>
          <p:cNvPr id="13" name="Imagen 12">
            <a:extLst>
              <a:ext uri="{FF2B5EF4-FFF2-40B4-BE49-F238E27FC236}">
                <a16:creationId xmlns:a16="http://schemas.microsoft.com/office/drawing/2014/main" id="{4A8FBF53-ADC6-AC75-6601-73953E8F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9446756" y="6406810"/>
            <a:ext cx="946076" cy="269321"/>
          </a:xfrm>
          <a:prstGeom prst="rect">
            <a:avLst/>
          </a:prstGeom>
        </p:spPr>
      </p:pic>
      <p:pic>
        <p:nvPicPr>
          <p:cNvPr id="15" name="Imagen 14">
            <a:extLst>
              <a:ext uri="{FF2B5EF4-FFF2-40B4-BE49-F238E27FC236}">
                <a16:creationId xmlns:a16="http://schemas.microsoft.com/office/drawing/2014/main" id="{4D1C81D5-10A0-540F-6142-9F5AA6D45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632" y="289483"/>
            <a:ext cx="964471" cy="594607"/>
          </a:xfrm>
          <a:prstGeom prst="rect">
            <a:avLst/>
          </a:prstGeom>
        </p:spPr>
      </p:pic>
      <p:pic>
        <p:nvPicPr>
          <p:cNvPr id="10" name="Gráfico 9">
            <a:extLst>
              <a:ext uri="{FF2B5EF4-FFF2-40B4-BE49-F238E27FC236}">
                <a16:creationId xmlns:a16="http://schemas.microsoft.com/office/drawing/2014/main" id="{D57AFBFC-971E-47F2-920F-DB09E1DAF2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2194" y="5805969"/>
            <a:ext cx="2810983" cy="557822"/>
          </a:xfrm>
          <a:prstGeom prst="rect">
            <a:avLst/>
          </a:prstGeom>
        </p:spPr>
      </p:pic>
      <p:pic>
        <p:nvPicPr>
          <p:cNvPr id="2" name="Imagen 1">
            <a:extLst>
              <a:ext uri="{FF2B5EF4-FFF2-40B4-BE49-F238E27FC236}">
                <a16:creationId xmlns:a16="http://schemas.microsoft.com/office/drawing/2014/main" id="{B50A12FB-461B-A0D9-C990-1D968F540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39" y="4158470"/>
            <a:ext cx="7214532" cy="2699530"/>
          </a:xfrm>
          <a:prstGeom prst="rect">
            <a:avLst/>
          </a:prstGeom>
        </p:spPr>
      </p:pic>
      <p:sp>
        <p:nvSpPr>
          <p:cNvPr id="16" name="CuadroTexto 15">
            <a:extLst>
              <a:ext uri="{FF2B5EF4-FFF2-40B4-BE49-F238E27FC236}">
                <a16:creationId xmlns:a16="http://schemas.microsoft.com/office/drawing/2014/main" id="{C8EB9368-F1CF-4C0D-9A5C-41EC8958A84A}"/>
              </a:ext>
            </a:extLst>
          </p:cNvPr>
          <p:cNvSpPr txBox="1"/>
          <p:nvPr/>
        </p:nvSpPr>
        <p:spPr>
          <a:xfrm>
            <a:off x="3768510" y="267510"/>
            <a:ext cx="4896519" cy="954107"/>
          </a:xfrm>
          <a:prstGeom prst="rect">
            <a:avLst/>
          </a:prstGeom>
          <a:solidFill>
            <a:schemeClr val="accent6">
              <a:lumMod val="60000"/>
              <a:lumOff val="40000"/>
            </a:schemeClr>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a:r>
              <a:rPr lang="es-ES" sz="2800" b="1" i="1" dirty="0">
                <a:solidFill>
                  <a:schemeClr val="bg2">
                    <a:lumMod val="10000"/>
                  </a:schemeClr>
                </a:solidFill>
                <a:latin typeface="Acumin Variable Concept Black" panose="020B0304020202020204" pitchFamily="34" charset="0"/>
              </a:rPr>
              <a:t>ACTIVIDADES SINÉRGICAS DEL ENTRENAMIENTO DE FUTBOL</a:t>
            </a:r>
            <a:endParaRPr lang="es-PE" sz="2800" b="1" i="1" dirty="0">
              <a:solidFill>
                <a:schemeClr val="bg2">
                  <a:lumMod val="10000"/>
                </a:schemeClr>
              </a:solidFill>
              <a:latin typeface="Acumin Variable Concept Black" panose="020B0304020202020204" pitchFamily="34" charset="0"/>
            </a:endParaRPr>
          </a:p>
        </p:txBody>
      </p:sp>
      <p:sp>
        <p:nvSpPr>
          <p:cNvPr id="14" name="CuadroTexto 13">
            <a:extLst>
              <a:ext uri="{FF2B5EF4-FFF2-40B4-BE49-F238E27FC236}">
                <a16:creationId xmlns:a16="http://schemas.microsoft.com/office/drawing/2014/main" id="{FCCAB44B-0C93-46E0-B39A-51EE4EC4A5B3}"/>
              </a:ext>
            </a:extLst>
          </p:cNvPr>
          <p:cNvSpPr txBox="1"/>
          <p:nvPr/>
        </p:nvSpPr>
        <p:spPr>
          <a:xfrm>
            <a:off x="567062" y="2209535"/>
            <a:ext cx="4605828" cy="400110"/>
          </a:xfrm>
          <a:prstGeom prst="rect">
            <a:avLst/>
          </a:prstGeom>
          <a:solidFill>
            <a:srgbClr val="00B0F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a:r>
              <a:rPr lang="es-ES" sz="2000" dirty="0">
                <a:latin typeface="Acumin Variable Concept Semibol" panose="020B0304020202020204" pitchFamily="34" charset="0"/>
              </a:rPr>
              <a:t>“RETURN TO PLAY” (VUELTA AL JUEGO)</a:t>
            </a:r>
            <a:endParaRPr lang="es-PE" sz="2000" dirty="0">
              <a:latin typeface="Acumin Variable Concept Semibol" panose="020B0304020202020204" pitchFamily="34" charset="0"/>
            </a:endParaRPr>
          </a:p>
        </p:txBody>
      </p:sp>
      <p:sp>
        <p:nvSpPr>
          <p:cNvPr id="20" name="Flecha: a la derecha 19">
            <a:extLst>
              <a:ext uri="{FF2B5EF4-FFF2-40B4-BE49-F238E27FC236}">
                <a16:creationId xmlns:a16="http://schemas.microsoft.com/office/drawing/2014/main" id="{C204A252-1B3F-4C89-B853-F8E001B74C09}"/>
              </a:ext>
            </a:extLst>
          </p:cNvPr>
          <p:cNvSpPr/>
          <p:nvPr/>
        </p:nvSpPr>
        <p:spPr>
          <a:xfrm>
            <a:off x="4712087" y="3429000"/>
            <a:ext cx="1286339" cy="1156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BDDA48F4-4DA5-4DFD-B2C3-FA33DC910565}"/>
              </a:ext>
            </a:extLst>
          </p:cNvPr>
          <p:cNvSpPr/>
          <p:nvPr/>
        </p:nvSpPr>
        <p:spPr>
          <a:xfrm>
            <a:off x="879615" y="3142807"/>
            <a:ext cx="3157000" cy="2031325"/>
          </a:xfrm>
          <a:prstGeom prst="rect">
            <a:avLst/>
          </a:prstGeom>
        </p:spPr>
        <p:txBody>
          <a:bodyPr wrap="square">
            <a:spAutoFit/>
          </a:bodyPr>
          <a:lstStyle/>
          <a:p>
            <a:r>
              <a:rPr lang="es-ES" dirty="0"/>
              <a:t>El concepto del </a:t>
            </a:r>
            <a:r>
              <a:rPr lang="es-ES" dirty="0" err="1"/>
              <a:t>return</a:t>
            </a:r>
            <a:r>
              <a:rPr lang="es-ES" dirty="0"/>
              <a:t> </a:t>
            </a:r>
            <a:r>
              <a:rPr lang="es-ES" dirty="0" err="1"/>
              <a:t>to</a:t>
            </a:r>
            <a:r>
              <a:rPr lang="es-ES" dirty="0"/>
              <a:t> </a:t>
            </a:r>
            <a:r>
              <a:rPr lang="es-ES" dirty="0" err="1"/>
              <a:t>play</a:t>
            </a:r>
            <a:r>
              <a:rPr lang="es-ES" dirty="0"/>
              <a:t> o retorno a la competición es el proceso de decisión, sobre cuándo, un deportista lesionado puede volver de manera segura a la práctica deportiva o a la competición.</a:t>
            </a:r>
          </a:p>
        </p:txBody>
      </p:sp>
      <p:pic>
        <p:nvPicPr>
          <p:cNvPr id="3" name="Imagen 2">
            <a:extLst>
              <a:ext uri="{FF2B5EF4-FFF2-40B4-BE49-F238E27FC236}">
                <a16:creationId xmlns:a16="http://schemas.microsoft.com/office/drawing/2014/main" id="{C28C0C16-9912-46A6-86DA-69C4FF80A844}"/>
              </a:ext>
            </a:extLst>
          </p:cNvPr>
          <p:cNvPicPr>
            <a:picLocks noChangeAspect="1"/>
          </p:cNvPicPr>
          <p:nvPr/>
        </p:nvPicPr>
        <p:blipFill>
          <a:blip r:embed="rId8"/>
          <a:stretch>
            <a:fillRect/>
          </a:stretch>
        </p:blipFill>
        <p:spPr>
          <a:xfrm>
            <a:off x="6428866" y="2098913"/>
            <a:ext cx="5541237" cy="4066983"/>
          </a:xfrm>
          <a:prstGeom prst="rect">
            <a:avLst/>
          </a:prstGeom>
        </p:spPr>
      </p:pic>
    </p:spTree>
    <p:extLst>
      <p:ext uri="{BB962C8B-B14F-4D97-AF65-F5344CB8AC3E}">
        <p14:creationId xmlns:p14="http://schemas.microsoft.com/office/powerpoint/2010/main" val="717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490248"/>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9" y="96839"/>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08" y="4130359"/>
            <a:ext cx="7214532" cy="2699530"/>
          </a:xfrm>
          <a:prstGeom prst="rect">
            <a:avLst/>
          </a:prstGeom>
        </p:spPr>
      </p:pic>
      <p:sp>
        <p:nvSpPr>
          <p:cNvPr id="7" name="CuadroTexto 6">
            <a:extLst>
              <a:ext uri="{FF2B5EF4-FFF2-40B4-BE49-F238E27FC236}">
                <a16:creationId xmlns:a16="http://schemas.microsoft.com/office/drawing/2014/main" id="{C6A33B4D-6FE3-4B3C-BCFF-E4B58C504886}"/>
              </a:ext>
            </a:extLst>
          </p:cNvPr>
          <p:cNvSpPr txBox="1"/>
          <p:nvPr/>
        </p:nvSpPr>
        <p:spPr>
          <a:xfrm>
            <a:off x="347109" y="2063804"/>
            <a:ext cx="3797765" cy="3416320"/>
          </a:xfrm>
          <a:prstGeom prst="rect">
            <a:avLst/>
          </a:prstGeom>
          <a:noFill/>
        </p:spPr>
        <p:txBody>
          <a:bodyPr wrap="square" rtlCol="0">
            <a:spAutoFit/>
          </a:bodyPr>
          <a:lstStyle/>
          <a:p>
            <a:r>
              <a:rPr lang="es-ES" sz="2400" dirty="0"/>
              <a:t>La vuelta al deporte (RTP) es un proceso que inicia en el instante en el que el deportista entra por la puerta de nuestro consultorio y que finaliza cuando se alcanza el nivel más cercano posible al practicado previo a la lesión</a:t>
            </a:r>
            <a:r>
              <a:rPr lang="es-ES" dirty="0"/>
              <a:t>.</a:t>
            </a:r>
          </a:p>
        </p:txBody>
      </p:sp>
      <p:sp>
        <p:nvSpPr>
          <p:cNvPr id="6" name="Flecha: a la derecha 5">
            <a:extLst>
              <a:ext uri="{FF2B5EF4-FFF2-40B4-BE49-F238E27FC236}">
                <a16:creationId xmlns:a16="http://schemas.microsoft.com/office/drawing/2014/main" id="{AD8FB2F8-E44C-4B55-8F18-1EC05853A2D3}"/>
              </a:ext>
            </a:extLst>
          </p:cNvPr>
          <p:cNvSpPr/>
          <p:nvPr/>
        </p:nvSpPr>
        <p:spPr>
          <a:xfrm>
            <a:off x="4361712" y="2825854"/>
            <a:ext cx="1281442" cy="1278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5F7AEC50-DB8A-4EB8-94DB-D8C5D3779836}"/>
              </a:ext>
            </a:extLst>
          </p:cNvPr>
          <p:cNvSpPr txBox="1"/>
          <p:nvPr/>
        </p:nvSpPr>
        <p:spPr>
          <a:xfrm>
            <a:off x="3123450" y="236079"/>
            <a:ext cx="5527088" cy="523220"/>
          </a:xfrm>
          <a:prstGeom prst="rect">
            <a:avLst/>
          </a:prstGeom>
          <a:solidFill>
            <a:srgbClr val="FFC0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a:r>
              <a:rPr lang="es-ES" sz="2800" dirty="0"/>
              <a:t>¿QUÉ SIGNIFICA RTP EN DEPORTE?</a:t>
            </a:r>
            <a:endParaRPr lang="es-ES" sz="13800" b="1" i="1" dirty="0"/>
          </a:p>
        </p:txBody>
      </p:sp>
      <p:pic>
        <p:nvPicPr>
          <p:cNvPr id="12" name="Imagen 11">
            <a:extLst>
              <a:ext uri="{FF2B5EF4-FFF2-40B4-BE49-F238E27FC236}">
                <a16:creationId xmlns:a16="http://schemas.microsoft.com/office/drawing/2014/main" id="{84444180-4A37-40D4-BE26-6253CAFF66A2}"/>
              </a:ext>
            </a:extLst>
          </p:cNvPr>
          <p:cNvPicPr>
            <a:picLocks noChangeAspect="1"/>
          </p:cNvPicPr>
          <p:nvPr/>
        </p:nvPicPr>
        <p:blipFill>
          <a:blip r:embed="rId6"/>
          <a:stretch>
            <a:fillRect/>
          </a:stretch>
        </p:blipFill>
        <p:spPr>
          <a:xfrm>
            <a:off x="638741" y="56211"/>
            <a:ext cx="1514475" cy="1714500"/>
          </a:xfrm>
          <a:prstGeom prst="rect">
            <a:avLst/>
          </a:prstGeom>
        </p:spPr>
      </p:pic>
      <p:pic>
        <p:nvPicPr>
          <p:cNvPr id="2" name="Imagen 1">
            <a:extLst>
              <a:ext uri="{FF2B5EF4-FFF2-40B4-BE49-F238E27FC236}">
                <a16:creationId xmlns:a16="http://schemas.microsoft.com/office/drawing/2014/main" id="{4280362D-A566-4C20-A246-C8A10D09A6C2}"/>
              </a:ext>
            </a:extLst>
          </p:cNvPr>
          <p:cNvPicPr>
            <a:picLocks noChangeAspect="1"/>
          </p:cNvPicPr>
          <p:nvPr/>
        </p:nvPicPr>
        <p:blipFill>
          <a:blip r:embed="rId7"/>
          <a:stretch>
            <a:fillRect/>
          </a:stretch>
        </p:blipFill>
        <p:spPr>
          <a:xfrm>
            <a:off x="6096000" y="1802435"/>
            <a:ext cx="5819457" cy="4396739"/>
          </a:xfrm>
          <a:prstGeom prst="rect">
            <a:avLst/>
          </a:prstGeom>
        </p:spPr>
      </p:pic>
    </p:spTree>
    <p:extLst>
      <p:ext uri="{BB962C8B-B14F-4D97-AF65-F5344CB8AC3E}">
        <p14:creationId xmlns:p14="http://schemas.microsoft.com/office/powerpoint/2010/main" val="323861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
        <p:nvSpPr>
          <p:cNvPr id="4" name="CuadroTexto 3">
            <a:extLst>
              <a:ext uri="{FF2B5EF4-FFF2-40B4-BE49-F238E27FC236}">
                <a16:creationId xmlns:a16="http://schemas.microsoft.com/office/drawing/2014/main" id="{D95BEBA8-F89A-0BCB-05A8-B78B6869D42E}"/>
              </a:ext>
            </a:extLst>
          </p:cNvPr>
          <p:cNvSpPr txBox="1"/>
          <p:nvPr/>
        </p:nvSpPr>
        <p:spPr>
          <a:xfrm>
            <a:off x="2259232" y="2447691"/>
            <a:ext cx="4869812" cy="584775"/>
          </a:xfrm>
          <a:prstGeom prst="rect">
            <a:avLst/>
          </a:prstGeom>
          <a:noFill/>
        </p:spPr>
        <p:txBody>
          <a:bodyPr wrap="square" rtlCol="0">
            <a:spAutoFit/>
          </a:bodyPr>
          <a:lstStyle/>
          <a:p>
            <a:r>
              <a:rPr lang="es-PE" sz="3200" dirty="0">
                <a:solidFill>
                  <a:schemeClr val="bg1"/>
                </a:solidFill>
                <a:latin typeface="Acumin Variable Concept Black" panose="020B0304020202020204" pitchFamily="34" charset="0"/>
              </a:rPr>
              <a:t>TEXTO</a:t>
            </a:r>
          </a:p>
        </p:txBody>
      </p:sp>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10" name="CuadroTexto 9">
            <a:extLst>
              <a:ext uri="{FF2B5EF4-FFF2-40B4-BE49-F238E27FC236}">
                <a16:creationId xmlns:a16="http://schemas.microsoft.com/office/drawing/2014/main" id="{B6356C9E-01E6-4DE2-A892-94197EB7EBE2}"/>
              </a:ext>
            </a:extLst>
          </p:cNvPr>
          <p:cNvSpPr txBox="1"/>
          <p:nvPr/>
        </p:nvSpPr>
        <p:spPr>
          <a:xfrm>
            <a:off x="3903832" y="217713"/>
            <a:ext cx="4105662" cy="594607"/>
          </a:xfrm>
          <a:prstGeom prst="rect">
            <a:avLst/>
          </a:prstGeom>
          <a:solidFill>
            <a:srgbClr val="FFC0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 :</a:t>
            </a:r>
            <a:endParaRPr lang="es-PE" sz="3200" dirty="0">
              <a:latin typeface="Acumin Variable Concept Semibol" panose="020B0304020202020204" pitchFamily="34" charset="0"/>
            </a:endParaRPr>
          </a:p>
        </p:txBody>
      </p:sp>
      <p:pic>
        <p:nvPicPr>
          <p:cNvPr id="13" name="Imagen 12">
            <a:extLst>
              <a:ext uri="{FF2B5EF4-FFF2-40B4-BE49-F238E27FC236}">
                <a16:creationId xmlns:a16="http://schemas.microsoft.com/office/drawing/2014/main" id="{B6E8B07E-F28B-4F76-BCA2-6839F08841EF}"/>
              </a:ext>
            </a:extLst>
          </p:cNvPr>
          <p:cNvPicPr>
            <a:picLocks noChangeAspect="1"/>
          </p:cNvPicPr>
          <p:nvPr/>
        </p:nvPicPr>
        <p:blipFill>
          <a:blip r:embed="rId5"/>
          <a:stretch>
            <a:fillRect/>
          </a:stretch>
        </p:blipFill>
        <p:spPr>
          <a:xfrm>
            <a:off x="144336" y="2594583"/>
            <a:ext cx="1668834" cy="1668834"/>
          </a:xfrm>
          <a:prstGeom prst="rect">
            <a:avLst/>
          </a:prstGeom>
        </p:spPr>
      </p:pic>
      <p:pic>
        <p:nvPicPr>
          <p:cNvPr id="11" name="Imagen 10">
            <a:extLst>
              <a:ext uri="{FF2B5EF4-FFF2-40B4-BE49-F238E27FC236}">
                <a16:creationId xmlns:a16="http://schemas.microsoft.com/office/drawing/2014/main" id="{52361C91-87BC-42DE-AEC0-F5DB94C4D65A}"/>
              </a:ext>
            </a:extLst>
          </p:cNvPr>
          <p:cNvPicPr>
            <a:picLocks noChangeAspect="1"/>
          </p:cNvPicPr>
          <p:nvPr/>
        </p:nvPicPr>
        <p:blipFill>
          <a:blip r:embed="rId5"/>
          <a:stretch>
            <a:fillRect/>
          </a:stretch>
        </p:blipFill>
        <p:spPr>
          <a:xfrm>
            <a:off x="10447186" y="2728870"/>
            <a:ext cx="1668834" cy="1668834"/>
          </a:xfrm>
          <a:prstGeom prst="rect">
            <a:avLst/>
          </a:prstGeom>
        </p:spPr>
      </p:pic>
      <p:pic>
        <p:nvPicPr>
          <p:cNvPr id="7" name="Imagen 6">
            <a:extLst>
              <a:ext uri="{FF2B5EF4-FFF2-40B4-BE49-F238E27FC236}">
                <a16:creationId xmlns:a16="http://schemas.microsoft.com/office/drawing/2014/main" id="{565E67DF-F4A9-4D18-B5E5-2DF5CACCF8E1}"/>
              </a:ext>
            </a:extLst>
          </p:cNvPr>
          <p:cNvPicPr>
            <a:picLocks noChangeAspect="1"/>
          </p:cNvPicPr>
          <p:nvPr/>
        </p:nvPicPr>
        <p:blipFill>
          <a:blip r:embed="rId6"/>
          <a:stretch>
            <a:fillRect/>
          </a:stretch>
        </p:blipFill>
        <p:spPr>
          <a:xfrm>
            <a:off x="2428186" y="1350752"/>
            <a:ext cx="7403983" cy="5288559"/>
          </a:xfrm>
          <a:prstGeom prst="rect">
            <a:avLst/>
          </a:prstGeom>
        </p:spPr>
      </p:pic>
    </p:spTree>
    <p:extLst>
      <p:ext uri="{BB962C8B-B14F-4D97-AF65-F5344CB8AC3E}">
        <p14:creationId xmlns:p14="http://schemas.microsoft.com/office/powerpoint/2010/main" val="206916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147" y="148046"/>
            <a:ext cx="964471" cy="594607"/>
          </a:xfrm>
          <a:prstGeom prst="rect">
            <a:avLst/>
          </a:prstGeom>
        </p:spPr>
      </p:pic>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575293"/>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7" name="Rectángulo 6">
            <a:extLst>
              <a:ext uri="{FF2B5EF4-FFF2-40B4-BE49-F238E27FC236}">
                <a16:creationId xmlns:a16="http://schemas.microsoft.com/office/drawing/2014/main" id="{8AA4F6C4-7D8A-4904-ADF2-D0D9B4689DEA}"/>
              </a:ext>
            </a:extLst>
          </p:cNvPr>
          <p:cNvSpPr/>
          <p:nvPr/>
        </p:nvSpPr>
        <p:spPr>
          <a:xfrm>
            <a:off x="535764" y="2105807"/>
            <a:ext cx="3677451" cy="3693319"/>
          </a:xfrm>
          <a:prstGeom prst="rect">
            <a:avLst/>
          </a:prstGeom>
        </p:spPr>
        <p:txBody>
          <a:bodyPr wrap="square">
            <a:spAutoFit/>
          </a:bodyPr>
          <a:lstStyle/>
          <a:p>
            <a:r>
              <a:rPr lang="es-ES" dirty="0"/>
              <a:t>La decisión de retorno a la práctica deportiva, es un proceso muy complejo donde hay que tener en cuenta muchos factores entre muchas personas para la toma de decisión final. El primer paso principal del proceso es la evaluación del estado de salud del deportista. Esta fase requiere una valoración del nivel de recuperación del atleta en los ámbitos fisiológicos, funcionales y biológicos y está basado en unos parámetros médicos.</a:t>
            </a:r>
          </a:p>
        </p:txBody>
      </p:sp>
      <p:pic>
        <p:nvPicPr>
          <p:cNvPr id="9" name="Imagen 8">
            <a:extLst>
              <a:ext uri="{FF2B5EF4-FFF2-40B4-BE49-F238E27FC236}">
                <a16:creationId xmlns:a16="http://schemas.microsoft.com/office/drawing/2014/main" id="{079F09C3-C406-4616-875F-AD6625049606}"/>
              </a:ext>
            </a:extLst>
          </p:cNvPr>
          <p:cNvPicPr>
            <a:picLocks noChangeAspect="1"/>
          </p:cNvPicPr>
          <p:nvPr/>
        </p:nvPicPr>
        <p:blipFill>
          <a:blip r:embed="rId5"/>
          <a:stretch>
            <a:fillRect/>
          </a:stretch>
        </p:blipFill>
        <p:spPr>
          <a:xfrm>
            <a:off x="0" y="0"/>
            <a:ext cx="1514475" cy="1714500"/>
          </a:xfrm>
          <a:prstGeom prst="rect">
            <a:avLst/>
          </a:prstGeom>
        </p:spPr>
      </p:pic>
      <p:sp>
        <p:nvSpPr>
          <p:cNvPr id="4" name="Flecha: a la derecha 3">
            <a:extLst>
              <a:ext uri="{FF2B5EF4-FFF2-40B4-BE49-F238E27FC236}">
                <a16:creationId xmlns:a16="http://schemas.microsoft.com/office/drawing/2014/main" id="{9BF56682-4AB2-4395-9596-C6D10D45FD6D}"/>
              </a:ext>
            </a:extLst>
          </p:cNvPr>
          <p:cNvSpPr/>
          <p:nvPr/>
        </p:nvSpPr>
        <p:spPr>
          <a:xfrm>
            <a:off x="4524010" y="2802570"/>
            <a:ext cx="1275900" cy="1403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CC68E4E5-3E77-4347-B85F-11FD39A51718}"/>
              </a:ext>
            </a:extLst>
          </p:cNvPr>
          <p:cNvSpPr txBox="1"/>
          <p:nvPr/>
        </p:nvSpPr>
        <p:spPr>
          <a:xfrm>
            <a:off x="3140404" y="234391"/>
            <a:ext cx="5716848" cy="954107"/>
          </a:xfrm>
          <a:prstGeom prst="rect">
            <a:avLst/>
          </a:prstGeom>
          <a:solidFill>
            <a:srgbClr val="00B05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fontAlgn="base"/>
            <a:r>
              <a:rPr lang="es-ES" sz="2800" b="1" dirty="0"/>
              <a:t>PRINCIPALES FASES DEL PROCESO DE DECISIÓN DE RETURN TO PLAY</a:t>
            </a:r>
          </a:p>
        </p:txBody>
      </p:sp>
      <p:pic>
        <p:nvPicPr>
          <p:cNvPr id="3" name="Imagen 2">
            <a:extLst>
              <a:ext uri="{FF2B5EF4-FFF2-40B4-BE49-F238E27FC236}">
                <a16:creationId xmlns:a16="http://schemas.microsoft.com/office/drawing/2014/main" id="{3C078E18-7D19-42CC-8473-B97D885A7526}"/>
              </a:ext>
            </a:extLst>
          </p:cNvPr>
          <p:cNvPicPr>
            <a:picLocks noChangeAspect="1"/>
          </p:cNvPicPr>
          <p:nvPr/>
        </p:nvPicPr>
        <p:blipFill>
          <a:blip r:embed="rId6"/>
          <a:stretch>
            <a:fillRect/>
          </a:stretch>
        </p:blipFill>
        <p:spPr>
          <a:xfrm>
            <a:off x="6193065" y="1861205"/>
            <a:ext cx="5328375" cy="4480356"/>
          </a:xfrm>
          <a:prstGeom prst="rect">
            <a:avLst/>
          </a:prstGeom>
        </p:spPr>
      </p:pic>
    </p:spTree>
    <p:extLst>
      <p:ext uri="{BB962C8B-B14F-4D97-AF65-F5344CB8AC3E}">
        <p14:creationId xmlns:p14="http://schemas.microsoft.com/office/powerpoint/2010/main" val="81112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
        <p:nvSpPr>
          <p:cNvPr id="4" name="CuadroTexto 3">
            <a:extLst>
              <a:ext uri="{FF2B5EF4-FFF2-40B4-BE49-F238E27FC236}">
                <a16:creationId xmlns:a16="http://schemas.microsoft.com/office/drawing/2014/main" id="{D95BEBA8-F89A-0BCB-05A8-B78B6869D42E}"/>
              </a:ext>
            </a:extLst>
          </p:cNvPr>
          <p:cNvSpPr txBox="1"/>
          <p:nvPr/>
        </p:nvSpPr>
        <p:spPr>
          <a:xfrm>
            <a:off x="2259232" y="2447691"/>
            <a:ext cx="4869812" cy="584775"/>
          </a:xfrm>
          <a:prstGeom prst="rect">
            <a:avLst/>
          </a:prstGeom>
          <a:noFill/>
        </p:spPr>
        <p:txBody>
          <a:bodyPr wrap="square" rtlCol="0">
            <a:spAutoFit/>
          </a:bodyPr>
          <a:lstStyle/>
          <a:p>
            <a:r>
              <a:rPr lang="es-PE" sz="3200" dirty="0">
                <a:solidFill>
                  <a:schemeClr val="bg1"/>
                </a:solidFill>
                <a:latin typeface="Acumin Variable Concept Black" panose="020B0304020202020204" pitchFamily="34" charset="0"/>
              </a:rPr>
              <a:t>TEXTO</a:t>
            </a:r>
          </a:p>
        </p:txBody>
      </p:sp>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10" name="CuadroTexto 9">
            <a:extLst>
              <a:ext uri="{FF2B5EF4-FFF2-40B4-BE49-F238E27FC236}">
                <a16:creationId xmlns:a16="http://schemas.microsoft.com/office/drawing/2014/main" id="{B6356C9E-01E6-4DE2-A892-94197EB7EBE2}"/>
              </a:ext>
            </a:extLst>
          </p:cNvPr>
          <p:cNvSpPr txBox="1"/>
          <p:nvPr/>
        </p:nvSpPr>
        <p:spPr>
          <a:xfrm>
            <a:off x="4082358" y="226747"/>
            <a:ext cx="4027284" cy="584775"/>
          </a:xfrm>
          <a:prstGeom prst="rect">
            <a:avLst/>
          </a:prstGeom>
          <a:solidFill>
            <a:srgbClr val="00B0F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 :</a:t>
            </a:r>
            <a:endParaRPr lang="es-PE" sz="3200" dirty="0">
              <a:latin typeface="Acumin Variable Concept Semibol" panose="020B0304020202020204" pitchFamily="34" charset="0"/>
            </a:endParaRPr>
          </a:p>
        </p:txBody>
      </p:sp>
      <p:pic>
        <p:nvPicPr>
          <p:cNvPr id="13" name="Imagen 12">
            <a:extLst>
              <a:ext uri="{FF2B5EF4-FFF2-40B4-BE49-F238E27FC236}">
                <a16:creationId xmlns:a16="http://schemas.microsoft.com/office/drawing/2014/main" id="{B6E8B07E-F28B-4F76-BCA2-6839F08841EF}"/>
              </a:ext>
            </a:extLst>
          </p:cNvPr>
          <p:cNvPicPr>
            <a:picLocks noChangeAspect="1"/>
          </p:cNvPicPr>
          <p:nvPr/>
        </p:nvPicPr>
        <p:blipFill>
          <a:blip r:embed="rId5"/>
          <a:stretch>
            <a:fillRect/>
          </a:stretch>
        </p:blipFill>
        <p:spPr>
          <a:xfrm>
            <a:off x="0" y="2740078"/>
            <a:ext cx="1668834" cy="1668834"/>
          </a:xfrm>
          <a:prstGeom prst="rect">
            <a:avLst/>
          </a:prstGeom>
        </p:spPr>
      </p:pic>
      <p:pic>
        <p:nvPicPr>
          <p:cNvPr id="11" name="Imagen 10">
            <a:extLst>
              <a:ext uri="{FF2B5EF4-FFF2-40B4-BE49-F238E27FC236}">
                <a16:creationId xmlns:a16="http://schemas.microsoft.com/office/drawing/2014/main" id="{52361C91-87BC-42DE-AEC0-F5DB94C4D65A}"/>
              </a:ext>
            </a:extLst>
          </p:cNvPr>
          <p:cNvPicPr>
            <a:picLocks noChangeAspect="1"/>
          </p:cNvPicPr>
          <p:nvPr/>
        </p:nvPicPr>
        <p:blipFill>
          <a:blip r:embed="rId5"/>
          <a:stretch>
            <a:fillRect/>
          </a:stretch>
        </p:blipFill>
        <p:spPr>
          <a:xfrm>
            <a:off x="10565250" y="2762279"/>
            <a:ext cx="1668834" cy="1668834"/>
          </a:xfrm>
          <a:prstGeom prst="rect">
            <a:avLst/>
          </a:prstGeom>
        </p:spPr>
      </p:pic>
      <p:pic>
        <p:nvPicPr>
          <p:cNvPr id="7" name="Imagen 6">
            <a:extLst>
              <a:ext uri="{FF2B5EF4-FFF2-40B4-BE49-F238E27FC236}">
                <a16:creationId xmlns:a16="http://schemas.microsoft.com/office/drawing/2014/main" id="{A5DBCE04-30D9-46FC-A5BC-95CDA43BDD01}"/>
              </a:ext>
            </a:extLst>
          </p:cNvPr>
          <p:cNvPicPr>
            <a:picLocks noChangeAspect="1"/>
          </p:cNvPicPr>
          <p:nvPr/>
        </p:nvPicPr>
        <p:blipFill>
          <a:blip r:embed="rId6"/>
          <a:stretch>
            <a:fillRect/>
          </a:stretch>
        </p:blipFill>
        <p:spPr>
          <a:xfrm>
            <a:off x="1978479" y="1309687"/>
            <a:ext cx="8436972" cy="5363504"/>
          </a:xfrm>
          <a:prstGeom prst="rect">
            <a:avLst/>
          </a:prstGeom>
        </p:spPr>
      </p:pic>
    </p:spTree>
    <p:extLst>
      <p:ext uri="{BB962C8B-B14F-4D97-AF65-F5344CB8AC3E}">
        <p14:creationId xmlns:p14="http://schemas.microsoft.com/office/powerpoint/2010/main" val="76521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073A8D-3885-86AD-326D-C7B65D367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050" y="3364884"/>
            <a:ext cx="7963949" cy="3493116"/>
          </a:xfrm>
          <a:prstGeom prst="rect">
            <a:avLst/>
          </a:prstGeom>
        </p:spPr>
      </p:pic>
      <p:sp>
        <p:nvSpPr>
          <p:cNvPr id="2" name="CuadroTexto 1">
            <a:extLst>
              <a:ext uri="{FF2B5EF4-FFF2-40B4-BE49-F238E27FC236}">
                <a16:creationId xmlns:a16="http://schemas.microsoft.com/office/drawing/2014/main" id="{45E07BFA-4E36-EDD2-D1D6-4B2E9E5D7C47}"/>
              </a:ext>
            </a:extLst>
          </p:cNvPr>
          <p:cNvSpPr txBox="1"/>
          <p:nvPr/>
        </p:nvSpPr>
        <p:spPr>
          <a:xfrm>
            <a:off x="4391637" y="2985285"/>
            <a:ext cx="3408726" cy="1015663"/>
          </a:xfrm>
          <a:prstGeom prst="rect">
            <a:avLst/>
          </a:prstGeom>
          <a:noFill/>
        </p:spPr>
        <p:txBody>
          <a:bodyPr wrap="square" rtlCol="0">
            <a:spAutoFit/>
          </a:bodyPr>
          <a:lstStyle/>
          <a:p>
            <a:r>
              <a:rPr lang="es-ES" sz="6000" dirty="0">
                <a:solidFill>
                  <a:srgbClr val="C00000"/>
                </a:solidFill>
                <a:latin typeface="Acumin Variable Concept Black" panose="020B0304020202020204" pitchFamily="34" charset="0"/>
              </a:rPr>
              <a:t>Gracias.</a:t>
            </a:r>
            <a:endParaRPr lang="es-PE" sz="6000" dirty="0">
              <a:solidFill>
                <a:srgbClr val="C00000"/>
              </a:solidFill>
              <a:latin typeface="Acumin Variable Concept Black" panose="020B0304020202020204" pitchFamily="34" charset="0"/>
            </a:endParaRPr>
          </a:p>
        </p:txBody>
      </p:sp>
      <p:pic>
        <p:nvPicPr>
          <p:cNvPr id="7" name="Imagen 6">
            <a:extLst>
              <a:ext uri="{FF2B5EF4-FFF2-40B4-BE49-F238E27FC236}">
                <a16:creationId xmlns:a16="http://schemas.microsoft.com/office/drawing/2014/main" id="{EBC37529-9F3F-4185-EB2D-AA351587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963949" cy="3493116"/>
          </a:xfrm>
          <a:prstGeom prst="rect">
            <a:avLst/>
          </a:prstGeom>
        </p:spPr>
      </p:pic>
      <p:cxnSp>
        <p:nvCxnSpPr>
          <p:cNvPr id="12" name="Conector recto 11">
            <a:extLst>
              <a:ext uri="{FF2B5EF4-FFF2-40B4-BE49-F238E27FC236}">
                <a16:creationId xmlns:a16="http://schemas.microsoft.com/office/drawing/2014/main" id="{956B25F8-4A1B-286F-A4CE-FA1DE3A54EA0}"/>
              </a:ext>
            </a:extLst>
          </p:cNvPr>
          <p:cNvCxnSpPr>
            <a:cxnSpLocks/>
          </p:cNvCxnSpPr>
          <p:nvPr/>
        </p:nvCxnSpPr>
        <p:spPr>
          <a:xfrm>
            <a:off x="4630723" y="3983569"/>
            <a:ext cx="146527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842CFA6A-88D7-D016-3785-FC35B26F2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4" y="6087346"/>
            <a:ext cx="1725740" cy="584677"/>
          </a:xfrm>
          <a:prstGeom prst="rect">
            <a:avLst/>
          </a:prstGeom>
        </p:spPr>
      </p:pic>
      <p:pic>
        <p:nvPicPr>
          <p:cNvPr id="15" name="Imagen 14">
            <a:extLst>
              <a:ext uri="{FF2B5EF4-FFF2-40B4-BE49-F238E27FC236}">
                <a16:creationId xmlns:a16="http://schemas.microsoft.com/office/drawing/2014/main" id="{7FE0AF29-D116-6562-46D6-8997E0BEC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Tree>
    <p:extLst>
      <p:ext uri="{BB962C8B-B14F-4D97-AF65-F5344CB8AC3E}">
        <p14:creationId xmlns:p14="http://schemas.microsoft.com/office/powerpoint/2010/main" val="200438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271CE0F-E046-4E09-A260-8F9C39AB8D20}"/>
              </a:ext>
            </a:extLst>
          </p:cNvPr>
          <p:cNvSpPr txBox="1"/>
          <p:nvPr/>
        </p:nvSpPr>
        <p:spPr>
          <a:xfrm>
            <a:off x="983726" y="3846743"/>
            <a:ext cx="2781006" cy="523220"/>
          </a:xfrm>
          <a:prstGeom prst="rect">
            <a:avLst/>
          </a:prstGeom>
          <a:noFill/>
        </p:spPr>
        <p:txBody>
          <a:bodyPr wrap="square">
            <a:spAutoFit/>
          </a:bodyPr>
          <a:lstStyle/>
          <a:p>
            <a:r>
              <a:rPr lang="es-PE" sz="2800" b="1" dirty="0"/>
              <a:t>@Olimpia.Oficial</a:t>
            </a:r>
          </a:p>
        </p:txBody>
      </p:sp>
      <p:pic>
        <p:nvPicPr>
          <p:cNvPr id="33" name="Imagen 32">
            <a:extLst>
              <a:ext uri="{FF2B5EF4-FFF2-40B4-BE49-F238E27FC236}">
                <a16:creationId xmlns:a16="http://schemas.microsoft.com/office/drawing/2014/main" id="{62F6FE26-F70F-421D-A0CC-8D2B5AE5A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07" y="1828287"/>
            <a:ext cx="2532047" cy="1772433"/>
          </a:xfrm>
          <a:prstGeom prst="rect">
            <a:avLst/>
          </a:prstGeom>
        </p:spPr>
      </p:pic>
      <p:pic>
        <p:nvPicPr>
          <p:cNvPr id="34" name="Imagen 33">
            <a:extLst>
              <a:ext uri="{FF2B5EF4-FFF2-40B4-BE49-F238E27FC236}">
                <a16:creationId xmlns:a16="http://schemas.microsoft.com/office/drawing/2014/main" id="{45B71150-8EC2-4ACE-83EE-C50DCA90C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52" y="1730315"/>
            <a:ext cx="1968375" cy="1968375"/>
          </a:xfrm>
          <a:prstGeom prst="rect">
            <a:avLst/>
          </a:prstGeom>
        </p:spPr>
      </p:pic>
      <p:sp>
        <p:nvSpPr>
          <p:cNvPr id="35" name="CuadroTexto 34">
            <a:extLst>
              <a:ext uri="{FF2B5EF4-FFF2-40B4-BE49-F238E27FC236}">
                <a16:creationId xmlns:a16="http://schemas.microsoft.com/office/drawing/2014/main" id="{2982CE4F-387D-4258-B16B-55692339C301}"/>
              </a:ext>
            </a:extLst>
          </p:cNvPr>
          <p:cNvSpPr txBox="1"/>
          <p:nvPr/>
        </p:nvSpPr>
        <p:spPr>
          <a:xfrm>
            <a:off x="572047" y="1049292"/>
            <a:ext cx="3604364" cy="369332"/>
          </a:xfrm>
          <a:prstGeom prst="rect">
            <a:avLst/>
          </a:prstGeom>
          <a:solidFill>
            <a:schemeClr val="accent2"/>
          </a:solidFill>
        </p:spPr>
        <p:txBody>
          <a:bodyPr wrap="square">
            <a:spAutoFit/>
          </a:bodyPr>
          <a:lstStyle/>
          <a:p>
            <a:r>
              <a:rPr lang="es-PE" sz="1800" b="1" dirty="0">
                <a:solidFill>
                  <a:schemeClr val="bg1"/>
                </a:solidFill>
              </a:rPr>
              <a:t> Síguenos en nuestras redes sociales</a:t>
            </a:r>
          </a:p>
        </p:txBody>
      </p:sp>
      <p:pic>
        <p:nvPicPr>
          <p:cNvPr id="3" name="Imagen 2">
            <a:extLst>
              <a:ext uri="{FF2B5EF4-FFF2-40B4-BE49-F238E27FC236}">
                <a16:creationId xmlns:a16="http://schemas.microsoft.com/office/drawing/2014/main" id="{DA1C41F4-F8F2-46E3-9350-F1F74ADD353C}"/>
              </a:ext>
            </a:extLst>
          </p:cNvPr>
          <p:cNvPicPr>
            <a:picLocks noChangeAspect="1"/>
          </p:cNvPicPr>
          <p:nvPr/>
        </p:nvPicPr>
        <p:blipFill rotWithShape="1">
          <a:blip r:embed="rId4"/>
          <a:srcRect l="23739" t="13701" r="26514" b="6422"/>
          <a:stretch/>
        </p:blipFill>
        <p:spPr>
          <a:xfrm>
            <a:off x="4663157" y="0"/>
            <a:ext cx="7593159" cy="6858000"/>
          </a:xfrm>
          <a:prstGeom prst="rect">
            <a:avLst/>
          </a:prstGeom>
        </p:spPr>
      </p:pic>
    </p:spTree>
    <p:extLst>
      <p:ext uri="{BB962C8B-B14F-4D97-AF65-F5344CB8AC3E}">
        <p14:creationId xmlns:p14="http://schemas.microsoft.com/office/powerpoint/2010/main" val="2918133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144</Words>
  <Application>Microsoft Office PowerPoint</Application>
  <PresentationFormat>Panorámica</PresentationFormat>
  <Paragraphs>14</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Acumin Variable Concept Black</vt:lpstr>
      <vt:lpstr>Acumin Variable Concept Semibol</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OLIMPIA</dc:title>
  <dc:creator>Nayeli</dc:creator>
  <cp:keywords>OLIMPIA</cp:keywords>
  <cp:lastModifiedBy>Luis Angel Acosta Espinoza</cp:lastModifiedBy>
  <cp:revision>102</cp:revision>
  <dcterms:created xsi:type="dcterms:W3CDTF">2022-06-22T15:04:09Z</dcterms:created>
  <dcterms:modified xsi:type="dcterms:W3CDTF">2023-08-08T05:23:37Z</dcterms:modified>
</cp:coreProperties>
</file>