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75" r:id="rId2"/>
    <p:sldId id="257" r:id="rId3"/>
    <p:sldId id="258" r:id="rId4"/>
    <p:sldId id="279" r:id="rId5"/>
    <p:sldId id="280" r:id="rId6"/>
    <p:sldId id="282" r:id="rId7"/>
    <p:sldId id="281" r:id="rId8"/>
    <p:sldId id="283" r:id="rId9"/>
    <p:sldId id="284" r:id="rId10"/>
    <p:sldId id="285" r:id="rId11"/>
    <p:sldId id="286" r:id="rId12"/>
    <p:sldId id="288" r:id="rId13"/>
    <p:sldId id="289" r:id="rId14"/>
    <p:sldId id="287" r:id="rId15"/>
    <p:sldId id="291" r:id="rId16"/>
    <p:sldId id="292" r:id="rId17"/>
    <p:sldId id="295" r:id="rId18"/>
    <p:sldId id="294" r:id="rId19"/>
    <p:sldId id="293" r:id="rId20"/>
    <p:sldId id="297" r:id="rId21"/>
    <p:sldId id="290" r:id="rId22"/>
    <p:sldId id="296" r:id="rId23"/>
    <p:sldId id="298" r:id="rId24"/>
    <p:sldId id="302" r:id="rId25"/>
    <p:sldId id="301" r:id="rId26"/>
    <p:sldId id="299" r:id="rId27"/>
    <p:sldId id="304" r:id="rId28"/>
    <p:sldId id="303" r:id="rId29"/>
    <p:sldId id="300" r:id="rId30"/>
    <p:sldId id="306" r:id="rId31"/>
    <p:sldId id="308" r:id="rId32"/>
    <p:sldId id="305" r:id="rId33"/>
    <p:sldId id="312" r:id="rId34"/>
    <p:sldId id="327" r:id="rId35"/>
    <p:sldId id="307" r:id="rId36"/>
    <p:sldId id="311" r:id="rId37"/>
    <p:sldId id="310" r:id="rId38"/>
    <p:sldId id="309" r:id="rId39"/>
    <p:sldId id="313" r:id="rId40"/>
    <p:sldId id="316" r:id="rId41"/>
    <p:sldId id="315" r:id="rId42"/>
    <p:sldId id="314" r:id="rId43"/>
    <p:sldId id="259" r:id="rId44"/>
    <p:sldId id="320" r:id="rId45"/>
    <p:sldId id="319" r:id="rId46"/>
    <p:sldId id="322" r:id="rId47"/>
    <p:sldId id="326" r:id="rId48"/>
    <p:sldId id="318" r:id="rId49"/>
    <p:sldId id="323" r:id="rId50"/>
    <p:sldId id="321" r:id="rId51"/>
    <p:sldId id="324" r:id="rId52"/>
    <p:sldId id="325" r:id="rId53"/>
    <p:sldId id="276" r:id="rId54"/>
  </p:sldIdLst>
  <p:sldSz cx="18288000" cy="10287000"/>
  <p:notesSz cx="6858000" cy="9144000"/>
  <p:embeddedFontLst>
    <p:embeddedFont>
      <p:font typeface="Poppins" panose="00000500000000000000" pitchFamily="2" charset="0"/>
      <p:regular r:id="rId56"/>
      <p:bold r:id="rId57"/>
      <p:italic r:id="rId58"/>
      <p:boldItalic r:id="rId59"/>
    </p:embeddedFont>
    <p:embeddedFont>
      <p:font typeface="Poppins Bold" panose="00000800000000000000" pitchFamily="2" charset="0"/>
      <p:regular r:id="rId60"/>
      <p:bold r:id="rId61"/>
    </p:embeddedFont>
    <p:embeddedFont>
      <p:font typeface="Segoe UI Light" panose="020B0502040204020203" pitchFamily="34" charset="0"/>
      <p:regular r:id="rId62"/>
      <p: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242" autoAdjust="0"/>
  </p:normalViewPr>
  <p:slideViewPr>
    <p:cSldViewPr>
      <p:cViewPr varScale="1">
        <p:scale>
          <a:sx n="70" d="100"/>
          <a:sy n="70" d="100"/>
        </p:scale>
        <p:origin x="2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8E7A9-A625-490B-8506-6B61F92EE1DF}" type="datetimeFigureOut">
              <a:rPr lang="es-PE" smtClean="0"/>
              <a:t>26/04/2024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63A74-4158-4A3D-BDA6-D024CEDFD25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91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544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398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448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6330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554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9025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007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6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5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6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7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0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5.jp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4.jpg"/><Relationship Id="rId2" Type="http://schemas.openxmlformats.org/officeDocument/2006/relationships/image" Target="../media/image15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2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9.jp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8.jpg"/><Relationship Id="rId2" Type="http://schemas.openxmlformats.org/officeDocument/2006/relationships/image" Target="../media/image15.png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6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0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1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2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3.jf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6.jfif"/><Relationship Id="rId2" Type="http://schemas.openxmlformats.org/officeDocument/2006/relationships/image" Target="../media/image15.png"/><Relationship Id="rId16" Type="http://schemas.openxmlformats.org/officeDocument/2006/relationships/image" Target="../media/image45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4.jf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9.png"/><Relationship Id="rId2" Type="http://schemas.openxmlformats.org/officeDocument/2006/relationships/image" Target="../media/image15.png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0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2.e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6.jpg"/><Relationship Id="rId3" Type="http://schemas.openxmlformats.org/officeDocument/2006/relationships/image" Target="../media/image16.svg"/><Relationship Id="rId21" Type="http://schemas.openxmlformats.org/officeDocument/2006/relationships/image" Target="../media/image59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55.jpg"/><Relationship Id="rId2" Type="http://schemas.openxmlformats.org/officeDocument/2006/relationships/image" Target="../media/image15.png"/><Relationship Id="rId16" Type="http://schemas.openxmlformats.org/officeDocument/2006/relationships/image" Target="../media/image54.jp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3.jpg"/><Relationship Id="rId10" Type="http://schemas.openxmlformats.org/officeDocument/2006/relationships/image" Target="../media/image10.png"/><Relationship Id="rId19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6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62.jpeg"/><Relationship Id="rId2" Type="http://schemas.openxmlformats.org/officeDocument/2006/relationships/image" Target="../media/image15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60.png"/><Relationship Id="rId10" Type="http://schemas.openxmlformats.org/officeDocument/2006/relationships/image" Target="../media/image10.png"/><Relationship Id="rId19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68.png"/><Relationship Id="rId3" Type="http://schemas.openxmlformats.org/officeDocument/2006/relationships/image" Target="../media/image16.svg"/><Relationship Id="rId21" Type="http://schemas.openxmlformats.org/officeDocument/2006/relationships/image" Target="../media/image71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67.png"/><Relationship Id="rId2" Type="http://schemas.openxmlformats.org/officeDocument/2006/relationships/image" Target="../media/image15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65.png"/><Relationship Id="rId10" Type="http://schemas.openxmlformats.org/officeDocument/2006/relationships/image" Target="../media/image10.png"/><Relationship Id="rId19" Type="http://schemas.openxmlformats.org/officeDocument/2006/relationships/image" Target="../media/image6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74.jpg"/><Relationship Id="rId2" Type="http://schemas.openxmlformats.org/officeDocument/2006/relationships/image" Target="../media/image15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7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78.jpe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77.jfif"/><Relationship Id="rId2" Type="http://schemas.openxmlformats.org/officeDocument/2006/relationships/image" Target="../media/image1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75.png"/><Relationship Id="rId10" Type="http://schemas.openxmlformats.org/officeDocument/2006/relationships/image" Target="../media/image10.png"/><Relationship Id="rId19" Type="http://schemas.openxmlformats.org/officeDocument/2006/relationships/image" Target="../media/image7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83.jp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82.png"/><Relationship Id="rId2" Type="http://schemas.openxmlformats.org/officeDocument/2006/relationships/image" Target="../media/image15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0.png"/><Relationship Id="rId10" Type="http://schemas.openxmlformats.org/officeDocument/2006/relationships/image" Target="../media/image10.png"/><Relationship Id="rId19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87.jpg"/><Relationship Id="rId2" Type="http://schemas.openxmlformats.org/officeDocument/2006/relationships/image" Target="../media/image15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90.jpg"/><Relationship Id="rId2" Type="http://schemas.openxmlformats.org/officeDocument/2006/relationships/image" Target="../media/image15.png"/><Relationship Id="rId16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94.jpe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93.jpeg"/><Relationship Id="rId2" Type="http://schemas.openxmlformats.org/officeDocument/2006/relationships/image" Target="../media/image15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1.png"/><Relationship Id="rId10" Type="http://schemas.openxmlformats.org/officeDocument/2006/relationships/image" Target="../media/image10.png"/><Relationship Id="rId19" Type="http://schemas.openxmlformats.org/officeDocument/2006/relationships/image" Target="../media/image9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98.jpg"/><Relationship Id="rId2" Type="http://schemas.openxmlformats.org/officeDocument/2006/relationships/image" Target="../media/image15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6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01.jpg"/><Relationship Id="rId2" Type="http://schemas.openxmlformats.org/officeDocument/2006/relationships/image" Target="../media/image1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9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75.png"/><Relationship Id="rId3" Type="http://schemas.openxmlformats.org/officeDocument/2006/relationships/image" Target="../media/image16.svg"/><Relationship Id="rId21" Type="http://schemas.openxmlformats.org/officeDocument/2006/relationships/image" Target="../media/image9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67.png"/><Relationship Id="rId25" Type="http://schemas.openxmlformats.org/officeDocument/2006/relationships/image" Target="../media/image72.png"/><Relationship Id="rId2" Type="http://schemas.openxmlformats.org/officeDocument/2006/relationships/image" Target="../media/image15.png"/><Relationship Id="rId16" Type="http://schemas.openxmlformats.org/officeDocument/2006/relationships/image" Target="../media/image60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99.png"/><Relationship Id="rId5" Type="http://schemas.openxmlformats.org/officeDocument/2006/relationships/image" Target="../media/image5.png"/><Relationship Id="rId15" Type="http://schemas.openxmlformats.org/officeDocument/2006/relationships/image" Target="../media/image102.png"/><Relationship Id="rId23" Type="http://schemas.openxmlformats.org/officeDocument/2006/relationships/image" Target="../media/image97.png"/><Relationship Id="rId10" Type="http://schemas.openxmlformats.org/officeDocument/2006/relationships/image" Target="../media/image10.png"/><Relationship Id="rId19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10" Type="http://schemas.openxmlformats.org/officeDocument/2006/relationships/image" Target="../media/image104.jpeg"/><Relationship Id="rId4" Type="http://schemas.openxmlformats.org/officeDocument/2006/relationships/image" Target="../media/image19.png"/><Relationship Id="rId9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8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3.jp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12" Type="http://schemas.openxmlformats.org/officeDocument/2006/relationships/image" Target="../media/image11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1.jpg"/><Relationship Id="rId5" Type="http://schemas.openxmlformats.org/officeDocument/2006/relationships/image" Target="../media/image20.svg"/><Relationship Id="rId15" Type="http://schemas.openxmlformats.org/officeDocument/2006/relationships/image" Target="../media/image115.png"/><Relationship Id="rId10" Type="http://schemas.openxmlformats.org/officeDocument/2006/relationships/image" Target="../media/image110.jpg"/><Relationship Id="rId4" Type="http://schemas.openxmlformats.org/officeDocument/2006/relationships/image" Target="../media/image19.png"/><Relationship Id="rId9" Type="http://schemas.openxmlformats.org/officeDocument/2006/relationships/image" Target="../media/image109.jpg"/><Relationship Id="rId1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12" Type="http://schemas.openxmlformats.org/officeDocument/2006/relationships/image" Target="../media/image1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8.jpg"/><Relationship Id="rId5" Type="http://schemas.openxmlformats.org/officeDocument/2006/relationships/image" Target="../media/image20.svg"/><Relationship Id="rId10" Type="http://schemas.openxmlformats.org/officeDocument/2006/relationships/image" Target="../media/image117.png"/><Relationship Id="rId4" Type="http://schemas.openxmlformats.org/officeDocument/2006/relationships/image" Target="../media/image19.png"/><Relationship Id="rId9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4.pn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12" Type="http://schemas.openxmlformats.org/officeDocument/2006/relationships/image" Target="../media/image12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2.png"/><Relationship Id="rId5" Type="http://schemas.openxmlformats.org/officeDocument/2006/relationships/image" Target="../media/image20.svg"/><Relationship Id="rId10" Type="http://schemas.openxmlformats.org/officeDocument/2006/relationships/image" Target="../media/image121.jpg"/><Relationship Id="rId4" Type="http://schemas.openxmlformats.org/officeDocument/2006/relationships/image" Target="../media/image19.png"/><Relationship Id="rId9" Type="http://schemas.openxmlformats.org/officeDocument/2006/relationships/image" Target="../media/image120.png"/><Relationship Id="rId14" Type="http://schemas.openxmlformats.org/officeDocument/2006/relationships/image" Target="../media/image125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90081" y="8288389"/>
            <a:ext cx="969911" cy="9699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711700"/>
            <a:ext cx="969911" cy="9699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87461" y="3731942"/>
            <a:ext cx="7513079" cy="121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# DE CLASE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17628" y="8748395"/>
            <a:ext cx="4052744" cy="50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Poppins"/>
              </a:rPr>
              <a:t>17/07/2023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499028" y="331339"/>
            <a:ext cx="2398578" cy="1998815"/>
          </a:xfrm>
          <a:prstGeom prst="rect">
            <a:avLst/>
          </a:prstGeom>
        </p:spPr>
      </p:pic>
      <p:sp>
        <p:nvSpPr>
          <p:cNvPr id="22" name="object 2"/>
          <p:cNvSpPr/>
          <p:nvPr/>
        </p:nvSpPr>
        <p:spPr>
          <a:xfrm>
            <a:off x="1" y="8274334"/>
            <a:ext cx="18287999" cy="195933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"/>
          <p:cNvGrpSpPr/>
          <p:nvPr/>
        </p:nvGrpSpPr>
        <p:grpSpPr>
          <a:xfrm>
            <a:off x="0" y="8542234"/>
            <a:ext cx="18288000" cy="1348105"/>
            <a:chOff x="329183" y="5649467"/>
            <a:chExt cx="11379708" cy="1062228"/>
          </a:xfrm>
        </p:grpSpPr>
        <p:sp>
          <p:nvSpPr>
            <p:cNvPr id="24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30"/>
          <p:cNvSpPr txBox="1"/>
          <p:nvPr/>
        </p:nvSpPr>
        <p:spPr>
          <a:xfrm>
            <a:off x="14736022" y="8461468"/>
            <a:ext cx="34938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#</a:t>
            </a:r>
            <a:r>
              <a:rPr lang="es-MX" sz="2000" b="1" spc="-1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ElPoderDeUnaGranDecisión</a:t>
            </a:r>
            <a:endParaRPr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-980420" y="-536629"/>
            <a:ext cx="3738943" cy="3448172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C000"/>
          </a:solidFill>
        </p:spPr>
      </p:sp>
      <p:pic>
        <p:nvPicPr>
          <p:cNvPr id="5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6622" y="447389"/>
            <a:ext cx="1235073" cy="1438222"/>
          </a:xfrm>
          <a:prstGeom prst="rect">
            <a:avLst/>
          </a:prstGeom>
        </p:spPr>
      </p:pic>
      <p:sp>
        <p:nvSpPr>
          <p:cNvPr id="52" name="Título 2"/>
          <p:cNvSpPr txBox="1">
            <a:spLocks/>
          </p:cNvSpPr>
          <p:nvPr/>
        </p:nvSpPr>
        <p:spPr>
          <a:xfrm>
            <a:off x="2475352" y="6153293"/>
            <a:ext cx="4192403" cy="77568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Clase N°1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631557" y="2006857"/>
            <a:ext cx="11384533" cy="17177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Modulo 1 </a:t>
            </a:r>
          </a:p>
          <a:p>
            <a:pPr algn="ctr"/>
            <a:r>
              <a:rPr lang="es-E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Aspectos Introductorios a la Psicología del Deporte</a:t>
            </a:r>
            <a:endParaRPr lang="es-PE" sz="4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Título 2"/>
          <p:cNvSpPr txBox="1">
            <a:spLocks/>
          </p:cNvSpPr>
          <p:nvPr/>
        </p:nvSpPr>
        <p:spPr>
          <a:xfrm>
            <a:off x="11562562" y="6153293"/>
            <a:ext cx="4214756" cy="72985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Lic. Luis Gómez Correa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3134" y="980173"/>
            <a:ext cx="5390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CAMPOS DE LA PSICOLOGÍA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78" y="245151"/>
            <a:ext cx="8866664" cy="8704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Rectángulo 40"/>
          <p:cNvSpPr/>
          <p:nvPr/>
        </p:nvSpPr>
        <p:spPr>
          <a:xfrm>
            <a:off x="6249413" y="2905144"/>
            <a:ext cx="239977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Principales áreas de la Psicología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4" name="Conector recto de flecha 43"/>
          <p:cNvCxnSpPr/>
          <p:nvPr/>
        </p:nvCxnSpPr>
        <p:spPr>
          <a:xfrm flipV="1">
            <a:off x="8649192" y="3357054"/>
            <a:ext cx="2246299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ectángulo 44"/>
          <p:cNvSpPr/>
          <p:nvPr/>
        </p:nvSpPr>
        <p:spPr>
          <a:xfrm>
            <a:off x="6286992" y="5369156"/>
            <a:ext cx="23622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Otras disciplinas similares, no Psicología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6" name="Conector recto de flecha 45"/>
          <p:cNvCxnSpPr/>
          <p:nvPr/>
        </p:nvCxnSpPr>
        <p:spPr>
          <a:xfrm>
            <a:off x="8649192" y="6003385"/>
            <a:ext cx="1572409" cy="56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410399" y="3512323"/>
            <a:ext cx="4466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tiene múltiples campos de investigación, intervención y formación, con el núcleo en la Psicología general.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40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  <p:bldP spid="45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53782" y="587237"/>
            <a:ext cx="58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PROCESOS PSICOLÓGICOS BÁSICOS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15619" y="1888136"/>
            <a:ext cx="6793618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se encarga de estudiar los procesos psicológicos básicos y que están implicados en cada uno de los campos de la disciplina.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89351" y="4439453"/>
            <a:ext cx="6719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 trata de 8 variables básicas, que se relacionan entre ellas, como: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9079295" y="1110457"/>
            <a:ext cx="6409678" cy="7278550"/>
            <a:chOff x="9079295" y="1110457"/>
            <a:chExt cx="6409678" cy="7278550"/>
          </a:xfrm>
        </p:grpSpPr>
        <p:sp>
          <p:nvSpPr>
            <p:cNvPr id="8" name="Rectángulo 7"/>
            <p:cNvSpPr/>
            <p:nvPr/>
          </p:nvSpPr>
          <p:spPr>
            <a:xfrm>
              <a:off x="9079295" y="2664665"/>
              <a:ext cx="3083826" cy="41549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PE" sz="2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ATENCIÓN </a:t>
              </a:r>
            </a:p>
            <a:p>
              <a:r>
                <a:rPr lang="es-PE" sz="2400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•Forma de interacción con el entorno, la persona establece contacto con los estímulos (visuales, auditivos, táctiles, gustativos y olfativos) relevantes de la situación (desechando los no pertinentes) 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2455581" y="2648880"/>
              <a:ext cx="3033392" cy="41549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PE" sz="2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PERCEPCIÓN </a:t>
              </a:r>
              <a:r>
                <a:rPr lang="es-PE" sz="2400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•Proceso mediante el cual una persona selecciona, organiza e interpreta los estímulos para darle un significado a alguna cosa. Permite hacer una representación de la realidad del entorno. 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Flecha en U 14"/>
            <p:cNvSpPr/>
            <p:nvPr/>
          </p:nvSpPr>
          <p:spPr>
            <a:xfrm>
              <a:off x="10161944" y="1110457"/>
              <a:ext cx="3630256" cy="1538423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47" name="Flecha en U 46"/>
            <p:cNvSpPr/>
            <p:nvPr/>
          </p:nvSpPr>
          <p:spPr>
            <a:xfrm rot="10800000">
              <a:off x="10336941" y="6850584"/>
              <a:ext cx="3630256" cy="1538423"/>
            </a:xfrm>
            <a:prstGeom prst="utur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6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53782" y="587237"/>
            <a:ext cx="58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PROCESOS PSICOLÓGICOS BÁSICOS 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1047022" y="1584384"/>
            <a:ext cx="6409678" cy="7278550"/>
            <a:chOff x="9079295" y="1110457"/>
            <a:chExt cx="6409678" cy="7278550"/>
          </a:xfrm>
        </p:grpSpPr>
        <p:sp>
          <p:nvSpPr>
            <p:cNvPr id="8" name="Rectángulo 7"/>
            <p:cNvSpPr/>
            <p:nvPr/>
          </p:nvSpPr>
          <p:spPr>
            <a:xfrm>
              <a:off x="9079295" y="2664665"/>
              <a:ext cx="3083826" cy="37856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LENGUAJE</a:t>
              </a:r>
            </a:p>
            <a:p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•Sistema de símbolos y reglas que nos permiten la comunicación (incluye la emisión y comprensión; y la forma oral y escrita) y la estructuración del pensamiento. 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2455581" y="2648880"/>
              <a:ext cx="3033392" cy="41549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PENSAMIENTO </a:t>
              </a:r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•Actividad y creación de la mente. Los mecanismos que utiliza la mente de una persona para resolver los problemas que le trae la adaptación a la realidad o la imaginación</a:t>
              </a:r>
              <a:r>
                <a:rPr lang="es-PE" dirty="0"/>
                <a:t>. 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Flecha en U 14"/>
            <p:cNvSpPr/>
            <p:nvPr/>
          </p:nvSpPr>
          <p:spPr>
            <a:xfrm>
              <a:off x="10161944" y="1110457"/>
              <a:ext cx="3630256" cy="1538423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47" name="Flecha en U 46"/>
            <p:cNvSpPr/>
            <p:nvPr/>
          </p:nvSpPr>
          <p:spPr>
            <a:xfrm rot="10800000">
              <a:off x="10336941" y="6850584"/>
              <a:ext cx="3630256" cy="1538423"/>
            </a:xfrm>
            <a:prstGeom prst="utur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9719064" y="1617898"/>
            <a:ext cx="6409678" cy="7500147"/>
            <a:chOff x="9079295" y="1110457"/>
            <a:chExt cx="6409678" cy="7500147"/>
          </a:xfrm>
        </p:grpSpPr>
        <p:sp>
          <p:nvSpPr>
            <p:cNvPr id="36" name="Rectángulo 35"/>
            <p:cNvSpPr/>
            <p:nvPr/>
          </p:nvSpPr>
          <p:spPr>
            <a:xfrm>
              <a:off x="9079295" y="2664665"/>
              <a:ext cx="3083826" cy="45243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MOTIVACIÓN </a:t>
              </a:r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•Estados internos que mueven al individuo hacia la realización, y/o abandono de una actividad determinada por las asociaciones cognitivas que realice el sujeto en base a factores individuales, sociales, ambientales y culturales </a:t>
              </a: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12455581" y="2648880"/>
              <a:ext cx="3033392" cy="37856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EMOCIÓN </a:t>
              </a:r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•Reacciones psicofisiológicas que representan modos de adaptación a ciertos estímulos. Algunos ejemplos de emoción son la alegría, la tristeza, la sorpresa o la ira. </a:t>
              </a:r>
              <a:r>
                <a:rPr lang="es-PE" sz="2400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Flecha en U 38"/>
            <p:cNvSpPr/>
            <p:nvPr/>
          </p:nvSpPr>
          <p:spPr>
            <a:xfrm>
              <a:off x="10161944" y="1110457"/>
              <a:ext cx="3630256" cy="1538423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40" name="Flecha en U 39"/>
            <p:cNvSpPr/>
            <p:nvPr/>
          </p:nvSpPr>
          <p:spPr>
            <a:xfrm rot="10800000">
              <a:off x="10305430" y="6721860"/>
              <a:ext cx="3577490" cy="1888744"/>
            </a:xfrm>
            <a:prstGeom prst="utur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4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53782" y="587237"/>
            <a:ext cx="5882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PROCESOS PSICOLÓGICOS BÁSICOS 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6917996" y="1212887"/>
            <a:ext cx="6409678" cy="7278550"/>
            <a:chOff x="9079295" y="1110457"/>
            <a:chExt cx="6409678" cy="7278550"/>
          </a:xfrm>
        </p:grpSpPr>
        <p:sp>
          <p:nvSpPr>
            <p:cNvPr id="8" name="Rectángulo 7"/>
            <p:cNvSpPr/>
            <p:nvPr/>
          </p:nvSpPr>
          <p:spPr>
            <a:xfrm>
              <a:off x="9079295" y="2664665"/>
              <a:ext cx="3083826" cy="45243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APRENDIZAJE </a:t>
              </a:r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•Proceso a través del cual se adquieren o modifican habilidades, destrezas, conocimientos, conductas o valores, como resultado del estudio, la experiencia, la instrucción, el razonamiento y la observación</a:t>
              </a:r>
              <a:r>
                <a:rPr lang="es-PE" dirty="0"/>
                <a:t>. 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2455581" y="2648880"/>
              <a:ext cx="3033392" cy="37856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MEMORIA </a:t>
              </a:r>
            </a:p>
            <a:p>
              <a:pPr algn="just"/>
              <a:r>
                <a:rPr lang="es-PE" sz="2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•Permite codificar, almacenar y evocar la información del pasado. Los recuerdos son la expresión o representación interna de lo que ha ocurrido en el aprendizaje. </a:t>
              </a:r>
            </a:p>
          </p:txBody>
        </p:sp>
        <p:sp>
          <p:nvSpPr>
            <p:cNvPr id="15" name="Flecha en U 14"/>
            <p:cNvSpPr/>
            <p:nvPr/>
          </p:nvSpPr>
          <p:spPr>
            <a:xfrm>
              <a:off x="10161944" y="1110457"/>
              <a:ext cx="3630256" cy="1538423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47" name="Flecha en U 46"/>
            <p:cNvSpPr/>
            <p:nvPr/>
          </p:nvSpPr>
          <p:spPr>
            <a:xfrm rot="10800000">
              <a:off x="10336941" y="6850584"/>
              <a:ext cx="3630256" cy="1538423"/>
            </a:xfrm>
            <a:prstGeom prst="uturn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38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">
            <a:extLst>
              <a:ext uri="{FF2B5EF4-FFF2-40B4-BE49-F238E27FC236}">
                <a16:creationId xmlns:a16="http://schemas.microsoft.com/office/drawing/2014/main" id="{9907FC1D-FF61-428B-BF6B-826FC058796B}"/>
              </a:ext>
            </a:extLst>
          </p:cNvPr>
          <p:cNvGrpSpPr>
            <a:grpSpLocks noChangeAspect="1"/>
          </p:cNvGrpSpPr>
          <p:nvPr/>
        </p:nvGrpSpPr>
        <p:grpSpPr>
          <a:xfrm>
            <a:off x="9287740" y="623482"/>
            <a:ext cx="8894467" cy="8718527"/>
            <a:chOff x="0" y="0"/>
            <a:chExt cx="6350000" cy="6349975"/>
          </a:xfrm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5C71A657-7935-4AB8-A69A-445D9B771FA9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9633" r="-1219"/>
              </a:stretch>
            </a:blipFill>
          </p:spPr>
        </p:sp>
      </p:grpSp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1002800" y="508284"/>
            <a:ext cx="565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Historia de la Psicología del Deporte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002799" y="1682456"/>
            <a:ext cx="7472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deporte es una actividad física, que durante la vida del ser humano aporta herramientas tanto para su desarrollo físico como psicológico, ya que pone en marcha procesos de enseñanza y aprendizaje.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02800" y="4842914"/>
            <a:ext cx="760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continuación veremos cuales son los orígenes de la Psicología del Deporte, como la podemos definir y porque es importante que exista el trabajo multidisciplinario al interior de las entidades deportivas; a “mejorar el rendimiento de nuestros  deportistas”</a:t>
            </a:r>
          </a:p>
        </p:txBody>
      </p:sp>
    </p:spTree>
    <p:extLst>
      <p:ext uri="{BB962C8B-B14F-4D97-AF65-F5344CB8AC3E}">
        <p14:creationId xmlns:p14="http://schemas.microsoft.com/office/powerpoint/2010/main" val="5894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Imagen 27" descr="psicología del deporte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52" y="2552700"/>
            <a:ext cx="8733540" cy="567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FBB07586-4BA1-4B12-9FF3-321189B8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026" y="759982"/>
            <a:ext cx="6105194" cy="10702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Recorrido Histórico</a:t>
            </a:r>
          </a:p>
        </p:txBody>
      </p:sp>
    </p:spTree>
    <p:extLst>
      <p:ext uri="{BB962C8B-B14F-4D97-AF65-F5344CB8AC3E}">
        <p14:creationId xmlns:p14="http://schemas.microsoft.com/office/powerpoint/2010/main" val="2295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69547" y="243531"/>
            <a:ext cx="919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Dentro de la psicología existen numerosas corrientes como: 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65804" y="1982741"/>
            <a:ext cx="1266439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A) Estructuralismo </a:t>
            </a:r>
            <a:endParaRPr lang="es-PE" sz="20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Referentes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000" b="1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Wundt</a:t>
            </a: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profesor de biología alemán fascinado por la conciencia humana. Considerado el padre de la Psicología y fundador del primer laboratorio de investigación psicología en Leipzig (Alemania, 1879).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000" b="1" i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Titchener</a:t>
            </a: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discípulo de Wundt que expandió su trabajo a EEUU. El movimiento duró hasta su muerte, el 1927. </a:t>
            </a:r>
          </a:p>
          <a:p>
            <a:pPr>
              <a:lnSpc>
                <a:spcPct val="150000"/>
              </a:lnSpc>
            </a:pP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Objetivo: 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estudiar la estructura básica de la mente humana, diseccionándola (identificar los elementos esenciales de la experiencia consciente). </a:t>
            </a:r>
          </a:p>
          <a:p>
            <a:pPr>
              <a:lnSpc>
                <a:spcPct val="150000"/>
              </a:lnSpc>
            </a:pP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Método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introspección (entrenarse a uno mismo en la observación de los contenidos de su propia mente) </a:t>
            </a:r>
          </a:p>
          <a:p>
            <a:pPr>
              <a:lnSpc>
                <a:spcPct val="150000"/>
              </a:lnSpc>
            </a:pPr>
            <a:r>
              <a:rPr lang="es-PE" sz="20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Críticas</a:t>
            </a: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Dejar de lado muchos otros aspectos importantes de la mente humana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aislamiento de los elementos individuales es antinatural, ya que nuestra consciencia “interpreta” los objetos que percibimos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introspección no es un método verdaderamente científico, ya que cada persona tiene sus propias sensaciones (únicas y personales)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65805" y="1079401"/>
            <a:ext cx="11411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4AACC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Escuela Alemana: estudio de la consciencia ¿Qué piensa y siente en este momento? </a:t>
            </a:r>
            <a:endParaRPr lang="es-PE" sz="2400" dirty="0">
              <a:solidFill>
                <a:srgbClr val="4AACC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4495207" y="1824547"/>
            <a:ext cx="2176234" cy="2436754"/>
            <a:chOff x="12195658" y="2068803"/>
            <a:chExt cx="2176234" cy="2436754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658" y="2068803"/>
              <a:ext cx="2176234" cy="2067422"/>
            </a:xfrm>
            <a:prstGeom prst="rect">
              <a:avLst/>
            </a:prstGeom>
          </p:spPr>
        </p:pic>
        <p:sp>
          <p:nvSpPr>
            <p:cNvPr id="32" name="Rectángulo 31"/>
            <p:cNvSpPr/>
            <p:nvPr/>
          </p:nvSpPr>
          <p:spPr>
            <a:xfrm>
              <a:off x="12387793" y="4136225"/>
              <a:ext cx="1696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Wilhelm Wundt</a:t>
              </a:r>
              <a:endParaRPr lang="es-PE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4495207" y="5130721"/>
            <a:ext cx="2176234" cy="2841236"/>
            <a:chOff x="12429093" y="5319096"/>
            <a:chExt cx="1892300" cy="284123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9093" y="5319096"/>
              <a:ext cx="1892300" cy="2362200"/>
            </a:xfrm>
            <a:prstGeom prst="rect">
              <a:avLst/>
            </a:prstGeom>
          </p:spPr>
        </p:pic>
        <p:sp>
          <p:nvSpPr>
            <p:cNvPr id="37" name="Rectángulo 36"/>
            <p:cNvSpPr/>
            <p:nvPr/>
          </p:nvSpPr>
          <p:spPr>
            <a:xfrm>
              <a:off x="12540841" y="7791000"/>
              <a:ext cx="17805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Edward </a:t>
              </a:r>
              <a:r>
                <a:rPr lang="es-PE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Tichener</a:t>
              </a:r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6771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Rectángulo 4"/>
          <p:cNvSpPr/>
          <p:nvPr/>
        </p:nvSpPr>
        <p:spPr>
          <a:xfrm>
            <a:off x="518004" y="530668"/>
            <a:ext cx="11812752" cy="27935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B) Psicología de la Gestalt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(principios del siglo XX)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Referente: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Max </a:t>
            </a:r>
            <a:r>
              <a:rPr lang="es-PE" sz="2400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Wertheimer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Objetivo: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estudiar la percepción y demostrar que ésta sólo tiene significado cuando se ve como una totalidad, en lugar de una simple colección de elementos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Lema: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«la totalidad es más que la suma de las partes»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4222616" y="514457"/>
            <a:ext cx="1856790" cy="2580288"/>
            <a:chOff x="12782577" y="776767"/>
            <a:chExt cx="1856790" cy="258028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0026" y="776767"/>
              <a:ext cx="1501892" cy="2116302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2782577" y="2987723"/>
              <a:ext cx="185679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+mj-lt"/>
                  <a:cs typeface="Segoe UI Light" panose="020B0502040204020203" pitchFamily="34" charset="0"/>
                </a:rPr>
                <a:t>Max </a:t>
              </a:r>
              <a:r>
                <a:rPr lang="es-PE" b="1" dirty="0" err="1">
                  <a:solidFill>
                    <a:srgbClr val="000000"/>
                  </a:solidFill>
                  <a:latin typeface="+mj-lt"/>
                  <a:cs typeface="Segoe UI Light" panose="020B0502040204020203" pitchFamily="34" charset="0"/>
                </a:rPr>
                <a:t>Wertheimer</a:t>
              </a:r>
              <a:r>
                <a:rPr lang="es-PE" b="1" dirty="0">
                  <a:solidFill>
                    <a:srgbClr val="000000"/>
                  </a:solidFill>
                  <a:latin typeface="+mj-lt"/>
                  <a:cs typeface="Segoe UI Light" panose="020B0502040204020203" pitchFamily="34" charset="0"/>
                </a:rPr>
                <a:t> </a:t>
              </a:r>
              <a:endParaRPr lang="es-PE" b="1" dirty="0">
                <a:latin typeface="+mj-lt"/>
              </a:endParaRPr>
            </a:p>
          </p:txBody>
        </p:sp>
      </p:grpSp>
      <p:sp>
        <p:nvSpPr>
          <p:cNvPr id="9" name="Rectángulo 8"/>
          <p:cNvSpPr/>
          <p:nvPr/>
        </p:nvSpPr>
        <p:spPr>
          <a:xfrm>
            <a:off x="518004" y="4419499"/>
            <a:ext cx="11812752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C) Funcionalismo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Estudiar las funciones de la mente para ayudarnos a adaptarnos a las demandas de la vida.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Referente: </a:t>
            </a:r>
            <a:r>
              <a:rPr lang="es-PE" sz="2400" b="1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William James </a:t>
            </a:r>
            <a:endParaRPr lang="es-PE" b="1" dirty="0"/>
          </a:p>
          <a:p>
            <a:pPr algn="just">
              <a:lnSpc>
                <a:spcPct val="150000"/>
              </a:lnSpc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Objetivo: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estudiar la función adaptativa de la conciencia (Seguidor de Darwin = cualquier característica física de una especie había evolucionado porque servía para algún fin)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Actualmente…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Influencia en el estudio de los procesos cognitivos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7700" y="3639017"/>
            <a:ext cx="897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b="1" dirty="0">
                <a:solidFill>
                  <a:srgbClr val="4AACC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Escuela Americana: estudio de las funciones de la mente consciente </a:t>
            </a:r>
            <a:endParaRPr lang="es-PE" sz="2400" dirty="0">
              <a:solidFill>
                <a:srgbClr val="4AACC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4079448" y="4757839"/>
            <a:ext cx="2143125" cy="2668254"/>
            <a:chOff x="14079448" y="4105736"/>
            <a:chExt cx="2143125" cy="2668254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448" y="4105736"/>
              <a:ext cx="2143125" cy="2143125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14312760" y="6404658"/>
              <a:ext cx="162256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PE" b="1" i="1" dirty="0">
                  <a:solidFill>
                    <a:srgbClr val="000000"/>
                  </a:solidFill>
                  <a:latin typeface="+mj-lt"/>
                  <a:cs typeface="Segoe UI Light" panose="020B0502040204020203" pitchFamily="34" charset="0"/>
                </a:rPr>
                <a:t>William James </a:t>
              </a:r>
              <a:endParaRPr lang="es-PE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0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77665" y="426587"/>
            <a:ext cx="9450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4AACC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Escuela Rusa y desarrollada en América: estudio del aprendizaje a partir de la experiencia: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2481" y="1438201"/>
            <a:ext cx="11609519" cy="71096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Condicionamiento de </a:t>
            </a:r>
            <a:r>
              <a:rPr lang="es-PE" sz="2400" b="1" i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Pavlov</a:t>
            </a: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Fisiólogo ruso, que al estudiar la digestión de los perros (concretamente, la secreción de saliva al comer) descubrió el condicionamiento. Los perros aprendieron a asociar el sonido de la aproximación de la comida con la propia comida. </a:t>
            </a:r>
          </a:p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Conductismo: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Referentes: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John Watson: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Fundador. Sólo se puede medir y comprender la conducta externa, </a:t>
            </a:r>
          </a:p>
          <a:p>
            <a:pPr algn="just"/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el comportamiento observable.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Conducta: Un estímulo provoca una respuesta (E - R)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Método: estudios de laboratorio (animales –en especial ratas- y niños). </a:t>
            </a:r>
          </a:p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</a:t>
            </a:r>
            <a:r>
              <a:rPr lang="es-PE" sz="24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B.F.Skinner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Fundador del </a:t>
            </a: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condicionamiento operante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Objetivo: refuerzos (recompensas) </a:t>
            </a:r>
            <a:endParaRPr lang="es-PE" dirty="0"/>
          </a:p>
          <a:p>
            <a:pPr algn="just"/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Aportaciones: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Método científico para estudiar el comportamiento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Estudios con animales para aprender sobre las personas </a:t>
            </a:r>
          </a:p>
          <a:p>
            <a:pPr algn="just"/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Conductismo actual…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Mantienen que se pueden estudiar científicamente los procesos mentales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Teoría del aprendizaje de 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Bandura </a:t>
            </a:r>
            <a:endParaRPr lang="es-PE" sz="24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 algn="just"/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5643575" y="1438201"/>
            <a:ext cx="2237222" cy="2899388"/>
            <a:chOff x="13815578" y="1551298"/>
            <a:chExt cx="1847850" cy="289938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578" y="1551298"/>
              <a:ext cx="1847850" cy="2476500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4095099" y="4081354"/>
              <a:ext cx="1420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John Watson</a:t>
              </a:r>
              <a:endParaRPr lang="es-PE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2520763" y="5387974"/>
            <a:ext cx="2399988" cy="2964243"/>
            <a:chOff x="13815578" y="4648681"/>
            <a:chExt cx="2114120" cy="296424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578" y="4648681"/>
              <a:ext cx="2114120" cy="2502621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14335120" y="7243592"/>
              <a:ext cx="1200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 err="1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B.F.Skinner</a:t>
              </a:r>
              <a:endParaRPr lang="es-PE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5353106" y="5387974"/>
            <a:ext cx="2377282" cy="3018350"/>
            <a:chOff x="15294136" y="5059409"/>
            <a:chExt cx="2377282" cy="301835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136" y="5059409"/>
              <a:ext cx="2377282" cy="2536774"/>
            </a:xfrm>
            <a:prstGeom prst="rect">
              <a:avLst/>
            </a:prstGeom>
          </p:spPr>
        </p:pic>
        <p:sp>
          <p:nvSpPr>
            <p:cNvPr id="39" name="Rectángulo 38"/>
            <p:cNvSpPr/>
            <p:nvPr/>
          </p:nvSpPr>
          <p:spPr>
            <a:xfrm>
              <a:off x="15834711" y="7708427"/>
              <a:ext cx="1252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A. Bandura</a:t>
              </a:r>
              <a:endParaRPr lang="es-PE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2733944" y="1438201"/>
            <a:ext cx="2476527" cy="2825510"/>
            <a:chOff x="12733943" y="1257583"/>
            <a:chExt cx="2476527" cy="2825510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3943" y="1257583"/>
              <a:ext cx="2476527" cy="2397839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13483018" y="3713761"/>
              <a:ext cx="12684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Ivan </a:t>
              </a:r>
              <a:r>
                <a:rPr lang="es-PE" b="1" dirty="0" err="1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Pavlov</a:t>
              </a:r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7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586624" y="370286"/>
            <a:ext cx="11190298" cy="526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Estudio del inconsciente: </a:t>
            </a: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Psicoanálisis: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Referentes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Sigmund Freud, médico austríaco especializado en neurología </a:t>
            </a: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Principales aportaciones: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Importancia del inconsciente (vs. consciente): la raíz de los problemas psicológicos se encuentran en motivos innatos ocultos y deseos y conflictos inconscientes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Etapas críticas en el desarrollo de la personalidad: se deben solucionar los conflictos de cada etapa (de origen sexual)</a:t>
            </a: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Evolución: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Ha sido muy criticada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 impacto se mantiene en el campo de la personalidad y la conducta anormal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Nunca ha pasado a formar parte de la psicología experimental </a:t>
            </a:r>
          </a:p>
          <a:p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3933388" y="370286"/>
            <a:ext cx="1874053" cy="2864235"/>
            <a:chOff x="13948339" y="377906"/>
            <a:chExt cx="1874053" cy="286423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339" y="377906"/>
              <a:ext cx="1874053" cy="2346430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14055578" y="2872809"/>
              <a:ext cx="16564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Sigmund Freud</a:t>
              </a:r>
              <a:endParaRPr lang="es-PE" b="1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601864" y="6001965"/>
            <a:ext cx="11190298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 humanista (años 50)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Referentes: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A. Maslow, C. Rogers y V. Frankl. </a:t>
            </a:r>
          </a:p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Principales aportaciones: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los problemas psicológicos tanto intervienen procesos conscientes como inconscientes.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Incluye experiencias humanas únicas no estudiadas científicamente como: amor, odio, temor, esperanza, afecto, etc. 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11875843" y="3234521"/>
            <a:ext cx="1988410" cy="2932245"/>
            <a:chOff x="11944978" y="3511781"/>
            <a:chExt cx="1988410" cy="293224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4978" y="3511781"/>
              <a:ext cx="1988410" cy="2415689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12309442" y="6074694"/>
              <a:ext cx="12378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A. Maslow</a:t>
              </a:r>
              <a:endParaRPr lang="es-PE" b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6199771" y="3216411"/>
            <a:ext cx="1740254" cy="3004272"/>
            <a:chOff x="16395877" y="3486137"/>
            <a:chExt cx="1740254" cy="300427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5877" y="3486137"/>
              <a:ext cx="1740254" cy="2466975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16654674" y="6121077"/>
              <a:ext cx="1246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C. Rogers </a:t>
              </a:r>
              <a:endParaRPr lang="es-PE" b="1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4076187" y="6197129"/>
            <a:ext cx="2153820" cy="2827762"/>
            <a:chOff x="14076187" y="6197129"/>
            <a:chExt cx="2153820" cy="2827762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6187" y="6197129"/>
              <a:ext cx="2153820" cy="2415689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14639359" y="8655559"/>
              <a:ext cx="9709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V. Frankl</a:t>
              </a:r>
              <a:endParaRPr lang="es-P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6840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4A532B52-0410-4B57-A7ED-5F580B8C43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Box 4"/>
          <p:cNvSpPr txBox="1"/>
          <p:nvPr/>
        </p:nvSpPr>
        <p:spPr>
          <a:xfrm>
            <a:off x="227976" y="7022585"/>
            <a:ext cx="3112291" cy="287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55843" y="73785"/>
            <a:ext cx="2932820" cy="29328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7976" y="805812"/>
            <a:ext cx="2628900" cy="2628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3531" y="5370452"/>
            <a:ext cx="1477972" cy="1721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711700"/>
            <a:ext cx="969911" cy="96991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998611" y="3356315"/>
            <a:ext cx="14643465" cy="310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s-ES" sz="8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Introducción a la Psicología del Deporte</a:t>
            </a:r>
            <a:endParaRPr lang="es-PE" sz="8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366396" y="8677689"/>
            <a:ext cx="1888492" cy="157374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74EE283E-20D1-7DB6-AAA4-4A27B64E8C66}"/>
              </a:ext>
            </a:extLst>
          </p:cNvPr>
          <p:cNvSpPr/>
          <p:nvPr/>
        </p:nvSpPr>
        <p:spPr>
          <a:xfrm>
            <a:off x="15544800" y="7734300"/>
            <a:ext cx="3344221" cy="3006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5C48567A-3921-F6EA-B2EA-8778D027AC6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59311" y="8327979"/>
            <a:ext cx="1888492" cy="1573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561224" y="506887"/>
            <a:ext cx="10944976" cy="30469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Orientación cognitiva: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Procesamiento de la información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(años 50)</a:t>
            </a: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endParaRPr lang="es-PE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Metáfora del ordenador: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los procesos mentales se pueden simular mediante un ordenador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Estudio del lenguaje: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Estructuras mentales requeridas para la comprensión y la producción del habla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Neuropsicología: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Relaciones entre los eventos neurológicos y los procesos mentales 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187" y="3961601"/>
            <a:ext cx="5618635" cy="47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/>
          <p:cNvSpPr txBox="1">
            <a:spLocks noGrp="1"/>
          </p:cNvSpPr>
          <p:nvPr>
            <p:ph type="title"/>
          </p:nvPr>
        </p:nvSpPr>
        <p:spPr>
          <a:xfrm>
            <a:off x="1489634" y="4519864"/>
            <a:ext cx="5719603" cy="813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2700"/>
            <a:r>
              <a:rPr lang="en-US" sz="7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Historia</a:t>
            </a:r>
            <a:r>
              <a:rPr lang="en-US" sz="7200" b="1" kern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7200" b="1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de </a:t>
            </a:r>
            <a:r>
              <a:rPr lang="en-US" sz="7200" b="1" kern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</a:t>
            </a:r>
            <a:r>
              <a:rPr lang="en-US" sz="7200" b="1" kern="1200" spc="-1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 del Deporte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1435163" y="5356867"/>
            <a:ext cx="6260216" cy="2839445"/>
            <a:chOff x="11435163" y="5356867"/>
            <a:chExt cx="6260216" cy="2839445"/>
          </a:xfrm>
        </p:grpSpPr>
        <p:sp>
          <p:nvSpPr>
            <p:cNvPr id="30" name="Forma libre 29"/>
            <p:cNvSpPr/>
            <p:nvPr/>
          </p:nvSpPr>
          <p:spPr>
            <a:xfrm>
              <a:off x="11435163" y="6306312"/>
              <a:ext cx="6260216" cy="1890000"/>
            </a:xfrm>
            <a:custGeom>
              <a:avLst/>
              <a:gdLst>
                <a:gd name="connsiteX0" fmla="*/ 0 w 5257800"/>
                <a:gd name="connsiteY0" fmla="*/ 0 h 1890000"/>
                <a:gd name="connsiteX1" fmla="*/ 5257800 w 5257800"/>
                <a:gd name="connsiteY1" fmla="*/ 0 h 1890000"/>
                <a:gd name="connsiteX2" fmla="*/ 5257800 w 5257800"/>
                <a:gd name="connsiteY2" fmla="*/ 1890000 h 1890000"/>
                <a:gd name="connsiteX3" fmla="*/ 0 w 5257800"/>
                <a:gd name="connsiteY3" fmla="*/ 1890000 h 1890000"/>
                <a:gd name="connsiteX4" fmla="*/ 0 w 5257800"/>
                <a:gd name="connsiteY4" fmla="*/ 0 h 189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0" h="1890000">
                  <a:moveTo>
                    <a:pt x="0" y="0"/>
                  </a:moveTo>
                  <a:lnTo>
                    <a:pt x="5257800" y="0"/>
                  </a:lnTo>
                  <a:lnTo>
                    <a:pt x="5257800" y="1890000"/>
                  </a:lnTo>
                  <a:lnTo>
                    <a:pt x="0" y="189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8064" tIns="520700" rIns="408064" bIns="177800" numCol="1" spcCol="1270" anchor="ctr" anchorCtr="0">
              <a:noAutofit/>
            </a:bodyPr>
            <a:lstStyle/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 Congreso Mundial de PD</a:t>
              </a:r>
            </a:p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Nace la PD en muchos países</a:t>
              </a:r>
            </a:p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Influencia lingüística</a:t>
              </a:r>
            </a:p>
            <a:p>
              <a:pPr marL="0" lvl="1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kern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Forma libre 30"/>
            <p:cNvSpPr/>
            <p:nvPr/>
          </p:nvSpPr>
          <p:spPr>
            <a:xfrm>
              <a:off x="12893002" y="5356867"/>
              <a:ext cx="3680460" cy="738000"/>
            </a:xfrm>
            <a:custGeom>
              <a:avLst/>
              <a:gdLst>
                <a:gd name="connsiteX0" fmla="*/ 0 w 3680460"/>
                <a:gd name="connsiteY0" fmla="*/ 123002 h 738000"/>
                <a:gd name="connsiteX1" fmla="*/ 123002 w 3680460"/>
                <a:gd name="connsiteY1" fmla="*/ 0 h 738000"/>
                <a:gd name="connsiteX2" fmla="*/ 3557458 w 3680460"/>
                <a:gd name="connsiteY2" fmla="*/ 0 h 738000"/>
                <a:gd name="connsiteX3" fmla="*/ 3680460 w 3680460"/>
                <a:gd name="connsiteY3" fmla="*/ 123002 h 738000"/>
                <a:gd name="connsiteX4" fmla="*/ 3680460 w 3680460"/>
                <a:gd name="connsiteY4" fmla="*/ 614998 h 738000"/>
                <a:gd name="connsiteX5" fmla="*/ 3557458 w 3680460"/>
                <a:gd name="connsiteY5" fmla="*/ 738000 h 738000"/>
                <a:gd name="connsiteX6" fmla="*/ 123002 w 3680460"/>
                <a:gd name="connsiteY6" fmla="*/ 738000 h 738000"/>
                <a:gd name="connsiteX7" fmla="*/ 0 w 3680460"/>
                <a:gd name="connsiteY7" fmla="*/ 614998 h 738000"/>
                <a:gd name="connsiteX8" fmla="*/ 0 w 3680460"/>
                <a:gd name="connsiteY8" fmla="*/ 123002 h 7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0460" h="738000">
                  <a:moveTo>
                    <a:pt x="0" y="123002"/>
                  </a:moveTo>
                  <a:cubicBezTo>
                    <a:pt x="0" y="55070"/>
                    <a:pt x="55070" y="0"/>
                    <a:pt x="123002" y="0"/>
                  </a:cubicBezTo>
                  <a:lnTo>
                    <a:pt x="3557458" y="0"/>
                  </a:lnTo>
                  <a:cubicBezTo>
                    <a:pt x="3625390" y="0"/>
                    <a:pt x="3680460" y="55070"/>
                    <a:pt x="3680460" y="123002"/>
                  </a:cubicBezTo>
                  <a:lnTo>
                    <a:pt x="3680460" y="614998"/>
                  </a:lnTo>
                  <a:cubicBezTo>
                    <a:pt x="3680460" y="682930"/>
                    <a:pt x="3625390" y="738000"/>
                    <a:pt x="3557458" y="738000"/>
                  </a:cubicBezTo>
                  <a:lnTo>
                    <a:pt x="123002" y="738000"/>
                  </a:lnTo>
                  <a:cubicBezTo>
                    <a:pt x="55070" y="738000"/>
                    <a:pt x="0" y="682930"/>
                    <a:pt x="0" y="614998"/>
                  </a:cubicBezTo>
                  <a:lnTo>
                    <a:pt x="0" y="1230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39" tIns="36026" rIns="175139" bIns="36026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Historia Reciente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1452969" y="800100"/>
            <a:ext cx="6242410" cy="3842268"/>
            <a:chOff x="11452969" y="800100"/>
            <a:chExt cx="6242410" cy="3842268"/>
          </a:xfrm>
        </p:grpSpPr>
        <p:sp>
          <p:nvSpPr>
            <p:cNvPr id="32" name="Forma libre 31"/>
            <p:cNvSpPr/>
            <p:nvPr/>
          </p:nvSpPr>
          <p:spPr>
            <a:xfrm>
              <a:off x="11452969" y="2043618"/>
              <a:ext cx="6242410" cy="2598750"/>
            </a:xfrm>
            <a:custGeom>
              <a:avLst/>
              <a:gdLst>
                <a:gd name="connsiteX0" fmla="*/ 0 w 5257800"/>
                <a:gd name="connsiteY0" fmla="*/ 0 h 2598750"/>
                <a:gd name="connsiteX1" fmla="*/ 5257800 w 5257800"/>
                <a:gd name="connsiteY1" fmla="*/ 0 h 2598750"/>
                <a:gd name="connsiteX2" fmla="*/ 5257800 w 5257800"/>
                <a:gd name="connsiteY2" fmla="*/ 2598750 h 2598750"/>
                <a:gd name="connsiteX3" fmla="*/ 0 w 5257800"/>
                <a:gd name="connsiteY3" fmla="*/ 2598750 h 2598750"/>
                <a:gd name="connsiteX4" fmla="*/ 0 w 5257800"/>
                <a:gd name="connsiteY4" fmla="*/ 0 h 259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0" h="2598750">
                  <a:moveTo>
                    <a:pt x="0" y="0"/>
                  </a:moveTo>
                  <a:lnTo>
                    <a:pt x="5257800" y="0"/>
                  </a:lnTo>
                  <a:lnTo>
                    <a:pt x="5257800" y="2598750"/>
                  </a:lnTo>
                  <a:lnTo>
                    <a:pt x="0" y="25987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8064" tIns="520700" rIns="408064" bIns="177800" numCol="1" spcCol="1270" anchor="ctr" anchorCtr="0">
              <a:noAutofit/>
            </a:bodyPr>
            <a:lstStyle/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Inicios en Estados Unidos, Unión Soviética y  Alemania</a:t>
              </a:r>
            </a:p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 une Francia</a:t>
              </a:r>
            </a:p>
            <a:p>
              <a:pPr lvl="1" indent="-4572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§"/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Mayor diversidad, Italia y Checoslovaquia</a:t>
              </a:r>
            </a:p>
          </p:txBody>
        </p:sp>
        <p:sp>
          <p:nvSpPr>
            <p:cNvPr id="33" name="Forma libre 32"/>
            <p:cNvSpPr/>
            <p:nvPr/>
          </p:nvSpPr>
          <p:spPr>
            <a:xfrm>
              <a:off x="12733944" y="800100"/>
              <a:ext cx="3680460" cy="738000"/>
            </a:xfrm>
            <a:custGeom>
              <a:avLst/>
              <a:gdLst>
                <a:gd name="connsiteX0" fmla="*/ 0 w 3680460"/>
                <a:gd name="connsiteY0" fmla="*/ 123002 h 738000"/>
                <a:gd name="connsiteX1" fmla="*/ 123002 w 3680460"/>
                <a:gd name="connsiteY1" fmla="*/ 0 h 738000"/>
                <a:gd name="connsiteX2" fmla="*/ 3557458 w 3680460"/>
                <a:gd name="connsiteY2" fmla="*/ 0 h 738000"/>
                <a:gd name="connsiteX3" fmla="*/ 3680460 w 3680460"/>
                <a:gd name="connsiteY3" fmla="*/ 123002 h 738000"/>
                <a:gd name="connsiteX4" fmla="*/ 3680460 w 3680460"/>
                <a:gd name="connsiteY4" fmla="*/ 614998 h 738000"/>
                <a:gd name="connsiteX5" fmla="*/ 3557458 w 3680460"/>
                <a:gd name="connsiteY5" fmla="*/ 738000 h 738000"/>
                <a:gd name="connsiteX6" fmla="*/ 123002 w 3680460"/>
                <a:gd name="connsiteY6" fmla="*/ 738000 h 738000"/>
                <a:gd name="connsiteX7" fmla="*/ 0 w 3680460"/>
                <a:gd name="connsiteY7" fmla="*/ 614998 h 738000"/>
                <a:gd name="connsiteX8" fmla="*/ 0 w 3680460"/>
                <a:gd name="connsiteY8" fmla="*/ 123002 h 73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0460" h="738000">
                  <a:moveTo>
                    <a:pt x="0" y="123002"/>
                  </a:moveTo>
                  <a:cubicBezTo>
                    <a:pt x="0" y="55070"/>
                    <a:pt x="55070" y="0"/>
                    <a:pt x="123002" y="0"/>
                  </a:cubicBezTo>
                  <a:lnTo>
                    <a:pt x="3557458" y="0"/>
                  </a:lnTo>
                  <a:cubicBezTo>
                    <a:pt x="3625390" y="0"/>
                    <a:pt x="3680460" y="55070"/>
                    <a:pt x="3680460" y="123002"/>
                  </a:cubicBezTo>
                  <a:lnTo>
                    <a:pt x="3680460" y="614998"/>
                  </a:lnTo>
                  <a:cubicBezTo>
                    <a:pt x="3680460" y="682930"/>
                    <a:pt x="3625390" y="738000"/>
                    <a:pt x="3557458" y="738000"/>
                  </a:cubicBezTo>
                  <a:lnTo>
                    <a:pt x="123002" y="738000"/>
                  </a:lnTo>
                  <a:cubicBezTo>
                    <a:pt x="55070" y="738000"/>
                    <a:pt x="0" y="682930"/>
                    <a:pt x="0" y="614998"/>
                  </a:cubicBezTo>
                  <a:lnTo>
                    <a:pt x="0" y="1230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139" tIns="36026" rIns="175139" bIns="36026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Historia Antigua</a:t>
              </a:r>
            </a:p>
          </p:txBody>
        </p:sp>
      </p:grpSp>
      <p:sp>
        <p:nvSpPr>
          <p:cNvPr id="10" name="Cerrar llave 9"/>
          <p:cNvSpPr/>
          <p:nvPr/>
        </p:nvSpPr>
        <p:spPr>
          <a:xfrm>
            <a:off x="7848600" y="1257301"/>
            <a:ext cx="2895600" cy="71628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1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/>
          <p:cNvSpPr txBox="1">
            <a:spLocks noGrp="1"/>
          </p:cNvSpPr>
          <p:nvPr>
            <p:ph type="title"/>
          </p:nvPr>
        </p:nvSpPr>
        <p:spPr>
          <a:xfrm>
            <a:off x="932155" y="3953311"/>
            <a:ext cx="3334587" cy="1400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/>
            <a:r>
              <a:rPr lang="en-US" sz="2400" kern="12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1er PERIODO</a:t>
            </a:r>
            <a:r>
              <a:rPr lang="en-US" sz="2400" kern="1200" spc="3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kern="12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1895-1920</a:t>
            </a:r>
          </a:p>
        </p:txBody>
      </p:sp>
      <p:sp>
        <p:nvSpPr>
          <p:cNvPr id="29" name="object 3"/>
          <p:cNvSpPr txBox="1"/>
          <p:nvPr/>
        </p:nvSpPr>
        <p:spPr>
          <a:xfrm>
            <a:off x="8286408" y="6964316"/>
            <a:ext cx="6343990" cy="1088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56870" marR="238125" indent="-228600" algn="just">
              <a:lnSpc>
                <a:spcPct val="90000"/>
              </a:lnSpc>
              <a:spcBef>
                <a:spcPts val="725"/>
              </a:spcBef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FRANCIA: P.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COUBERTEIN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(ENSAYOS 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SOBRE LA </a:t>
            </a:r>
            <a:r>
              <a:rPr lang="en-US" sz="2400" spc="-2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NATURALEZA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PSICOLÓGICA </a:t>
            </a:r>
            <a:r>
              <a:rPr lang="en-US" sz="2400" spc="-25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 DEPORTE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</a:t>
            </a:r>
            <a:r>
              <a:rPr lang="en-US" sz="2400" spc="3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1913)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8329706" y="1978473"/>
            <a:ext cx="630069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marR="5080" indent="-228600" algn="just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EEUU: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TRIPLETT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(INFLUENCIA DE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OTROS 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COMPETIDORES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1898)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FITZ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(TIEMPO DE 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REACCIÓN en</a:t>
            </a:r>
            <a:r>
              <a:rPr lang="en-US" sz="2400" spc="5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1895)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329707" y="3414262"/>
            <a:ext cx="6300692" cy="126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marR="103505" indent="-228600" algn="just">
              <a:lnSpc>
                <a:spcPct val="90000"/>
              </a:lnSpc>
              <a:spcBef>
                <a:spcPts val="705"/>
              </a:spcBef>
              <a:buFont typeface="Arial" panose="020B0604020202020204" pitchFamily="34" charset="0"/>
              <a:buChar char="•"/>
              <a:tabLst>
                <a:tab pos="356870" algn="l"/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ALEMANIA: </a:t>
            </a:r>
            <a:r>
              <a:rPr lang="en-US" sz="2400" spc="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WUNDT </a:t>
            </a:r>
          </a:p>
          <a:p>
            <a:pPr marL="128270" marR="103505" algn="just">
              <a:lnSpc>
                <a:spcPct val="90000"/>
              </a:lnSpc>
              <a:spcBef>
                <a:spcPts val="705"/>
              </a:spcBef>
              <a:tabLst>
                <a:tab pos="356870" algn="l"/>
                <a:tab pos="357505" algn="l"/>
              </a:tabLst>
            </a:pPr>
            <a:r>
              <a:rPr lang="en-US" sz="2400" spc="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(1º </a:t>
            </a:r>
            <a:r>
              <a:rPr lang="en-US" sz="2400" spc="-3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LABORATORIO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PSICOLOGÍA) </a:t>
            </a:r>
          </a:p>
          <a:p>
            <a:pPr marL="128270" marR="103505" algn="just">
              <a:lnSpc>
                <a:spcPct val="90000"/>
              </a:lnSpc>
              <a:spcBef>
                <a:spcPts val="705"/>
              </a:spcBef>
              <a:tabLst>
                <a:tab pos="356870" algn="l"/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Incluido en 1883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8302811" y="5300545"/>
            <a:ext cx="632758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870" marR="261620" indent="-228600" algn="just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RUSIA: LESGAFT (GUIA DE LA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EDUCACIÓN FÍSICA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 en</a:t>
            </a:r>
            <a:r>
              <a:rPr lang="en-US" sz="2400" spc="-25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1888-1901)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Picture 135"/>
          <p:cNvPicPr/>
          <p:nvPr/>
        </p:nvPicPr>
        <p:blipFill>
          <a:blip r:embed="rId15"/>
          <a:stretch>
            <a:fillRect/>
          </a:stretch>
        </p:blipFill>
        <p:spPr>
          <a:xfrm>
            <a:off x="4829732" y="1927319"/>
            <a:ext cx="1815469" cy="2047815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4727583" y="4191273"/>
            <a:ext cx="218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Norman Triplett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29" y="4974077"/>
            <a:ext cx="2176234" cy="2067422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4636206" y="7162826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Wilhelm Wundt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4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2"/>
          <p:cNvSpPr txBox="1">
            <a:spLocks noGrp="1"/>
          </p:cNvSpPr>
          <p:nvPr>
            <p:ph type="title"/>
          </p:nvPr>
        </p:nvSpPr>
        <p:spPr>
          <a:xfrm>
            <a:off x="854148" y="4345072"/>
            <a:ext cx="3486284" cy="1335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/>
            <a:r>
              <a:rPr lang="en-US" sz="2400" kern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2do.PERIODO</a:t>
            </a:r>
            <a:r>
              <a:rPr lang="en-US" sz="2400" kern="1200" spc="-7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kern="1200" spc="5" dirty="0">
                <a:latin typeface="Segoe UI Light" panose="020B0502040204020203" pitchFamily="34" charset="0"/>
                <a:cs typeface="Segoe UI Light" panose="020B0502040204020203" pitchFamily="34" charset="0"/>
              </a:rPr>
              <a:t>1921-1938</a:t>
            </a:r>
            <a:endPara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396266" y="673190"/>
            <a:ext cx="722154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270">
              <a:lnSpc>
                <a:spcPct val="90000"/>
              </a:lnSpc>
              <a:spcBef>
                <a:spcPts val="100"/>
              </a:spcBef>
              <a:tabLst>
                <a:tab pos="356870" algn="l"/>
                <a:tab pos="357505" algn="l"/>
              </a:tabLs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LOS </a:t>
            </a:r>
            <a:r>
              <a:rPr lang="en-US" sz="2400" spc="-40" dirty="0">
                <a:latin typeface="Segoe UI Light" panose="020B0502040204020203" pitchFamily="34" charset="0"/>
                <a:cs typeface="Segoe UI Light" panose="020B0502040204020203" pitchFamily="34" charset="0"/>
              </a:rPr>
              <a:t>“PADRES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DE </a:t>
            </a:r>
            <a:r>
              <a:rPr lang="en-US" sz="2400" spc="5" dirty="0">
                <a:latin typeface="Segoe UI Light" panose="020B0502040204020203" pitchFamily="34" charset="0"/>
                <a:cs typeface="Segoe UI Light" panose="020B0502040204020203" pitchFamily="34" charset="0"/>
              </a:rPr>
              <a:t>LA</a:t>
            </a:r>
            <a:r>
              <a:rPr lang="en-US" sz="2400" spc="-16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PSICOLOGIA DEL DEPORTE”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8334804" y="2255458"/>
            <a:ext cx="7631398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6285" marR="5080" lvl="1" indent="-228600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GRIFFITH (EEUU): 1925 laboratorio en  Chicago y </a:t>
            </a:r>
          </a:p>
          <a:p>
            <a:pPr marL="527685" marR="5080" lvl="1">
              <a:lnSpc>
                <a:spcPct val="90000"/>
              </a:lnSpc>
              <a:spcBef>
                <a:spcPts val="605"/>
              </a:spcBef>
              <a:tabLst>
                <a:tab pos="756920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   2 obras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psychology of coaching -1926 </a:t>
            </a:r>
          </a:p>
          <a:p>
            <a:pPr marL="527685" marR="5080" lvl="1">
              <a:lnSpc>
                <a:spcPct val="90000"/>
              </a:lnSpc>
              <a:spcBef>
                <a:spcPts val="605"/>
              </a:spcBef>
              <a:tabLst>
                <a:tab pos="756920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psychology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athletics  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-1928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8293585" y="4224052"/>
            <a:ext cx="70995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6285" marR="307975" lvl="1" indent="-228600">
              <a:lnSpc>
                <a:spcPct val="90000"/>
              </a:lnSpc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en-US" sz="2400" spc="-30" dirty="0">
                <a:latin typeface="Segoe UI Light" panose="020B0502040204020203" pitchFamily="34" charset="0"/>
                <a:cs typeface="Segoe UI Light" panose="020B0502040204020203" pitchFamily="34" charset="0"/>
              </a:rPr>
              <a:t>SCHULTE 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(ALEMANIA):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1920 laboratorio en  Berlín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8334804" y="5673268"/>
            <a:ext cx="70995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6285" marR="276225" lvl="1" indent="-228600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PUNI Y RUDIK (RUSIA): 1920 laboratorio en  Leningrado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8334803" y="6871523"/>
            <a:ext cx="709959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6285" marR="822960" lvl="1" indent="-228600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tabLst>
                <a:tab pos="756920" algn="l"/>
              </a:tabLst>
            </a:pPr>
            <a:r>
              <a:rPr lang="en-US" sz="2400" spc="-40" dirty="0">
                <a:latin typeface="Segoe UI Light" panose="020B0502040204020203" pitchFamily="34" charset="0"/>
                <a:cs typeface="Segoe UI Light" panose="020B0502040204020203" pitchFamily="34" charset="0"/>
              </a:rPr>
              <a:t>MATSUI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(JAPÓN): 1920 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investigación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en  Institutos de Ed.</a:t>
            </a:r>
            <a:r>
              <a:rPr lang="en-US" sz="2400" spc="9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Física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016912" y="3637849"/>
            <a:ext cx="2447842" cy="3161193"/>
            <a:chOff x="4833784" y="2144590"/>
            <a:chExt cx="2447842" cy="3161193"/>
          </a:xfrm>
        </p:grpSpPr>
        <p:pic>
          <p:nvPicPr>
            <p:cNvPr id="45" name="Picture 247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896008" y="2144590"/>
              <a:ext cx="2385618" cy="2566984"/>
            </a:xfrm>
            <a:prstGeom prst="rect">
              <a:avLst/>
            </a:prstGeom>
          </p:spPr>
        </p:pic>
        <p:sp>
          <p:nvSpPr>
            <p:cNvPr id="46" name="Rectángulo 45"/>
            <p:cNvSpPr/>
            <p:nvPr/>
          </p:nvSpPr>
          <p:spPr>
            <a:xfrm>
              <a:off x="4833784" y="4844118"/>
              <a:ext cx="22797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dirty="0"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Coleman Griffith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6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/>
          <p:cNvSpPr txBox="1">
            <a:spLocks noGrp="1"/>
          </p:cNvSpPr>
          <p:nvPr>
            <p:ph type="title"/>
          </p:nvPr>
        </p:nvSpPr>
        <p:spPr>
          <a:xfrm>
            <a:off x="724205" y="3789212"/>
            <a:ext cx="3401060" cy="15618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6510" algn="ctr"/>
            <a:r>
              <a:rPr lang="en-US" sz="2400" kern="12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3er.PERIODO</a:t>
            </a:r>
            <a:r>
              <a:rPr lang="en-US" sz="2400" kern="1200" spc="1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kern="12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1939-1965</a:t>
            </a:r>
          </a:p>
        </p:txBody>
      </p:sp>
      <p:sp>
        <p:nvSpPr>
          <p:cNvPr id="29" name="object 3"/>
          <p:cNvSpPr txBox="1"/>
          <p:nvPr/>
        </p:nvSpPr>
        <p:spPr>
          <a:xfrm>
            <a:off x="7561213" y="7815025"/>
            <a:ext cx="7544587" cy="79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14020" indent="-285750" algn="just">
              <a:lnSpc>
                <a:spcPct val="90000"/>
              </a:lnSpc>
              <a:spcBef>
                <a:spcPts val="335"/>
              </a:spcBef>
              <a:buSzPct val="99000"/>
              <a:buFont typeface="Wingdings" panose="05000000000000000000" pitchFamily="2" charset="2"/>
              <a:buChar char="§"/>
              <a:tabLst>
                <a:tab pos="357505" algn="l"/>
              </a:tabLst>
            </a:pP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este Periodo hubo una Gran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producción</a:t>
            </a:r>
            <a:r>
              <a:rPr lang="en-US" sz="2400" spc="-1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científica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96964" y="839630"/>
            <a:ext cx="966167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lnSpc>
                <a:spcPct val="90000"/>
              </a:lnSpc>
              <a:spcAft>
                <a:spcPts val="77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1939: Franklin Henry se hace cargo del Dep. de Educación física de la universidad de California de Berkeley, y crea el programa de post grado en psicología de la actividad física. </a:t>
            </a:r>
            <a:endParaRPr lang="es-PE" sz="2400" u="none" strike="noStrike" dirty="0"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697170" y="2899493"/>
            <a:ext cx="9493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1949: Warren Johnson evalúa la situación emocional de los deportistas antes de competir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675860" y="4088165"/>
            <a:ext cx="8134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1951: John Lawther escribe Psychology of Coaching.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565228" y="2199543"/>
            <a:ext cx="61237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indent="-342900" algn="just">
              <a:lnSpc>
                <a:spcPct val="90000"/>
              </a:lnSpc>
              <a:spcBef>
                <a:spcPts val="484"/>
              </a:spcBef>
              <a:buSzPct val="99000"/>
              <a:buFont typeface="Wingdings" panose="05000000000000000000" pitchFamily="2" charset="2"/>
              <a:buChar char="§"/>
              <a:tabLst>
                <a:tab pos="357505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 En 1945 termina la 2ª 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Guerra</a:t>
            </a:r>
            <a:r>
              <a:rPr lang="en-US" sz="2400" spc="2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Mundial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544826" y="4943878"/>
            <a:ext cx="85141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020" marR="5080" indent="-285750" algn="just">
              <a:lnSpc>
                <a:spcPct val="90000"/>
              </a:lnSpc>
              <a:spcBef>
                <a:spcPts val="760"/>
              </a:spcBef>
              <a:buSzPct val="99000"/>
              <a:buFont typeface="Wingdings" panose="05000000000000000000" pitchFamily="2" charset="2"/>
              <a:buChar char="§"/>
              <a:tabLst>
                <a:tab pos="357505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I Congreso para psicólogos del deporte</a:t>
            </a:r>
            <a:r>
              <a:rPr lang="en-US" sz="2400" spc="-8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en  Leningrado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(1956)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7675860" y="6930965"/>
            <a:ext cx="966167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lnSpc>
                <a:spcPct val="90000"/>
              </a:lnSpc>
              <a:spcAft>
                <a:spcPts val="77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1965: se realiza en ROMA el Primer Congreso Mundial de Psicología del Deporte organizado por Antonelli</a:t>
            </a:r>
            <a:endParaRPr lang="es-PE" sz="2400" u="none" strike="noStrike" dirty="0"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7561214" y="5770370"/>
            <a:ext cx="98195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020" marR="546100" indent="-285750" algn="just">
              <a:lnSpc>
                <a:spcPct val="90000"/>
              </a:lnSpc>
              <a:spcBef>
                <a:spcPts val="760"/>
              </a:spcBef>
              <a:buSzPct val="99000"/>
              <a:buFont typeface="Wingdings" panose="05000000000000000000" pitchFamily="2" charset="2"/>
              <a:buChar char="§"/>
              <a:tabLst>
                <a:tab pos="357505" algn="l"/>
              </a:tabLst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Creación de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las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primeras asociaciones: Checoslovaquia 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(1953),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Japón (1960) y Bulgaria</a:t>
            </a:r>
            <a:r>
              <a:rPr lang="en-US" sz="2400" spc="-1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(1962)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762914" y="3062417"/>
            <a:ext cx="2180246" cy="3605353"/>
            <a:chOff x="4847556" y="2749488"/>
            <a:chExt cx="2180246" cy="3605353"/>
          </a:xfrm>
        </p:grpSpPr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556" y="2749488"/>
              <a:ext cx="2180246" cy="2955152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4854664" y="5893176"/>
              <a:ext cx="20453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Franklin Henry</a:t>
              </a:r>
              <a:endParaRPr lang="es-PE" sz="2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5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"/>
          <p:cNvSpPr txBox="1">
            <a:spLocks noGrp="1"/>
          </p:cNvSpPr>
          <p:nvPr>
            <p:ph type="title"/>
          </p:nvPr>
        </p:nvSpPr>
        <p:spPr>
          <a:xfrm>
            <a:off x="522942" y="4274845"/>
            <a:ext cx="3213656" cy="1456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/>
            <a:r>
              <a:rPr lang="en-US" kern="1200" spc="5" dirty="0">
                <a:latin typeface="+mj-lt"/>
                <a:ea typeface="+mj-ea"/>
                <a:cs typeface="+mj-cs"/>
              </a:rPr>
              <a:t>4to.PERIODO</a:t>
            </a:r>
            <a:r>
              <a:rPr lang="en-US" kern="1200" spc="-114" dirty="0">
                <a:latin typeface="+mj-lt"/>
                <a:ea typeface="+mj-ea"/>
                <a:cs typeface="+mj-cs"/>
              </a:rPr>
              <a:t> </a:t>
            </a:r>
            <a:r>
              <a:rPr lang="en-US" kern="1200" spc="5" dirty="0">
                <a:latin typeface="+mj-lt"/>
                <a:ea typeface="+mj-ea"/>
                <a:cs typeface="+mj-cs"/>
              </a:rPr>
              <a:t>1965-1979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487505" y="1117058"/>
            <a:ext cx="1983492" cy="2123935"/>
            <a:chOff x="3955805" y="1095047"/>
            <a:chExt cx="1983492" cy="2123935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548" y="1095047"/>
              <a:ext cx="1428750" cy="1676400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3955805" y="2849650"/>
              <a:ext cx="1983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latin typeface="Calibri" panose="020F0502020204030204" pitchFamily="34" charset="0"/>
                </a:rPr>
                <a:t>Ferruccio Antonelli</a:t>
              </a:r>
              <a:endParaRPr lang="es-PE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578442" y="3742458"/>
            <a:ext cx="1742374" cy="1715303"/>
            <a:chOff x="4046742" y="3720447"/>
            <a:chExt cx="1742374" cy="1715303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12" y="3720447"/>
              <a:ext cx="1676504" cy="1244796"/>
            </a:xfrm>
            <a:prstGeom prst="rect">
              <a:avLst/>
            </a:prstGeom>
          </p:spPr>
        </p:pic>
        <p:sp>
          <p:nvSpPr>
            <p:cNvPr id="32" name="Rectángulo 31"/>
            <p:cNvSpPr/>
            <p:nvPr/>
          </p:nvSpPr>
          <p:spPr>
            <a:xfrm>
              <a:off x="4046742" y="5066418"/>
              <a:ext cx="16694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PE" b="1" dirty="0">
                  <a:latin typeface="Calibri" panose="020F0502020204030204" pitchFamily="34" charset="0"/>
                </a:rPr>
                <a:t>Reiner Martens</a:t>
              </a:r>
              <a:endParaRPr lang="es-PE" dirty="0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682776" y="6008729"/>
            <a:ext cx="1524007" cy="2512419"/>
            <a:chOff x="4151076" y="5986718"/>
            <a:chExt cx="1524007" cy="2512419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348" y="5986718"/>
              <a:ext cx="1238250" cy="1895475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4151076" y="8129805"/>
              <a:ext cx="15240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b="1" dirty="0">
                  <a:latin typeface="Calibri" panose="020F0502020204030204" pitchFamily="34" charset="0"/>
                </a:rPr>
                <a:t>Thomas Tutko</a:t>
              </a:r>
              <a:endParaRPr lang="es-PE" dirty="0"/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7484117" y="1637130"/>
            <a:ext cx="633464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indent="-342900">
              <a:lnSpc>
                <a:spcPct val="90000"/>
              </a:lnSpc>
              <a:spcBef>
                <a:spcPts val="100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 Congreso </a:t>
            </a:r>
            <a:r>
              <a:rPr lang="en-US" sz="2400" spc="5" dirty="0">
                <a:latin typeface="Segoe UI Light" panose="020B0502040204020203" pitchFamily="34" charset="0"/>
                <a:cs typeface="Segoe UI Light" panose="020B0502040204020203" pitchFamily="34" charset="0"/>
              </a:rPr>
              <a:t>Mundial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Roma</a:t>
            </a:r>
            <a:r>
              <a:rPr lang="en-US" sz="2400" spc="-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5" dirty="0">
                <a:latin typeface="Segoe UI Light" panose="020B0502040204020203" pitchFamily="34" charset="0"/>
                <a:cs typeface="Segoe UI Light" panose="020B0502040204020203" pitchFamily="34" charset="0"/>
              </a:rPr>
              <a:t>(1965)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497161" y="587237"/>
            <a:ext cx="9278069" cy="846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marR="554990" indent="-342900">
              <a:lnSpc>
                <a:spcPct val="90000"/>
              </a:lnSpc>
              <a:spcBef>
                <a:spcPts val="695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Los Padres de la Psicología del Deporte Moderno: </a:t>
            </a:r>
          </a:p>
          <a:p>
            <a:pPr marL="128270" marR="554990">
              <a:lnSpc>
                <a:spcPct val="90000"/>
              </a:lnSpc>
              <a:spcBef>
                <a:spcPts val="695"/>
              </a:spcBef>
              <a:buSzPct val="99000"/>
              <a:tabLst>
                <a:tab pos="356870" algn="l"/>
                <a:tab pos="357505" algn="l"/>
              </a:tabLst>
            </a:pPr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Ferruccio, Antonelli y  R. Martens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7497161" y="2402905"/>
            <a:ext cx="927806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marR="5080" lvl="0" indent="-342900">
              <a:lnSpc>
                <a:spcPct val="90000"/>
              </a:lnSpc>
              <a:spcBef>
                <a:spcPts val="725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1965: se crea la ISSP (International Society of Sport Psychology)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7634384" y="7796310"/>
            <a:ext cx="760235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170" indent="-342900">
              <a:lnSpc>
                <a:spcPct val="90000"/>
              </a:lnSpc>
              <a:spcBef>
                <a:spcPts val="30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1970 1era. Revista de Psicología del Deporte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7656323" y="4378291"/>
            <a:ext cx="919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1966: Bruce Ogilvie y Thomas Tutko 1er Manual Aplicado “Deportistas problema y cómo manejarlos”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7672165" y="5547148"/>
            <a:ext cx="9298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1967: B. </a:t>
            </a:r>
            <a:r>
              <a:rPr lang="es-PE" sz="2400" dirty="0" err="1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Cratty</a:t>
            </a:r>
            <a:r>
              <a:rPr lang="es-PE" sz="2400" dirty="0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, de UCLA escribe “Psicología de la actividad física” </a:t>
            </a:r>
            <a:endParaRPr lang="es-PE" sz="2400" u="none" strike="noStrike" dirty="0"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7680023" y="6507809"/>
            <a:ext cx="929803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ts val="0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1967: se realiza la 1era. conferencia anual de la NASPSPA (Sociedad Norteamericana de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Psicología deportiva y de la Actividad Física)   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7644923" y="3243290"/>
            <a:ext cx="8916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99000"/>
              <a:buFont typeface="Wingdings" panose="05000000000000000000" pitchFamily="2" charset="2"/>
              <a:buChar char="§"/>
            </a:pP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A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partir del Congreso: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ISSP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(1965); nace </a:t>
            </a:r>
            <a:r>
              <a:rPr lang="en-US" sz="2400" spc="-5" dirty="0">
                <a:latin typeface="Segoe UI Light" panose="020B0502040204020203" pitchFamily="34" charset="0"/>
                <a:cs typeface="Segoe UI Light" panose="020B0502040204020203" pitchFamily="34" charset="0"/>
              </a:rPr>
              <a:t>la  </a:t>
            </a:r>
            <a:r>
              <a:rPr lang="en-US" sz="2400" spc="-45" dirty="0">
                <a:latin typeface="Segoe UI Light" panose="020B0502040204020203" pitchFamily="34" charset="0"/>
                <a:cs typeface="Segoe UI Light" panose="020B0502040204020203" pitchFamily="34" charset="0"/>
              </a:rPr>
              <a:t>NASPSPA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 1967 y </a:t>
            </a:r>
            <a:r>
              <a:rPr lang="en-US" sz="2400" spc="-15" dirty="0">
                <a:latin typeface="Segoe UI Light" panose="020B0502040204020203" pitchFamily="34" charset="0"/>
                <a:cs typeface="Segoe UI Light" panose="020B0502040204020203" pitchFamily="34" charset="0"/>
              </a:rPr>
              <a:t>FEPSAC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</a:t>
            </a:r>
            <a:r>
              <a:rPr lang="en-US" sz="2400" spc="-13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1969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2"/>
          <p:cNvSpPr txBox="1">
            <a:spLocks noGrp="1"/>
          </p:cNvSpPr>
          <p:nvPr>
            <p:ph type="title"/>
          </p:nvPr>
        </p:nvSpPr>
        <p:spPr>
          <a:xfrm>
            <a:off x="238839" y="3924300"/>
            <a:ext cx="3154921" cy="1446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6510" algn="ctr"/>
            <a:r>
              <a:rPr lang="en-US" kern="1200" spc="-10" dirty="0">
                <a:latin typeface="+mj-lt"/>
                <a:ea typeface="+mj-ea"/>
                <a:cs typeface="+mj-cs"/>
              </a:rPr>
              <a:t>5to.PERIODO</a:t>
            </a:r>
            <a:r>
              <a:rPr lang="en-US" kern="1200" spc="15" dirty="0">
                <a:latin typeface="+mj-lt"/>
                <a:ea typeface="+mj-ea"/>
                <a:cs typeface="+mj-cs"/>
              </a:rPr>
              <a:t> </a:t>
            </a:r>
            <a:r>
              <a:rPr lang="en-US" kern="1200" spc="-5" dirty="0">
                <a:latin typeface="+mj-lt"/>
                <a:ea typeface="+mj-ea"/>
                <a:cs typeface="+mj-cs"/>
              </a:rPr>
              <a:t>1978-1995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5971" y="760562"/>
            <a:ext cx="1459742" cy="2014523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71" y="3512761"/>
            <a:ext cx="1459743" cy="1970578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8497" y="6146729"/>
            <a:ext cx="1459743" cy="2041203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6899210" y="708753"/>
            <a:ext cx="995326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ts val="860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1979: aparece el Journal of Sport Psychology (Revista de Psicología del Deporte), ahora llamada Sport and Exercise Psychology (Psicología del Deporte y del Ejercicio)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6863041" y="2035005"/>
            <a:ext cx="994263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ts val="8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1980: el Comité Olímpico de EEUU crea la junta de Asesoramiento de Psicología del Deporte.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6900753" y="3062569"/>
            <a:ext cx="1021434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ts val="520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1986: se crea la AAASP (Asociación para el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Avance de la Psicología Deportiva Aplicada) </a:t>
            </a:r>
            <a:endParaRPr lang="es-PE" sz="2400" dirty="0">
              <a:solidFill>
                <a:srgbClr val="000000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6817496" y="4193191"/>
            <a:ext cx="994263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ts val="6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1987: se funda la división 47 de la APA (Psicología del deporte)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6864541" y="5021674"/>
            <a:ext cx="10214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1992 Se Publica: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 Libro de Consulta de la Psicología del Deporte Mundial.</a:t>
            </a:r>
            <a:r>
              <a:rPr lang="en-U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6863041" y="5888115"/>
            <a:ext cx="9942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99000"/>
              <a:buFont typeface="Wingdings" panose="05000000000000000000" pitchFamily="2" charset="2"/>
              <a:buChar char="§"/>
            </a:pPr>
            <a:r>
              <a:rPr lang="en-US" sz="2400" spc="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1993 se Publica El manual de Investigación en Psicología del Deporte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“Handbook of </a:t>
            </a:r>
            <a:r>
              <a:rPr lang="en-U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research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 sport 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psychology”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</a:t>
            </a:r>
            <a:r>
              <a:rPr lang="en-US" sz="2400" spc="-2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Singer, </a:t>
            </a:r>
            <a:r>
              <a:rPr lang="en-U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Murphey y  </a:t>
            </a:r>
            <a:r>
              <a:rPr lang="en-US" sz="2400" spc="-5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Tennant</a:t>
            </a:r>
            <a:r>
              <a:rPr lang="en-US" sz="2400" spc="-6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6749425" y="7290331"/>
            <a:ext cx="10235616" cy="846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020" marR="529590" indent="-285750">
              <a:lnSpc>
                <a:spcPct val="90000"/>
              </a:lnSpc>
              <a:spcBef>
                <a:spcPts val="720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Nuevas </a:t>
            </a:r>
            <a:r>
              <a:rPr lang="en-U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Asociaciones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Supranacionales:</a:t>
            </a:r>
            <a:r>
              <a:rPr lang="en-US" sz="2400" spc="-32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7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AAASP, </a:t>
            </a:r>
            <a:r>
              <a:rPr lang="en-US" sz="2400" spc="-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SOSUPE,</a:t>
            </a:r>
            <a:r>
              <a:rPr lang="en-US" sz="2400" spc="-11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3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ASPAS.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14020" indent="-285750">
              <a:lnSpc>
                <a:spcPct val="90000"/>
              </a:lnSpc>
              <a:spcBef>
                <a:spcPts val="725"/>
              </a:spcBef>
              <a:buSzPct val="99000"/>
              <a:buFont typeface="Wingdings" panose="05000000000000000000" pitchFamily="2" charset="2"/>
              <a:buChar char="§"/>
              <a:tabLst>
                <a:tab pos="356870" algn="l"/>
                <a:tab pos="357505" algn="l"/>
              </a:tabLst>
            </a:pP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Asociaciones</a:t>
            </a:r>
            <a:r>
              <a:rPr lang="en-US" sz="2400" spc="-6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Nacionales</a:t>
            </a:r>
            <a:endParaRPr lang="en-US" sz="24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62" y="3698632"/>
            <a:ext cx="2960704" cy="2847301"/>
          </a:xfrm>
          <a:prstGeom prst="rect">
            <a:avLst/>
          </a:prstGeom>
        </p:spPr>
      </p:pic>
      <p:sp>
        <p:nvSpPr>
          <p:cNvPr id="28" name="object 2"/>
          <p:cNvSpPr txBox="1">
            <a:spLocks noGrp="1"/>
          </p:cNvSpPr>
          <p:nvPr>
            <p:ph type="title"/>
          </p:nvPr>
        </p:nvSpPr>
        <p:spPr>
          <a:xfrm>
            <a:off x="591705" y="4229100"/>
            <a:ext cx="3097457" cy="14979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0" tIns="11430" rIns="0" bIns="0" rtlCol="0">
            <a:normAutofit/>
          </a:bodyPr>
          <a:lstStyle/>
          <a:p>
            <a:pPr marL="12700" algn="ctr">
              <a:spcBef>
                <a:spcPts val="90"/>
              </a:spcBef>
            </a:pPr>
            <a:r>
              <a:rPr lang="es-CO" spc="-10" dirty="0"/>
              <a:t>6to.PERIODO</a:t>
            </a:r>
            <a:r>
              <a:rPr lang="es-CO" spc="30" dirty="0"/>
              <a:t> </a:t>
            </a:r>
            <a:br>
              <a:rPr lang="es-CO" spc="30" dirty="0"/>
            </a:br>
            <a:r>
              <a:rPr lang="es-CO" spc="-5" dirty="0"/>
              <a:t>1995-2015</a:t>
            </a:r>
          </a:p>
        </p:txBody>
      </p:sp>
      <p:sp>
        <p:nvSpPr>
          <p:cNvPr id="29" name="object 3"/>
          <p:cNvSpPr txBox="1">
            <a:spLocks/>
          </p:cNvSpPr>
          <p:nvPr/>
        </p:nvSpPr>
        <p:spPr>
          <a:xfrm>
            <a:off x="7292767" y="8271899"/>
            <a:ext cx="2962429" cy="423269"/>
          </a:xfrm>
          <a:prstGeom prst="rect">
            <a:avLst/>
          </a:prstGeom>
        </p:spPr>
        <p:txBody>
          <a:bodyPr vert="horz" lIns="0" tIns="52069" rIns="0" bIns="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635" indent="-342900">
              <a:spcBef>
                <a:spcPts val="335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INTERNET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7200003" y="2072491"/>
            <a:ext cx="4306197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635" indent="-342900">
              <a:spcBef>
                <a:spcPts val="409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-4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MAYOR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PRODUCTIVIDAD</a:t>
            </a:r>
            <a:r>
              <a:rPr lang="es-ES" sz="2400" spc="-5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292735">
              <a:spcBef>
                <a:spcPts val="409"/>
              </a:spcBef>
              <a:buSzPct val="99000"/>
              <a:tabLst>
                <a:tab pos="638175" algn="l"/>
                <a:tab pos="638810" algn="l"/>
              </a:tabLst>
            </a:pPr>
            <a:r>
              <a:rPr lang="es-ES" sz="2400" spc="-5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CIENTÍFICA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7195265" y="6051352"/>
            <a:ext cx="10482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635" indent="-342900">
              <a:spcBef>
                <a:spcPts val="265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-4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MAYOR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APLICABILIDAD</a:t>
            </a:r>
            <a:r>
              <a:rPr lang="es-ES" sz="2400" spc="-17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CONOCIMIENTO: “El psicólogo </a:t>
            </a: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</a:t>
            </a:r>
            <a:r>
              <a:rPr lang="es-ES" sz="2400" spc="-229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deporte,  asesoramiento </a:t>
            </a: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</a:t>
            </a:r>
            <a:r>
              <a:rPr lang="es-E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intervención”</a:t>
            </a:r>
            <a:r>
              <a:rPr lang="es-ES" sz="2400" spc="-114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(2002).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7231014" y="3646423"/>
            <a:ext cx="10792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635" indent="-342900">
              <a:spcBef>
                <a:spcPts val="290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1994 CREACIÓN</a:t>
            </a:r>
            <a:r>
              <a:rPr lang="es-ES" sz="2400" spc="-7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2400" spc="-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SOCIEDAD IBEROAMERICANA DE PSICOLOGIA DEL DEPORTE (SIPD)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7195265" y="7302395"/>
            <a:ext cx="5132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635" indent="-342900" algn="just">
              <a:spcBef>
                <a:spcPts val="315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1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RUPTURA DE</a:t>
            </a:r>
            <a:r>
              <a:rPr lang="es-ES" sz="2400" spc="-29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s-ES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BARRERAS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243856" y="4891451"/>
            <a:ext cx="8967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635" indent="-342900">
              <a:spcBef>
                <a:spcPts val="290"/>
              </a:spcBef>
              <a:buSzPct val="99000"/>
              <a:buFont typeface="Wingdings" panose="05000000000000000000" pitchFamily="2" charset="2"/>
              <a:buChar char="§"/>
              <a:tabLst>
                <a:tab pos="638175" algn="l"/>
                <a:tab pos="638810" algn="l"/>
              </a:tabLst>
            </a:pPr>
            <a:r>
              <a:rPr lang="es-ES" sz="2400" spc="5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MAYOR OFERTA DE CURSOS DE FORMACION MASTER SIPD</a:t>
            </a:r>
            <a:endParaRPr lang="es-ES" sz="2400" spc="-5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843" y="628309"/>
            <a:ext cx="5964099" cy="28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521495" y="460861"/>
            <a:ext cx="6552178" cy="624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3000"/>
              </a:lnSpc>
              <a:spcAft>
                <a:spcPts val="0"/>
              </a:spcAft>
            </a:pPr>
            <a:r>
              <a:rPr lang="es-PE" sz="36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Organizaciones Supranacionales </a:t>
            </a:r>
            <a:endParaRPr lang="es-PE" sz="3600" dirty="0">
              <a:solidFill>
                <a:srgbClr val="000000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9637" y="1276511"/>
            <a:ext cx="10407433" cy="755597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908329" y="3222688"/>
            <a:ext cx="47730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mayoría de los continentes tienen una Asociación, Sociedad o Federación que pretende que la PD en esa zona geográfica se desarrolle y se vea impulsada.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682242" y="8221987"/>
            <a:ext cx="1680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Dosil(2004)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584272" y="246892"/>
            <a:ext cx="105375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Organizaciones Sudamericanas 1970-1999</a:t>
            </a:r>
            <a:endParaRPr kumimoji="0" lang="es-PE" altLang="es-P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1009252" y="4063749"/>
            <a:ext cx="4858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el presente cuadro se puede apreciar cómo ha sido la evolución  de  las Asociaciones en Sudamérica.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492496" y="8209691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Dosil(2014)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42" name="Tab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50001"/>
              </p:ext>
            </p:extLst>
          </p:nvPr>
        </p:nvGraphicFramePr>
        <p:xfrm>
          <a:off x="8280104" y="1169655"/>
          <a:ext cx="9790903" cy="7542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3863">
                  <a:extLst>
                    <a:ext uri="{9D8B030D-6E8A-4147-A177-3AD203B41FA5}">
                      <a16:colId xmlns:a16="http://schemas.microsoft.com/office/drawing/2014/main" val="4163942073"/>
                    </a:ext>
                  </a:extLst>
                </a:gridCol>
                <a:gridCol w="1223863">
                  <a:extLst>
                    <a:ext uri="{9D8B030D-6E8A-4147-A177-3AD203B41FA5}">
                      <a16:colId xmlns:a16="http://schemas.microsoft.com/office/drawing/2014/main" val="1986148859"/>
                    </a:ext>
                  </a:extLst>
                </a:gridCol>
                <a:gridCol w="7343177">
                  <a:extLst>
                    <a:ext uri="{9D8B030D-6E8A-4147-A177-3AD203B41FA5}">
                      <a16:colId xmlns:a16="http://schemas.microsoft.com/office/drawing/2014/main" val="1710699834"/>
                    </a:ext>
                  </a:extLst>
                </a:gridCol>
              </a:tblGrid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PAIS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AÑO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SOCIEDADES Y ASOCIACIONES  NACIONALES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818643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1991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Metropolitana de Psicología del Deporte (AMPD)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3256986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Argentina de Psicología Aplicada al Deporte (ASAPAD)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7866276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1992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de Psicología del deporte Argentina (APDA)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9396537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1979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Brasileña de Psicología </a:t>
                      </a:r>
                      <a:r>
                        <a:rPr lang="es-PE" sz="1600" b="1" u="none" strike="noStrike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dol</a:t>
                      </a:r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Deporte (SOBRAPE)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5919540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Associacao</a:t>
                      </a:r>
                      <a:r>
                        <a:rPr lang="pt-BR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Brasileira de Psicologia do Esporte (ABRAPESP)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3993233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Otras Organizaciones: SOGAPE, SOPEPE, SOPESP, SOPEPAR.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3607552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 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SOMIPE,SOPESC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898562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ECUADOR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1970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Ecuatoriana de Psicología del Deporte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892779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COLOMBIA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1984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Colombiana de Psicólogos Deportivos (APSIDE)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8182169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COLOMBIA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Grupo de Psicología del Deporte de Bogotá  (PSIBA)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0729378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COLOMBIA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Profesionales para el Alto rendimiento (PAR LTDA)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4746435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CHILE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1996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Chilena de Psicología del Deporte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1910889"/>
                  </a:ext>
                </a:extLst>
              </a:tr>
              <a:tr h="53875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URUGUAY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Uruguaya de Psicología del Deporte (SUPDE)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3499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85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88706">
            <a:off x="-1074736" y="5813276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392581" y="8713257"/>
            <a:ext cx="1888492" cy="1573743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419898" y="408642"/>
            <a:ext cx="6200939" cy="690262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¿Qué es la Psicología del Deporte?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19898" y="1923549"/>
            <a:ext cx="8419657" cy="2167816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US" sz="28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 una de las área de la Psicología que se encarga de estudiar los procesos cognitivos y conductuales  de los atletas durante la actividad deportiva.</a:t>
            </a:r>
            <a:endParaRPr lang="es-CO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524510" y="4762500"/>
            <a:ext cx="8419657" cy="19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Actualmente es un campo con gran acogida debido al interés de la comunidad deportiva por alcanzar el optimo rendimiento.</a:t>
            </a:r>
            <a:endParaRPr lang="es-CO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Imagen 15" descr="Imagen que contiene pasto, exterior, campo, edificio&#10;&#10;Descripción generada automáticamente">
            <a:extLst>
              <a:ext uri="{FF2B5EF4-FFF2-40B4-BE49-F238E27FC236}">
                <a16:creationId xmlns:a16="http://schemas.microsoft.com/office/drawing/2014/main" id="{E48F60C2-AEC8-40AD-852A-E6FEE5127D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2223" b="-1"/>
          <a:stretch/>
        </p:blipFill>
        <p:spPr>
          <a:xfrm>
            <a:off x="10383982" y="0"/>
            <a:ext cx="7904018" cy="84685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24129" y="465141"/>
            <a:ext cx="8649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Organizaciones Sudamericanas (1992-2020)</a:t>
            </a:r>
            <a:endParaRPr kumimoji="0" lang="es-PE" altLang="es-P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91705" y="3314700"/>
            <a:ext cx="5535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el presente cuadro se puede apreciar cómo ha evolucionado a nivel sudamericana las asociaciones y sociedades hasta el 2020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453533" y="8322698"/>
            <a:ext cx="3120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Gómez Correa L,(2021)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30" name="Tab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63721"/>
              </p:ext>
            </p:extLst>
          </p:nvPr>
        </p:nvGraphicFramePr>
        <p:xfrm>
          <a:off x="7772400" y="1395285"/>
          <a:ext cx="10258339" cy="7250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954518199"/>
                    </a:ext>
                  </a:extLst>
                </a:gridCol>
                <a:gridCol w="822260">
                  <a:extLst>
                    <a:ext uri="{9D8B030D-6E8A-4147-A177-3AD203B41FA5}">
                      <a16:colId xmlns:a16="http://schemas.microsoft.com/office/drawing/2014/main" val="406311965"/>
                    </a:ext>
                  </a:extLst>
                </a:gridCol>
                <a:gridCol w="8216879">
                  <a:extLst>
                    <a:ext uri="{9D8B030D-6E8A-4147-A177-3AD203B41FA5}">
                      <a16:colId xmlns:a16="http://schemas.microsoft.com/office/drawing/2014/main" val="410017162"/>
                    </a:ext>
                  </a:extLst>
                </a:gridCol>
              </a:tblGrid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PAIS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AÑO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ASOCIACIONES Y SOCIEDADES SUDAMERICANAS (1992-2020)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329777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1992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de Psicología del Deporte Argentina (APDA)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1599126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2014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Latinoamericana y del Caribe Psicología de la Actividad Física y del Deporte (SOLCPAD)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7019772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ARGENTINA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2019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de Psicólogos Deportivos del Litoral (APDEL)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140646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2014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Associacao Brasileira de Psicologia do Esporte (ABRAPESP)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350683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Associacao  de Psicologos do Esporte do Rio de Janeiro (ASSOPERJ)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03765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BRASIL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Associacao  Brasileira de Estudios en Psicología do Esporte e do Exercicio (ABEPEEX)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6428703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COLOMBIA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Asociacion Colombiana de Psicologos del Deporte y la Actividad Fisica (ACOPDAF)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0954904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COLOMBIA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2020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para el Avance de la Psicología del Deporte y el Ejercicio en Colombia (APDCOL)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450476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CHILE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2018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de Psicología y Coaching Deportivo (APCD)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7187618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CHILE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2017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Chilena de Psicología Social del Deporte (ACHPSD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6094047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ECUADOR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2020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Ecuatoriana de Psicólogos del Deporte (AEPSID)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3714425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PARAGUAY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2015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Paraguaya de  Psicología del Deporte (APSIDE)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6109279"/>
                  </a:ext>
                </a:extLst>
              </a:tr>
              <a:tr h="44300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PERU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2017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Peruana  de  Psicología del Deporte y el Ejercicio (APEPSIDE)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2643037"/>
                  </a:ext>
                </a:extLst>
              </a:tr>
              <a:tr h="44924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URUGUAY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1989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Sociedad Uruguaya de Psicología del Deporte (SUPDE)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244018"/>
                  </a:ext>
                </a:extLst>
              </a:tr>
              <a:tr h="47063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VENEZUELA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u="none" strike="noStrike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2020</a:t>
                      </a:r>
                      <a:endParaRPr lang="es-PE" sz="1600" b="1" i="0" u="none" strike="noStrike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600" b="1" u="none" strike="noStrike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Asociación Venezolana  de Psicólogos del Deporte (AVPSIDE)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9804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5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2230152" y="870994"/>
            <a:ext cx="13827696" cy="916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54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Asociaciones y Sociedades Internacionales  </a:t>
            </a:r>
          </a:p>
        </p:txBody>
      </p:sp>
      <p:pic>
        <p:nvPicPr>
          <p:cNvPr id="28" name="Picture 440"/>
          <p:cNvPicPr/>
          <p:nvPr/>
        </p:nvPicPr>
        <p:blipFill>
          <a:blip r:embed="rId15"/>
          <a:stretch>
            <a:fillRect/>
          </a:stretch>
        </p:blipFill>
        <p:spPr>
          <a:xfrm>
            <a:off x="3783935" y="6196316"/>
            <a:ext cx="2244059" cy="2114935"/>
          </a:xfrm>
          <a:prstGeom prst="rect">
            <a:avLst/>
          </a:prstGeom>
        </p:spPr>
      </p:pic>
      <p:pic>
        <p:nvPicPr>
          <p:cNvPr id="29" name="Picture 442"/>
          <p:cNvPicPr/>
          <p:nvPr/>
        </p:nvPicPr>
        <p:blipFill>
          <a:blip r:embed="rId16"/>
          <a:stretch>
            <a:fillRect/>
          </a:stretch>
        </p:blipFill>
        <p:spPr>
          <a:xfrm>
            <a:off x="2070669" y="2806462"/>
            <a:ext cx="2464348" cy="1838913"/>
          </a:xfrm>
          <a:prstGeom prst="rect">
            <a:avLst/>
          </a:prstGeom>
        </p:spPr>
      </p:pic>
      <p:pic>
        <p:nvPicPr>
          <p:cNvPr id="30" name="Picture 444"/>
          <p:cNvPicPr/>
          <p:nvPr/>
        </p:nvPicPr>
        <p:blipFill>
          <a:blip r:embed="rId17"/>
          <a:stretch>
            <a:fillRect/>
          </a:stretch>
        </p:blipFill>
        <p:spPr>
          <a:xfrm>
            <a:off x="6001910" y="2989481"/>
            <a:ext cx="3321312" cy="1511086"/>
          </a:xfrm>
          <a:prstGeom prst="rect">
            <a:avLst/>
          </a:prstGeom>
        </p:spPr>
      </p:pic>
      <p:pic>
        <p:nvPicPr>
          <p:cNvPr id="31" name="Picture 446"/>
          <p:cNvPicPr/>
          <p:nvPr/>
        </p:nvPicPr>
        <p:blipFill>
          <a:blip r:embed="rId18"/>
          <a:stretch>
            <a:fillRect/>
          </a:stretch>
        </p:blipFill>
        <p:spPr>
          <a:xfrm>
            <a:off x="10213747" y="2988487"/>
            <a:ext cx="2589923" cy="1550870"/>
          </a:xfrm>
          <a:prstGeom prst="rect">
            <a:avLst/>
          </a:prstGeom>
        </p:spPr>
      </p:pic>
      <p:pic>
        <p:nvPicPr>
          <p:cNvPr id="32" name="Picture 448"/>
          <p:cNvPicPr/>
          <p:nvPr/>
        </p:nvPicPr>
        <p:blipFill>
          <a:blip r:embed="rId19"/>
          <a:stretch>
            <a:fillRect/>
          </a:stretch>
        </p:blipFill>
        <p:spPr>
          <a:xfrm>
            <a:off x="13555070" y="2868124"/>
            <a:ext cx="2397253" cy="1678737"/>
          </a:xfrm>
          <a:prstGeom prst="rect">
            <a:avLst/>
          </a:prstGeom>
        </p:spPr>
      </p:pic>
      <p:pic>
        <p:nvPicPr>
          <p:cNvPr id="33" name="Picture 455"/>
          <p:cNvPicPr/>
          <p:nvPr/>
        </p:nvPicPr>
        <p:blipFill>
          <a:blip r:embed="rId20"/>
          <a:stretch>
            <a:fillRect/>
          </a:stretch>
        </p:blipFill>
        <p:spPr>
          <a:xfrm>
            <a:off x="7590373" y="6518823"/>
            <a:ext cx="2858799" cy="1511088"/>
          </a:xfrm>
          <a:prstGeom prst="rect">
            <a:avLst/>
          </a:prstGeom>
        </p:spPr>
      </p:pic>
      <p:pic>
        <p:nvPicPr>
          <p:cNvPr id="34" name="Picture 463"/>
          <p:cNvPicPr/>
          <p:nvPr/>
        </p:nvPicPr>
        <p:blipFill>
          <a:blip r:embed="rId21"/>
          <a:stretch>
            <a:fillRect/>
          </a:stretch>
        </p:blipFill>
        <p:spPr>
          <a:xfrm>
            <a:off x="11546811" y="5666198"/>
            <a:ext cx="3083589" cy="25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972028" y="686794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pic>
        <p:nvPicPr>
          <p:cNvPr id="28" name="Imagen 27" descr="Imagen que contiene pájaro, avión&#10;&#10;Descripción generada automáticamente">
            <a:extLst>
              <a:ext uri="{FF2B5EF4-FFF2-40B4-BE49-F238E27FC236}">
                <a16:creationId xmlns:a16="http://schemas.microsoft.com/office/drawing/2014/main" id="{9AA83469-B5D8-4B94-94B1-9F8B11318B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19909" y="4419857"/>
            <a:ext cx="3501924" cy="2302509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2BDACF2F-6A11-4FFD-BA8A-5A74FEAD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922" y="3216546"/>
            <a:ext cx="3704569" cy="8782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Argentina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C514E5F-0F3F-434D-81B6-282D06A696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1265" y="2621284"/>
            <a:ext cx="1882525" cy="212227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41" y="2177230"/>
            <a:ext cx="2248355" cy="2647648"/>
          </a:xfrm>
          <a:prstGeom prst="rect">
            <a:avLst/>
          </a:prstGeom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382087" y="3515472"/>
            <a:ext cx="2190157" cy="395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Laura Tallano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0074" y="5523888"/>
            <a:ext cx="2629292" cy="2629292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77109" y="5830037"/>
            <a:ext cx="1961109" cy="1961109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338229" y="6612827"/>
            <a:ext cx="2190157" cy="395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Pablo Nigro</a:t>
            </a:r>
          </a:p>
        </p:txBody>
      </p:sp>
    </p:spTree>
    <p:extLst>
      <p:ext uri="{BB962C8B-B14F-4D97-AF65-F5344CB8AC3E}">
        <p14:creationId xmlns:p14="http://schemas.microsoft.com/office/powerpoint/2010/main" val="29718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8BAEC8A7-2FDE-48C0-BFEA-6E3CF1FBE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5832" y="1671944"/>
            <a:ext cx="2074224" cy="207422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42FC494-F4DA-4D7D-AA9E-2B66617E2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2376" y="4165933"/>
            <a:ext cx="5050432" cy="119947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26704DF-96CF-4905-B370-26E4C594CD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85238" y="4397418"/>
            <a:ext cx="3926293" cy="233385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DA2E67A-273E-4FA8-8B25-7FE3142BDA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4080" y="4042129"/>
            <a:ext cx="1807334" cy="2065526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399" y="3102867"/>
            <a:ext cx="1915504" cy="11457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Brasil 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80" y="1564515"/>
            <a:ext cx="1818934" cy="217363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11" y="5914783"/>
            <a:ext cx="3244254" cy="2769539"/>
          </a:xfrm>
          <a:prstGeom prst="rect">
            <a:avLst/>
          </a:prstGeom>
        </p:spPr>
      </p:pic>
      <p:sp>
        <p:nvSpPr>
          <p:cNvPr id="34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275813" y="2545967"/>
            <a:ext cx="1915504" cy="49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Regina Brandao 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308880" y="4579766"/>
            <a:ext cx="1915504" cy="49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Adriana Lacerda 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366726" y="7397636"/>
            <a:ext cx="1915504" cy="49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Andrea Pesca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64" y="6494012"/>
            <a:ext cx="2015566" cy="2339052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2641484" y="36133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</p:spTree>
    <p:extLst>
      <p:ext uri="{BB962C8B-B14F-4D97-AF65-F5344CB8AC3E}">
        <p14:creationId xmlns:p14="http://schemas.microsoft.com/office/powerpoint/2010/main" val="14644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399" y="3102867"/>
            <a:ext cx="1915504" cy="11457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Bolivia 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238893" y="5264956"/>
            <a:ext cx="2077987" cy="49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Jose Bolaños Angulo 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641484" y="36133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69" y="4549069"/>
            <a:ext cx="3921557" cy="23701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61" y="4024732"/>
            <a:ext cx="2667000" cy="2667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19" y="4134129"/>
            <a:ext cx="2209800" cy="27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972028" y="686794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6303837D-5F69-4CCD-8784-673BB4B5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1247" y="3530524"/>
            <a:ext cx="2840391" cy="8113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Colombia 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00B009D-F85A-40C4-B6EC-1F64FB3492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32101" y="4721833"/>
            <a:ext cx="3444076" cy="173438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2669575-CF2F-40D3-AB8D-4E5340E12D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4799" y="5314353"/>
            <a:ext cx="3153033" cy="224499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0" y="3162517"/>
            <a:ext cx="1905000" cy="1905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98" y="2976750"/>
            <a:ext cx="2197196" cy="2090767"/>
          </a:xfrm>
          <a:prstGeom prst="rect">
            <a:avLst/>
          </a:pr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073790" y="4141640"/>
            <a:ext cx="1652457" cy="379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Sergio Barbosa 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114825" y="6414598"/>
            <a:ext cx="1652457" cy="379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Kenny Figueroa 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0" y="5635582"/>
            <a:ext cx="1905000" cy="18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3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972028" y="686794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02E8A9F-7DEE-4887-9260-B92A8BDA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7126" y="3264926"/>
            <a:ext cx="1514411" cy="908236"/>
          </a:xfrm>
        </p:spPr>
        <p:txBody>
          <a:bodyPr>
            <a:normAutofit/>
          </a:bodyPr>
          <a:lstStyle/>
          <a:p>
            <a:r>
              <a:rPr lang="es-US" sz="4800" dirty="0"/>
              <a:t>Chile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6DAFC84B-B05A-4FDB-BBA9-F907B8743D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886" y="2658021"/>
            <a:ext cx="2234221" cy="236990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3E11F4C-2E1A-43AF-9ED3-E30E87A1D3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2571" y="3137633"/>
            <a:ext cx="1496703" cy="148586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45EF02A-7D79-46B2-882B-2B906945AE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35550" y="6163437"/>
            <a:ext cx="3045066" cy="129102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6" y="5775209"/>
            <a:ext cx="2183217" cy="2357874"/>
          </a:xfrm>
          <a:prstGeom prst="rect">
            <a:avLst/>
          </a:pr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803156" y="3529518"/>
            <a:ext cx="1652457" cy="379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Alexis Ponce 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801656" y="6460286"/>
            <a:ext cx="1652457" cy="379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Andres Cepeda 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5D7517CD-0661-4425-82CB-4403FB2333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36771" y="4538420"/>
            <a:ext cx="3169030" cy="18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972028" y="686794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ECCC8996-9F81-41F7-98BD-95F65E6BC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0979" y="4022639"/>
            <a:ext cx="2690950" cy="1949034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802E8A9F-7DEE-4887-9260-B92A8BDA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922" y="2948507"/>
            <a:ext cx="2299063" cy="908236"/>
          </a:xfrm>
        </p:spPr>
        <p:txBody>
          <a:bodyPr>
            <a:normAutofit/>
          </a:bodyPr>
          <a:lstStyle/>
          <a:p>
            <a:r>
              <a:rPr lang="es-US" sz="4800" dirty="0"/>
              <a:t>Ecuador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8502" y="3402625"/>
            <a:ext cx="2396047" cy="2396047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665108" y="4618104"/>
            <a:ext cx="1652457" cy="379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Franklin Ramon 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67" y="3402625"/>
            <a:ext cx="2515450" cy="28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F2F73EC0-5684-4946-BF9E-94D708883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69025" y="4604254"/>
            <a:ext cx="2431516" cy="1606077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DE15C9A9-A409-487C-B62A-F2E21199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247" y="3474265"/>
            <a:ext cx="2797393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Paraguay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67" y="3877162"/>
            <a:ext cx="3811180" cy="2528877"/>
          </a:xfrm>
          <a:prstGeom prst="rect">
            <a:avLst/>
          </a:prstGeom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9105885" y="4828331"/>
            <a:ext cx="1955333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Gloria Petters 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45" y="3927454"/>
            <a:ext cx="2597172" cy="2597172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294103" y="91347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</p:spTree>
    <p:extLst>
      <p:ext uri="{BB962C8B-B14F-4D97-AF65-F5344CB8AC3E}">
        <p14:creationId xmlns:p14="http://schemas.microsoft.com/office/powerpoint/2010/main" val="12495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2294103" y="91347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DE15C9A9-A409-487C-B62A-F2E21199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4928" y="3174233"/>
            <a:ext cx="1535756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Perú</a:t>
            </a:r>
          </a:p>
        </p:txBody>
      </p:sp>
      <p:pic>
        <p:nvPicPr>
          <p:cNvPr id="35" name="Marcador de contenido 3">
            <a:extLst>
              <a:ext uri="{FF2B5EF4-FFF2-40B4-BE49-F238E27FC236}">
                <a16:creationId xmlns:a16="http://schemas.microsoft.com/office/drawing/2014/main" id="{0DAE3375-83BB-45CB-9AA1-5F3BFF111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11656775" y="4309828"/>
            <a:ext cx="3012061" cy="201055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F5596E7-A569-462D-9451-A298614EE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3829" y="2877810"/>
            <a:ext cx="1381526" cy="1342458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0" y="2382643"/>
            <a:ext cx="3806703" cy="4420683"/>
          </a:xfrm>
          <a:prstGeom prst="rect">
            <a:avLst/>
          </a:prstGeom>
        </p:spPr>
      </p:pic>
      <p:sp>
        <p:nvSpPr>
          <p:cNvPr id="39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7931227" y="3284973"/>
            <a:ext cx="1811641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Luis Gomez Correa 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003530" y="5049228"/>
            <a:ext cx="2077839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Mario Reyes Bossio 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022622" y="7028768"/>
            <a:ext cx="1811641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Federico Stein Montagne 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99" y="4584698"/>
            <a:ext cx="1130184" cy="1385867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29" y="6242444"/>
            <a:ext cx="1385453" cy="15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73423" y="8635879"/>
            <a:ext cx="1888492" cy="157374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53782" y="69129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Objetivos y Propósitos de la Psicologia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99766" y="1986913"/>
            <a:ext cx="856379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Describir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forma precisa los fenómenos psicológicos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32634" y="3171899"/>
            <a:ext cx="8530926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Predecir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comportamiento futuro (por ejemplo, captación de talento en el deporte)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25707" y="4578158"/>
            <a:ext cx="8544781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Comprender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conducta y los procesos mentales del atleta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81126" y="5974878"/>
            <a:ext cx="848936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Influir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intencionalmente en el comportamiento del atleta en forma positiva </a:t>
            </a:r>
          </a:p>
        </p:txBody>
      </p:sp>
      <p:pic>
        <p:nvPicPr>
          <p:cNvPr id="17" name="Imagen 16" descr="Un hombre saltando en bicicleta&#10;&#10;Descripción generada automáticamente">
            <a:extLst>
              <a:ext uri="{FF2B5EF4-FFF2-40B4-BE49-F238E27FC236}">
                <a16:creationId xmlns:a16="http://schemas.microsoft.com/office/drawing/2014/main" id="{E28A8D45-0F40-4B45-B80D-BC75FC02F7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9" b="-1"/>
          <a:stretch/>
        </p:blipFill>
        <p:spPr>
          <a:xfrm>
            <a:off x="9567667" y="0"/>
            <a:ext cx="8706478" cy="816926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12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2294103" y="91347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F623492B-4561-4F65-83B9-B2707BE3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5812" y="3366552"/>
            <a:ext cx="2357981" cy="804338"/>
          </a:xfrm>
        </p:spPr>
        <p:txBody>
          <a:bodyPr>
            <a:normAutofit/>
          </a:bodyPr>
          <a:lstStyle/>
          <a:p>
            <a:r>
              <a:rPr lang="es-US" dirty="0"/>
              <a:t>Uruguay </a:t>
            </a:r>
          </a:p>
        </p:txBody>
      </p:sp>
      <p:pic>
        <p:nvPicPr>
          <p:cNvPr id="29" name="Picture 2" descr="No hay ninguna descripción de la foto disponible.">
            <a:extLst>
              <a:ext uri="{FF2B5EF4-FFF2-40B4-BE49-F238E27FC236}">
                <a16:creationId xmlns:a16="http://schemas.microsoft.com/office/drawing/2014/main" id="{65D67201-1A76-4BF3-A79B-E2CDDFB0FA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10" y="3695701"/>
            <a:ext cx="2606220" cy="2606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9C81F0F-ADD5-4C1C-8125-96A3F32AB5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66668" y="4170890"/>
            <a:ext cx="3722667" cy="246148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92" y="3911512"/>
            <a:ext cx="2260112" cy="2390408"/>
          </a:xfrm>
          <a:prstGeom prst="rect">
            <a:avLst/>
          </a:pr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694567" y="4948934"/>
            <a:ext cx="1929208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Maria Noel Givogre </a:t>
            </a:r>
          </a:p>
        </p:txBody>
      </p:sp>
    </p:spTree>
    <p:extLst>
      <p:ext uri="{BB962C8B-B14F-4D97-AF65-F5344CB8AC3E}">
        <p14:creationId xmlns:p14="http://schemas.microsoft.com/office/powerpoint/2010/main" val="10936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2294103" y="913471"/>
            <a:ext cx="123630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Asociaciones y Sociedades de América del Sur  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F623492B-4561-4F65-83B9-B2707BE3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01" y="3426410"/>
            <a:ext cx="2520799" cy="804338"/>
          </a:xfrm>
        </p:spPr>
        <p:txBody>
          <a:bodyPr>
            <a:normAutofit/>
          </a:bodyPr>
          <a:lstStyle/>
          <a:p>
            <a:r>
              <a:rPr lang="es-US" dirty="0"/>
              <a:t>Venezuela 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EDAD070-14B3-4D17-8080-58EEB63F8759}"/>
              </a:ext>
            </a:extLst>
          </p:cNvPr>
          <p:cNvSpPr txBox="1">
            <a:spLocks/>
          </p:cNvSpPr>
          <p:nvPr/>
        </p:nvSpPr>
        <p:spPr>
          <a:xfrm>
            <a:off x="8541909" y="4654213"/>
            <a:ext cx="1929208" cy="481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Jorge Hernandez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822988F-1800-4915-B10F-60DD91E08D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39671" y="4230748"/>
            <a:ext cx="3483067" cy="205893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6496" y="3426410"/>
            <a:ext cx="3000375" cy="300037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98" y="4012333"/>
            <a:ext cx="2398851" cy="22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8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F1685667-6DCC-45EA-9D39-042561FBF1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88611" y="2988249"/>
            <a:ext cx="3814963" cy="4112466"/>
          </a:xfrm>
          <a:prstGeom prst="rect">
            <a:avLst/>
          </a:prstGeom>
        </p:spPr>
      </p:pic>
      <p:pic>
        <p:nvPicPr>
          <p:cNvPr id="29" name="Imagen 28" descr="Imagen que contiene pájaro, avión&#10;&#10;Descripción generada automáticamente">
            <a:extLst>
              <a:ext uri="{FF2B5EF4-FFF2-40B4-BE49-F238E27FC236}">
                <a16:creationId xmlns:a16="http://schemas.microsoft.com/office/drawing/2014/main" id="{9AA83469-B5D8-4B94-94B1-9F8B11318B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673" y="2671269"/>
            <a:ext cx="2543396" cy="167227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26704DF-96CF-4905-B370-26E4C594CD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3138" y="1186462"/>
            <a:ext cx="2565194" cy="169335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00B009D-F85A-40C4-B6EC-1F64FB3492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76570" y="1248352"/>
            <a:ext cx="2462911" cy="162583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D7517CD-0661-4425-82CB-4403FB2333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69847" y="2701702"/>
            <a:ext cx="2724307" cy="176130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CCC8996-9F81-41F7-98BD-95F65E6BC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719" y="5270289"/>
            <a:ext cx="2512350" cy="1819675"/>
          </a:xfrm>
          <a:prstGeom prst="rect">
            <a:avLst/>
          </a:prstGeom>
        </p:spPr>
      </p:pic>
      <p:pic>
        <p:nvPicPr>
          <p:cNvPr id="35" name="Marcador de contenido 3">
            <a:extLst>
              <a:ext uri="{FF2B5EF4-FFF2-40B4-BE49-F238E27FC236}">
                <a16:creationId xmlns:a16="http://schemas.microsoft.com/office/drawing/2014/main" id="{0DAE3375-83BB-45CB-9AA1-5F3BFF111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1"/>
          <a:stretch>
            <a:fillRect/>
          </a:stretch>
        </p:blipFill>
        <p:spPr>
          <a:xfrm>
            <a:off x="4109065" y="7109954"/>
            <a:ext cx="2512350" cy="179909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2F73EC0-5684-4946-BF9E-94D7088838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69847" y="5270289"/>
            <a:ext cx="2835690" cy="187304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9C81F0F-ADD5-4C1C-8125-96A3F32AB5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02822" y="7130355"/>
            <a:ext cx="2807044" cy="1856059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A822988F-1800-4915-B10F-60DD91E08D7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92244" y="7169261"/>
            <a:ext cx="2922862" cy="1823672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1601217" y="209954"/>
            <a:ext cx="14365409" cy="8168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043305" indent="-6350">
              <a:lnSpc>
                <a:spcPct val="107000"/>
              </a:lnSpc>
              <a:spcAft>
                <a:spcPts val="15"/>
              </a:spcAft>
            </a:pPr>
            <a:r>
              <a:rPr lang="es-PE" sz="44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Red PsiSur Psicólogos del Deporte de América del Sur  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23" y="1215717"/>
            <a:ext cx="2451215" cy="16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76273" y="642853"/>
            <a:ext cx="4938211" cy="763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685" algn="ctr">
              <a:lnSpc>
                <a:spcPct val="107000"/>
              </a:lnSpc>
              <a:spcAft>
                <a:spcPts val="2230"/>
              </a:spcAft>
            </a:pPr>
            <a:r>
              <a:rPr lang="es-PE" sz="4400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En la actualidad……. </a:t>
            </a:r>
            <a:endParaRPr lang="es-PE" sz="4400" dirty="0">
              <a:solidFill>
                <a:srgbClr val="000000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00543" y="2037356"/>
            <a:ext cx="10562177" cy="936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98000"/>
              </a:lnSpc>
              <a:spcAft>
                <a:spcPts val="98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Hoy en día la Psicología Deportiva es un área interesante, con intensa actividad y un futuro brillante. </a:t>
            </a:r>
            <a:endParaRPr lang="es-PE" sz="2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64984" y="3736849"/>
            <a:ext cx="9292480" cy="51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 fontAlgn="base">
              <a:lnSpc>
                <a:spcPct val="98000"/>
              </a:lnSpc>
              <a:spcAft>
                <a:spcPts val="98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Seguir formando y trabajando a nivel local e Internacional </a:t>
            </a:r>
            <a:endParaRPr lang="es-PE" sz="2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5464" y="5343386"/>
            <a:ext cx="7865102" cy="514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 fontAlgn="base">
              <a:lnSpc>
                <a:spcPct val="98000"/>
              </a:lnSpc>
              <a:spcAft>
                <a:spcPts val="98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Como está la Psicología Deportiva en el Perú…..  </a:t>
            </a:r>
            <a:endParaRPr lang="es-PE" sz="2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Marcador de contenido 3">
            <a:extLst>
              <a:ext uri="{FF2B5EF4-FFF2-40B4-BE49-F238E27FC236}">
                <a16:creationId xmlns:a16="http://schemas.microsoft.com/office/drawing/2014/main" id="{0DAE3375-83BB-45CB-9AA1-5F3BFF1110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1152" y="5528675"/>
            <a:ext cx="2898391" cy="20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9379" y="644824"/>
            <a:ext cx="10539622" cy="72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ctr">
              <a:lnSpc>
                <a:spcPct val="103000"/>
              </a:lnSpc>
              <a:spcAft>
                <a:spcPts val="2735"/>
              </a:spcAft>
            </a:pPr>
            <a:r>
              <a:rPr lang="es-PE" sz="4000" dirty="0">
                <a:latin typeface="+mj-lt"/>
                <a:ea typeface="Calibri" panose="020F0502020204030204" pitchFamily="34" charset="0"/>
              </a:rPr>
              <a:t>Antecedentes de la Psicología Deportiva en el Perú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266007" y="4554190"/>
            <a:ext cx="7156749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latin typeface="+mj-lt"/>
              </a:rPr>
              <a:t>A </a:t>
            </a:r>
            <a:r>
              <a:rPr lang="es-PE" sz="2400" dirty="0">
                <a:latin typeface="+mj-lt"/>
                <a:ea typeface="Calibri" panose="020F0502020204030204" pitchFamily="34" charset="0"/>
              </a:rPr>
              <a:t>Mediados del año 80´, en base a las demandas e inconvenientes deportivos, las organizaciones deportivas y clubes profesionales requieren del psicólogo deportivo. (iniciativa propia o requerimientos, como componentes del comando técnico)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241267" y="1985655"/>
            <a:ext cx="718367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400" dirty="0">
                <a:latin typeface="+mj-lt"/>
              </a:rPr>
              <a:t>El inicio de la psicología del Perú data desde los años 70’ con la Presencia del </a:t>
            </a:r>
            <a:r>
              <a:rPr lang="es-PE" sz="2400" b="1" dirty="0">
                <a:latin typeface="+mj-lt"/>
              </a:rPr>
              <a:t>Dr. Roberto Llanos </a:t>
            </a:r>
            <a:r>
              <a:rPr lang="es-PE" sz="2400" dirty="0">
                <a:latin typeface="+mj-lt"/>
              </a:rPr>
              <a:t>con la selección peruana que clasifica al mundial de México 70. (Carácter Motivacional, Consejería a los deportistas)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6" y="1677470"/>
            <a:ext cx="1683477" cy="2192331"/>
          </a:xfrm>
          <a:prstGeom prst="rect">
            <a:avLst/>
          </a:prstGeom>
        </p:spPr>
      </p:pic>
      <p:sp>
        <p:nvSpPr>
          <p:cNvPr id="11" name="Flecha curvada hacia la izquierda 10"/>
          <p:cNvSpPr/>
          <p:nvPr/>
        </p:nvSpPr>
        <p:spPr>
          <a:xfrm>
            <a:off x="10491180" y="2596966"/>
            <a:ext cx="2179815" cy="32347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6" y="4214323"/>
            <a:ext cx="1839927" cy="24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3098" y="495300"/>
            <a:ext cx="11235501" cy="72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ctr">
              <a:lnSpc>
                <a:spcPct val="103000"/>
              </a:lnSpc>
              <a:spcAft>
                <a:spcPts val="2735"/>
              </a:spcAft>
            </a:pPr>
            <a:r>
              <a:rPr lang="es-PE" sz="4000" dirty="0">
                <a:latin typeface="+mj-lt"/>
                <a:ea typeface="Calibri" panose="020F0502020204030204" pitchFamily="34" charset="0"/>
              </a:rPr>
              <a:t>Antecedentes de la Psicología Deportiva en el Perú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23918" y="2754059"/>
            <a:ext cx="597737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latin typeface="+mj-lt"/>
                <a:ea typeface="Calibri" panose="020F0502020204030204" pitchFamily="34" charset="0"/>
              </a:rPr>
              <a:t>En los años 90’ empiezan los trabajos de investigación, formación y </a:t>
            </a:r>
            <a:r>
              <a:rPr lang="es-PE" sz="2400" dirty="0">
                <a:latin typeface="+mj-lt"/>
              </a:rPr>
              <a:t>capacitación por medio de instituciones privadas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023918" y="4294705"/>
            <a:ext cx="5977379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dirty="0">
                <a:latin typeface="+mj-lt"/>
                <a:ea typeface="Calibri" panose="020F0502020204030204" pitchFamily="34" charset="0"/>
              </a:rPr>
              <a:t>En el 2000 hasta la actualidad, se incrementa la actuación del psicólogo </a:t>
            </a:r>
            <a:r>
              <a:rPr lang="es-PE" sz="2400" dirty="0">
                <a:latin typeface="+mj-lt"/>
              </a:rPr>
              <a:t>deportivo, creándose  el capítulo profesional y teniendo mayor presencia en el deporte peruano.</a:t>
            </a:r>
          </a:p>
        </p:txBody>
      </p:sp>
      <p:sp>
        <p:nvSpPr>
          <p:cNvPr id="10" name="Flecha curvada hacia la izquierda 9"/>
          <p:cNvSpPr/>
          <p:nvPr/>
        </p:nvSpPr>
        <p:spPr>
          <a:xfrm>
            <a:off x="10001298" y="2780541"/>
            <a:ext cx="2743201" cy="3567888"/>
          </a:xfrm>
          <a:prstGeom prst="curved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099" y="3328824"/>
            <a:ext cx="3333416" cy="22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5574" y="403668"/>
            <a:ext cx="4441922" cy="641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marR="175895" indent="-6350">
              <a:lnSpc>
                <a:spcPct val="107000"/>
              </a:lnSpc>
            </a:pPr>
            <a:r>
              <a:rPr lang="es-PE" sz="3600" b="1" kern="0" dirty="0">
                <a:solidFill>
                  <a:srgbClr val="1F497D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Ejercicio Profesional  </a:t>
            </a:r>
            <a:endParaRPr lang="es-PE" sz="3600" b="1" kern="0" dirty="0">
              <a:solidFill>
                <a:srgbClr val="000000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50494" y="1508095"/>
            <a:ext cx="11160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980"/>
              </a:spcAft>
              <a:buClr>
                <a:srgbClr val="1F497D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400" b="1" dirty="0">
                <a:solidFill>
                  <a:srgbClr val="1F497D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En el año 2004, se promulgo la ley del Psicólogo Peruano, en ella se estipula como campo de acción la psicología deportiva (Ámbito de la profesión - Artículo 7), existe la comisión de Psicología del Deporte (CPP)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17764" y="3645594"/>
            <a:ext cx="11093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765"/>
              </a:spcAft>
              <a:buClr>
                <a:srgbClr val="1F497D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400" b="1" dirty="0">
                <a:solidFill>
                  <a:srgbClr val="1F497D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Asociación Peruana de Psicología del Deporte se funda en el 2011 con las siglas APEPSIDE (luego de 2 años se disuelve). 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02523" y="5372100"/>
            <a:ext cx="111084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spcAft>
                <a:spcPts val="765"/>
              </a:spcAft>
              <a:buClr>
                <a:srgbClr val="1F497D"/>
              </a:buClr>
              <a:buSzPts val="3200"/>
              <a:buFont typeface="Arial" panose="020B0604020202020204" pitchFamily="34" charset="0"/>
              <a:buChar char="•"/>
            </a:pPr>
            <a:r>
              <a:rPr lang="es-PE" sz="2400" b="1" dirty="0">
                <a:solidFill>
                  <a:srgbClr val="1F497D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En el 2014  se inicia el proceso para la Refundación de la Nueva Asociación Peruana de Psicología del Deporte y el Ejercicio con las siglas APEPSIDE, el cual ocurrió en abril del 2017.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6955602"/>
            <a:ext cx="2442906" cy="28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37" y="1409700"/>
            <a:ext cx="7222064" cy="7772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20800" y="-2542933"/>
            <a:ext cx="6272596" cy="87119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134001" y="639333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89220" y="952500"/>
            <a:ext cx="1477972" cy="1721074"/>
          </a:xfrm>
          <a:prstGeom prst="rect">
            <a:avLst/>
          </a:prstGeom>
        </p:spPr>
      </p:pic>
      <p:sp>
        <p:nvSpPr>
          <p:cNvPr id="12" name="Título 8"/>
          <p:cNvSpPr txBox="1">
            <a:spLocks/>
          </p:cNvSpPr>
          <p:nvPr/>
        </p:nvSpPr>
        <p:spPr>
          <a:xfrm>
            <a:off x="381000" y="342900"/>
            <a:ext cx="8991600" cy="7968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Psicólogos Deportivos en Perú 2021</a:t>
            </a:r>
          </a:p>
        </p:txBody>
      </p:sp>
      <p:pic>
        <p:nvPicPr>
          <p:cNvPr id="108" name="Imagen 10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62100"/>
            <a:ext cx="6467262" cy="79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3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40110" y="616219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842886" y="664951"/>
            <a:ext cx="11353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75895" indent="-6350" algn="ctr">
              <a:lnSpc>
                <a:spcPct val="107000"/>
              </a:lnSpc>
            </a:pPr>
            <a:r>
              <a:rPr lang="es-PE" sz="4000" b="1" dirty="0">
                <a:latin typeface="+mj-lt"/>
              </a:rPr>
              <a:t>En que lugares se imparte el curso de Psicología Deportiva </a:t>
            </a:r>
            <a:r>
              <a:rPr lang="es-PE" sz="4000" b="1" kern="0" dirty="0">
                <a:solidFill>
                  <a:srgbClr val="1F497D"/>
                </a:solidFill>
                <a:latin typeface="+mj-lt"/>
                <a:ea typeface="Calibri" panose="020F0502020204030204" pitchFamily="34" charset="0"/>
              </a:rPr>
              <a:t> </a:t>
            </a:r>
            <a:endParaRPr lang="es-PE" sz="4000" b="1" kern="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25" name="Picture 871"/>
          <p:cNvPicPr/>
          <p:nvPr/>
        </p:nvPicPr>
        <p:blipFill>
          <a:blip r:embed="rId9"/>
          <a:stretch>
            <a:fillRect/>
          </a:stretch>
        </p:blipFill>
        <p:spPr>
          <a:xfrm>
            <a:off x="3603693" y="4655004"/>
            <a:ext cx="2227163" cy="2136691"/>
          </a:xfrm>
          <a:prstGeom prst="rect">
            <a:avLst/>
          </a:prstGeom>
        </p:spPr>
      </p:pic>
      <p:pic>
        <p:nvPicPr>
          <p:cNvPr id="26" name="Picture 873"/>
          <p:cNvPicPr/>
          <p:nvPr/>
        </p:nvPicPr>
        <p:blipFill>
          <a:blip r:embed="rId10"/>
          <a:stretch>
            <a:fillRect/>
          </a:stretch>
        </p:blipFill>
        <p:spPr>
          <a:xfrm>
            <a:off x="1027789" y="4775654"/>
            <a:ext cx="1728470" cy="1800225"/>
          </a:xfrm>
          <a:prstGeom prst="rect">
            <a:avLst/>
          </a:prstGeom>
        </p:spPr>
      </p:pic>
      <p:pic>
        <p:nvPicPr>
          <p:cNvPr id="27" name="Picture 875"/>
          <p:cNvPicPr/>
          <p:nvPr/>
        </p:nvPicPr>
        <p:blipFill>
          <a:blip r:embed="rId11"/>
          <a:stretch>
            <a:fillRect/>
          </a:stretch>
        </p:blipFill>
        <p:spPr>
          <a:xfrm>
            <a:off x="8604876" y="2566705"/>
            <a:ext cx="3355340" cy="1511300"/>
          </a:xfrm>
          <a:prstGeom prst="rect">
            <a:avLst/>
          </a:prstGeom>
        </p:spPr>
      </p:pic>
      <p:pic>
        <p:nvPicPr>
          <p:cNvPr id="28" name="Picture 877"/>
          <p:cNvPicPr/>
          <p:nvPr/>
        </p:nvPicPr>
        <p:blipFill>
          <a:blip r:embed="rId12"/>
          <a:stretch>
            <a:fillRect/>
          </a:stretch>
        </p:blipFill>
        <p:spPr>
          <a:xfrm>
            <a:off x="6498042" y="4655004"/>
            <a:ext cx="1809115" cy="1758950"/>
          </a:xfrm>
          <a:prstGeom prst="rect">
            <a:avLst/>
          </a:prstGeom>
        </p:spPr>
      </p:pic>
      <p:pic>
        <p:nvPicPr>
          <p:cNvPr id="29" name="Picture 879"/>
          <p:cNvPicPr/>
          <p:nvPr/>
        </p:nvPicPr>
        <p:blipFill>
          <a:blip r:embed="rId13"/>
          <a:stretch>
            <a:fillRect/>
          </a:stretch>
        </p:blipFill>
        <p:spPr>
          <a:xfrm>
            <a:off x="9297730" y="4493079"/>
            <a:ext cx="1736090" cy="20828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886" y="2717477"/>
            <a:ext cx="3234813" cy="95325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75" y="2519122"/>
            <a:ext cx="32480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05742" y="429037"/>
            <a:ext cx="8986435" cy="702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marR="175895" indent="-6350" algn="ctr">
              <a:lnSpc>
                <a:spcPct val="107000"/>
              </a:lnSpc>
            </a:pPr>
            <a:r>
              <a:rPr lang="es-PE" sz="4000" b="1" kern="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En que Instituciones se viene laborando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74702" y="2592081"/>
            <a:ext cx="5192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Federación Peruana de Fútbol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Federación peruana de Atletismo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Federación Peruana de Tenis de Mesa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Federación Peruana de Bádminton  </a:t>
            </a: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5842" y="2364781"/>
            <a:ext cx="4772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Club Alianza Lima (Fútbol-Voley)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Club Sporting Cristal (Fútbol)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Club USMP (Fútbol)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Club Melgar (Fútbol)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Segoe UI Light" panose="020B0502040204020203" pitchFamily="34" charset="0"/>
              <a:ea typeface="Arial" panose="020B06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6387" y="1559889"/>
            <a:ext cx="6040116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marR="175895" indent="-6350" algn="ctr">
              <a:lnSpc>
                <a:spcPct val="107000"/>
              </a:lnSpc>
            </a:pPr>
            <a:r>
              <a:rPr lang="es-PE" sz="2800" b="1" kern="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Intervención en Psicologia Deportiva 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526444" y="4945094"/>
            <a:ext cx="6008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Universidad Peruana de Ciencias Aplicadas</a:t>
            </a:r>
          </a:p>
          <a:p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Deportes UPC Abordaje Integral </a:t>
            </a:r>
          </a:p>
        </p:txBody>
      </p:sp>
    </p:spTree>
    <p:extLst>
      <p:ext uri="{BB962C8B-B14F-4D97-AF65-F5344CB8AC3E}">
        <p14:creationId xmlns:p14="http://schemas.microsoft.com/office/powerpoint/2010/main" val="16569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78235" y="-3932793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697539" y="8169260"/>
            <a:ext cx="1888492" cy="15737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CF9743-64EC-4D48-9AAD-418DD1173FF9}"/>
              </a:ext>
            </a:extLst>
          </p:cNvPr>
          <p:cNvSpPr txBox="1"/>
          <p:nvPr/>
        </p:nvSpPr>
        <p:spPr>
          <a:xfrm>
            <a:off x="685800" y="651261"/>
            <a:ext cx="838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¿Definición de la Psicología del Deporte?</a:t>
            </a:r>
            <a:endParaRPr lang="es-MX" sz="3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s-PE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726459" y="1835572"/>
            <a:ext cx="11436864" cy="3632026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CO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«Psicología del deporte y del ejercicio es el estudio científico de los factores psicológicos que están asociados con la participación y el rendimiento en el deporte, el ejercicio y otros tipos de actividad física»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CO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Asociación de Psicología  Americana Div.47 (APA)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s-CO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31336" y="5182373"/>
            <a:ext cx="1143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CO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«Estudio científico de las personas y su conducta en el contexto del deporte y la actividad física» . </a:t>
            </a:r>
          </a:p>
          <a:p>
            <a:pPr algn="r">
              <a:lnSpc>
                <a:spcPct val="150000"/>
              </a:lnSpc>
            </a:pPr>
            <a:r>
              <a:rPr lang="es-CO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Weimberg y  Gould (1996)</a:t>
            </a:r>
          </a:p>
        </p:txBody>
      </p:sp>
    </p:spTree>
    <p:extLst>
      <p:ext uri="{BB962C8B-B14F-4D97-AF65-F5344CB8AC3E}">
        <p14:creationId xmlns:p14="http://schemas.microsoft.com/office/powerpoint/2010/main" val="4522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9230004" y="1615545"/>
            <a:ext cx="2678322" cy="2601496"/>
            <a:chOff x="6400069" y="3946701"/>
            <a:chExt cx="2678322" cy="260149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76894" y="3946701"/>
              <a:ext cx="2601496" cy="2601496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6400069" y="5841548"/>
              <a:ext cx="26783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100" dirty="0">
                  <a:solidFill>
                    <a:srgbClr val="050505"/>
                  </a:solidFill>
                  <a:latin typeface="+mj-lt"/>
                </a:rPr>
                <a:t>Consultora en gestión y desarrollo deportivo, inicia sus actividades desde 2020</a:t>
              </a: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533400" y="503973"/>
            <a:ext cx="12954000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75895" indent="-6350">
              <a:lnSpc>
                <a:spcPct val="107000"/>
              </a:lnSpc>
            </a:pPr>
            <a:r>
              <a:rPr lang="es-PE" sz="4000" kern="0" dirty="0">
                <a:latin typeface="+mj-lt"/>
                <a:ea typeface="Calibri" panose="020F0502020204030204" pitchFamily="34" charset="0"/>
              </a:rPr>
              <a:t>Que Empresas  Brindan el Servicio de Psicologia del Deporte 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289818" y="2197966"/>
            <a:ext cx="2542843" cy="1691014"/>
            <a:chOff x="667076" y="2410892"/>
            <a:chExt cx="2542843" cy="1664015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7076" y="2410892"/>
              <a:ext cx="2542843" cy="1104361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704425" y="3620295"/>
              <a:ext cx="2505494" cy="45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Consultoría en Psicologia del Deporte </a:t>
              </a:r>
            </a:p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Inicia de actividades desde del 2008 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066176" y="4459553"/>
            <a:ext cx="2867342" cy="2310607"/>
            <a:chOff x="4947391" y="3803683"/>
            <a:chExt cx="3036171" cy="2402715"/>
          </a:xfrm>
        </p:grpSpPr>
        <p:sp>
          <p:nvSpPr>
            <p:cNvPr id="15" name="Rectángulo 14"/>
            <p:cNvSpPr/>
            <p:nvPr/>
          </p:nvSpPr>
          <p:spPr>
            <a:xfrm>
              <a:off x="4947391" y="5751786"/>
              <a:ext cx="3036171" cy="454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Clínica Medica del Ejercicio </a:t>
              </a:r>
            </a:p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Inicia de actividades desde del 2019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559" y="3803683"/>
              <a:ext cx="2395674" cy="2044659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818253" y="2226408"/>
            <a:ext cx="2584842" cy="2262720"/>
            <a:chOff x="8549651" y="2390503"/>
            <a:chExt cx="2584842" cy="2262720"/>
          </a:xfrm>
        </p:grpSpPr>
        <p:sp>
          <p:nvSpPr>
            <p:cNvPr id="18" name="Rectángulo 17"/>
            <p:cNvSpPr/>
            <p:nvPr/>
          </p:nvSpPr>
          <p:spPr>
            <a:xfrm>
              <a:off x="8549651" y="4186379"/>
              <a:ext cx="2584842" cy="466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Consultoría en Psicologia del Deporte </a:t>
              </a:r>
            </a:p>
            <a:p>
              <a:pPr marL="6350" marR="175895" indent="-6350" algn="ctr">
                <a:lnSpc>
                  <a:spcPct val="107000"/>
                </a:lnSpc>
              </a:pPr>
              <a:r>
                <a:rPr lang="es-PE" sz="1100" kern="0" dirty="0">
                  <a:latin typeface="+mj-lt"/>
                  <a:ea typeface="Calibri" panose="020F0502020204030204" pitchFamily="34" charset="0"/>
                </a:rPr>
                <a:t>Inicia de actividades desde del 2014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92" y="2390503"/>
              <a:ext cx="1795876" cy="1795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3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363120" y="197256"/>
            <a:ext cx="1114308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75895" indent="-6350">
              <a:lnSpc>
                <a:spcPct val="107000"/>
              </a:lnSpc>
            </a:pPr>
            <a:r>
              <a:rPr lang="es-PE" sz="4400" b="1" kern="0" dirty="0">
                <a:solidFill>
                  <a:srgbClr val="1F497D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Instituto Peruano del Deporte-IPD  </a:t>
            </a:r>
            <a:endParaRPr lang="es-PE" sz="4400" b="1" kern="0" dirty="0">
              <a:solidFill>
                <a:srgbClr val="000000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24" name="Picture 944"/>
          <p:cNvPicPr/>
          <p:nvPr/>
        </p:nvPicPr>
        <p:blipFill>
          <a:blip r:embed="rId9"/>
          <a:stretch>
            <a:fillRect/>
          </a:stretch>
        </p:blipFill>
        <p:spPr>
          <a:xfrm>
            <a:off x="643051" y="1255948"/>
            <a:ext cx="1648063" cy="7464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Rectangle 947"/>
          <p:cNvSpPr/>
          <p:nvPr/>
        </p:nvSpPr>
        <p:spPr>
          <a:xfrm>
            <a:off x="9952896" y="1444522"/>
            <a:ext cx="2730733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1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DINASEB-SERVICIO DE PSICOLOGIA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646711" y="1501333"/>
            <a:ext cx="3865161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Realidad del Servicio de Psicología </a:t>
            </a:r>
            <a:endParaRPr lang="es-PE" dirty="0"/>
          </a:p>
        </p:txBody>
      </p:sp>
      <p:grpSp>
        <p:nvGrpSpPr>
          <p:cNvPr id="27" name="Group 9167"/>
          <p:cNvGrpSpPr/>
          <p:nvPr/>
        </p:nvGrpSpPr>
        <p:grpSpPr>
          <a:xfrm>
            <a:off x="1051149" y="2129653"/>
            <a:ext cx="11056283" cy="2187575"/>
            <a:chOff x="0" y="0"/>
            <a:chExt cx="8191564" cy="2187575"/>
          </a:xfrm>
        </p:grpSpPr>
        <p:pic>
          <p:nvPicPr>
            <p:cNvPr id="28" name="Picture 95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0226"/>
              <a:ext cx="1520825" cy="1616075"/>
            </a:xfrm>
            <a:prstGeom prst="rect">
              <a:avLst/>
            </a:prstGeom>
          </p:spPr>
        </p:pic>
        <p:pic>
          <p:nvPicPr>
            <p:cNvPr id="29" name="Picture 957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215251" y="0"/>
              <a:ext cx="976313" cy="1485900"/>
            </a:xfrm>
            <a:prstGeom prst="rect">
              <a:avLst/>
            </a:prstGeom>
          </p:spPr>
        </p:pic>
        <p:pic>
          <p:nvPicPr>
            <p:cNvPr id="30" name="Picture 96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728851" y="946214"/>
              <a:ext cx="1160463" cy="1077913"/>
            </a:xfrm>
            <a:prstGeom prst="rect">
              <a:avLst/>
            </a:prstGeom>
          </p:spPr>
        </p:pic>
        <p:pic>
          <p:nvPicPr>
            <p:cNvPr id="31" name="Picture 96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396488" y="915276"/>
              <a:ext cx="1488313" cy="1108850"/>
            </a:xfrm>
            <a:prstGeom prst="rect">
              <a:avLst/>
            </a:prstGeom>
          </p:spPr>
        </p:pic>
        <p:pic>
          <p:nvPicPr>
            <p:cNvPr id="32" name="Picture 965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762500" y="784225"/>
              <a:ext cx="2322449" cy="1403350"/>
            </a:xfrm>
            <a:prstGeom prst="rect">
              <a:avLst/>
            </a:prstGeom>
          </p:spPr>
        </p:pic>
        <p:sp>
          <p:nvSpPr>
            <p:cNvPr id="33" name="Shape 966"/>
            <p:cNvSpPr/>
            <p:nvPr/>
          </p:nvSpPr>
          <p:spPr>
            <a:xfrm>
              <a:off x="1651000" y="355600"/>
              <a:ext cx="5165725" cy="285750"/>
            </a:xfrm>
            <a:custGeom>
              <a:avLst/>
              <a:gdLst/>
              <a:ahLst/>
              <a:cxnLst/>
              <a:rect l="0" t="0" r="0" b="0"/>
              <a:pathLst>
                <a:path w="5165725" h="285750">
                  <a:moveTo>
                    <a:pt x="5022850" y="0"/>
                  </a:moveTo>
                  <a:lnTo>
                    <a:pt x="5165725" y="142875"/>
                  </a:lnTo>
                  <a:lnTo>
                    <a:pt x="5022850" y="285750"/>
                  </a:lnTo>
                  <a:lnTo>
                    <a:pt x="5022850" y="214376"/>
                  </a:lnTo>
                  <a:lnTo>
                    <a:pt x="0" y="214376"/>
                  </a:lnTo>
                  <a:lnTo>
                    <a:pt x="71501" y="142875"/>
                  </a:lnTo>
                  <a:lnTo>
                    <a:pt x="0" y="71501"/>
                  </a:lnTo>
                  <a:lnTo>
                    <a:pt x="5022850" y="71501"/>
                  </a:lnTo>
                  <a:lnTo>
                    <a:pt x="502285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322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PE"/>
            </a:p>
          </p:txBody>
        </p:sp>
        <p:sp>
          <p:nvSpPr>
            <p:cNvPr id="34" name="Shape 967"/>
            <p:cNvSpPr/>
            <p:nvPr/>
          </p:nvSpPr>
          <p:spPr>
            <a:xfrm>
              <a:off x="1651000" y="355600"/>
              <a:ext cx="5165725" cy="285750"/>
            </a:xfrm>
            <a:custGeom>
              <a:avLst/>
              <a:gdLst/>
              <a:ahLst/>
              <a:cxnLst/>
              <a:rect l="0" t="0" r="0" b="0"/>
              <a:pathLst>
                <a:path w="5165725" h="285750">
                  <a:moveTo>
                    <a:pt x="0" y="71501"/>
                  </a:moveTo>
                  <a:lnTo>
                    <a:pt x="5022850" y="71501"/>
                  </a:lnTo>
                  <a:lnTo>
                    <a:pt x="5022850" y="0"/>
                  </a:lnTo>
                  <a:lnTo>
                    <a:pt x="5165725" y="142875"/>
                  </a:lnTo>
                  <a:lnTo>
                    <a:pt x="5022850" y="285750"/>
                  </a:lnTo>
                  <a:lnTo>
                    <a:pt x="5022850" y="214376"/>
                  </a:lnTo>
                  <a:lnTo>
                    <a:pt x="0" y="214376"/>
                  </a:lnTo>
                  <a:lnTo>
                    <a:pt x="71501" y="142875"/>
                  </a:ln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PE"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906661" y="4519319"/>
            <a:ext cx="7121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fontAlgn="base">
              <a:spcAft>
                <a:spcPts val="10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Equipo formado por 10 psicólogos a nivel nacional. 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850871" y="5295103"/>
            <a:ext cx="11832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Abordaje sobre el rendimiento deportivo y la integridad personal (CAR) -Interacción continua con staff técnico federativo.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909291" y="6212242"/>
            <a:ext cx="3743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fontAlgn="base">
              <a:spcAft>
                <a:spcPts val="10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Trabajo Interdisciplinario  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853994" y="6916841"/>
            <a:ext cx="9587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10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Participación activa en los eventos deportivos del ciclo olímpico. 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884960" y="7686643"/>
            <a:ext cx="9366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10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Implementación del Laboratorio de Psicología del Deporte 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901239" y="8486220"/>
            <a:ext cx="10758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1065"/>
              </a:spcAft>
              <a:buClr>
                <a:srgbClr val="0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egoe UI Light" panose="020B0502040204020203" pitchFamily="34" charset="0"/>
                <a:ea typeface="Arial" panose="020B0604020202020204" pitchFamily="34" charset="0"/>
                <a:cs typeface="Segoe UI Light" panose="020B0502040204020203" pitchFamily="34" charset="0"/>
              </a:rPr>
              <a:t>Trabajo multidisciplinario con otras ciencias del deporte y asistente social. </a:t>
            </a:r>
          </a:p>
        </p:txBody>
      </p:sp>
    </p:spTree>
    <p:extLst>
      <p:ext uri="{BB962C8B-B14F-4D97-AF65-F5344CB8AC3E}">
        <p14:creationId xmlns:p14="http://schemas.microsoft.com/office/powerpoint/2010/main" val="33329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39419" y="-2465276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8706">
            <a:off x="-50175" y="6152835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889220" y="8405731"/>
            <a:ext cx="1888492" cy="1573743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BA9554B-229B-47D1-8D76-0396ECC3C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38726" y="2372501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96807" y="494818"/>
            <a:ext cx="10928761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s-PE" sz="3600" b="1" dirty="0">
                <a:solidFill>
                  <a:srgbClr val="000000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Retos y Desafíos de la Psicología del Deporte en el Perú</a:t>
            </a:r>
            <a:endParaRPr lang="es-PE" sz="3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96807" y="1572693"/>
            <a:ext cx="632993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Compromiso por la Psicología del Deporte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84111" y="2427247"/>
            <a:ext cx="4585935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Mejoras en la Política Deportiva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04494" y="3221167"/>
            <a:ext cx="9185271" cy="46166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Descentralizar el Trabajo de Intervención del Psicólogo del Deporte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863905" y="4869641"/>
            <a:ext cx="10644774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Impulsar los Cursos de Especialización (Maestrías, Diplomados Certificaciones)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618388" y="4015880"/>
            <a:ext cx="7903317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Descentralizar el Trabajo de los Profesionales del Deporte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87098" y="5609338"/>
            <a:ext cx="9798388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Potencializar el Trabajo de Investigación a Nivel nacional e Internacional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09197" y="6393848"/>
            <a:ext cx="7356501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Realizar Publicaciones Científicas en Revistas Indexas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9"/>
          <p:cNvSpPr/>
          <p:nvPr/>
        </p:nvSpPr>
        <p:spPr>
          <a:xfrm>
            <a:off x="3700214" y="1044668"/>
            <a:ext cx="667398" cy="642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3" name="CuadroTexto 22"/>
          <p:cNvSpPr txBox="1"/>
          <p:nvPr/>
        </p:nvSpPr>
        <p:spPr>
          <a:xfrm>
            <a:off x="1415597" y="4930569"/>
            <a:ext cx="611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800" b="1" dirty="0">
                <a:solidFill>
                  <a:schemeClr val="bg1"/>
                </a:solidFill>
              </a:rPr>
              <a:t>Material Audiovisual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21824F75-EBAC-464B-9E55-3288BF2B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6137" y="2543256"/>
            <a:ext cx="953663" cy="1013804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23EED23-8D96-4BE4-85AF-CB263DFF1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6880410" y="8958169"/>
            <a:ext cx="953663" cy="101380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043298" y="533824"/>
            <a:ext cx="14479550" cy="8931247"/>
            <a:chOff x="2043298" y="533824"/>
            <a:chExt cx="14479550" cy="893124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2EA293-A531-4B2A-A70F-CF698F510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298" y="3314700"/>
              <a:ext cx="14479550" cy="6150371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0487633" y="7277100"/>
              <a:ext cx="5878286" cy="1477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8800" b="1" kern="0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</a:rPr>
                <a:t> GRACIAS!!!  </a:t>
              </a:r>
              <a:endParaRPr lang="es-PE" sz="8800" b="1" kern="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alphaModFix amt="97000"/>
            </a:blip>
            <a:srcRect l="18146" t="18339" r="31685" b="22961"/>
            <a:stretch>
              <a:fillRect/>
            </a:stretch>
          </p:blipFill>
          <p:spPr>
            <a:xfrm>
              <a:off x="7532192" y="533824"/>
              <a:ext cx="2955441" cy="246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9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78235" y="-3932793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697539" y="8169260"/>
            <a:ext cx="1888492" cy="157374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30777" y="438984"/>
            <a:ext cx="11532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DIFERENCIAS ENTRE EL PSICÓLOGO Y OTROS PROFESIONALES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37704" y="1544506"/>
            <a:ext cx="5229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PSICÓLOGO VS. PSIQUIATRA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37704" y="2244889"/>
            <a:ext cx="11531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psicólogo tiene la formación universitaria en Psicología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09994" y="3314354"/>
            <a:ext cx="11701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Psiquiatra tiene la formación universitaria en Medicina con una especialización en Psiquiatría.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16922" y="4444388"/>
            <a:ext cx="11694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campo en el que coinciden ambos profesionales es en las psicopatologías (trastornos mentales).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30776" y="5650840"/>
            <a:ext cx="11701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muchos casos deben colaborar de forma estrecha para ayudar al paciente.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37705" y="6869851"/>
            <a:ext cx="116944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diferencia fundamental es que el psiquiatra suministra medicamentos que ayudan al sujeto; mientras el psicólogo ayuda a cambiar el patrón de pensamiento, comportamiento, comunicación o emoción que el sujeto utiliza.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78235" y="-3932793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697539" y="8169260"/>
            <a:ext cx="1888492" cy="157374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9600" y="469762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PSICÓLOGO VS. PSICOTERAPEUTA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85892" y="7578232"/>
            <a:ext cx="1226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(También hay algunos psicólogos formados en estas técnicas, que las ofrecen como complemento o dentro de su abanico de herramientas).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9599" y="1557986"/>
            <a:ext cx="12820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En muchos casos el terapeuta tiene formación concreta en una técnica, por      </a:t>
            </a:r>
          </a:p>
          <a:p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ejemplo: Gestalt, Programación Neurolingüística, Psicodrama o Hipnosis.</a:t>
            </a:r>
            <a:endParaRPr lang="es-PE" sz="2800" dirty="0"/>
          </a:p>
        </p:txBody>
      </p:sp>
      <p:sp>
        <p:nvSpPr>
          <p:cNvPr id="8" name="Rectángulo 7"/>
          <p:cNvSpPr/>
          <p:nvPr/>
        </p:nvSpPr>
        <p:spPr>
          <a:xfrm>
            <a:off x="595745" y="2993306"/>
            <a:ext cx="12768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 </a:t>
            </a: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 trata de un psicólogo y por lo tanto legalmente no está controlado por el Colegio de Psicólogos. </a:t>
            </a:r>
            <a:endParaRPr lang="es-PE" sz="2800" dirty="0"/>
          </a:p>
        </p:txBody>
      </p:sp>
      <p:sp>
        <p:nvSpPr>
          <p:cNvPr id="18" name="Rectángulo 17"/>
          <p:cNvSpPr/>
          <p:nvPr/>
        </p:nvSpPr>
        <p:spPr>
          <a:xfrm>
            <a:off x="581890" y="4428626"/>
            <a:ext cx="12753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Generalmente estas técnicas de psicoterapia son más directivas que los  enfoques      </a:t>
            </a:r>
          </a:p>
          <a:p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utilizados por los psicólogos, se apoyan más en el consejo y la búsqueda de </a:t>
            </a:r>
          </a:p>
          <a:p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soluciones. </a:t>
            </a:r>
            <a:endParaRPr lang="es-PE" sz="2800" dirty="0"/>
          </a:p>
        </p:txBody>
      </p:sp>
      <p:sp>
        <p:nvSpPr>
          <p:cNvPr id="19" name="Rectángulo 18"/>
          <p:cNvSpPr/>
          <p:nvPr/>
        </p:nvSpPr>
        <p:spPr>
          <a:xfrm>
            <a:off x="609599" y="6136882"/>
            <a:ext cx="12723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 terapeuta interviene, realiza frecuentemente Feedback, sugiere y aconseja,   </a:t>
            </a:r>
          </a:p>
          <a:p>
            <a:r>
              <a:rPr lang="es-PE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dando lugar a un trabajo interactivo. </a:t>
            </a:r>
          </a:p>
        </p:txBody>
      </p:sp>
    </p:spTree>
    <p:extLst>
      <p:ext uri="{BB962C8B-B14F-4D97-AF65-F5344CB8AC3E}">
        <p14:creationId xmlns:p14="http://schemas.microsoft.com/office/powerpoint/2010/main" val="7631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7" grpId="0"/>
      <p:bldP spid="8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78235" y="-3932793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697539" y="8169260"/>
            <a:ext cx="1888492" cy="157374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95400" y="7476274"/>
            <a:ext cx="12573000" cy="130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(También hay psicólogos formados en esta técnicas, que las ofrecen como complemento o dentro de su abanico de herramientas). 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04845" y="551640"/>
            <a:ext cx="3905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PSICÓLOGO VS COACH </a:t>
            </a:r>
            <a:endParaRPr lang="es-PE" sz="28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04846" y="2432949"/>
            <a:ext cx="11444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Los coaches no tienen formación en psicología.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04845" y="3349743"/>
            <a:ext cx="11444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mayor parte de ellos son ex profesionales, que han decidido formarse en esta modalidad.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18837" y="4825861"/>
            <a:ext cx="11461724" cy="19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coach, a través de las preguntas, se encarga de ayudar a sus clientes a buscar sus propios objetivos, recursos y pasos a seguir, dando el mayor protagonismo al cliente.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18837" y="1480826"/>
            <a:ext cx="11444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Coaching es una Técnica o Herramienta de la Psicología. </a:t>
            </a:r>
          </a:p>
        </p:txBody>
      </p:sp>
    </p:spTree>
    <p:extLst>
      <p:ext uri="{BB962C8B-B14F-4D97-AF65-F5344CB8AC3E}">
        <p14:creationId xmlns:p14="http://schemas.microsoft.com/office/powerpoint/2010/main" val="33964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78235" y="-3932793"/>
            <a:ext cx="7553977" cy="10491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706">
            <a:off x="-149191" y="6304957"/>
            <a:ext cx="8304738" cy="7172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697539" y="8169260"/>
            <a:ext cx="1888492" cy="157374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8059" y="731372"/>
            <a:ext cx="1477972" cy="172107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9600" y="7573891"/>
            <a:ext cx="120604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Pero si deben seguir un proceso de análisis personal él/la mismo/a antes de ejercer.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9600" y="546706"/>
            <a:ext cx="5176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PSICÓLOGO VS PSICOANALISTA </a:t>
            </a:r>
            <a:endParaRPr lang="es-PE" sz="28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87710" y="1585534"/>
            <a:ext cx="12030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Psicoanalista poseen estudios Universitarios de Medicina/Psiquiatría.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71500" y="2602606"/>
            <a:ext cx="12008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2021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 psicoanalista es un profesional con funciones similares al psicólogo clínico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0627" y="3512065"/>
            <a:ext cx="12067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2021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Psicoanalista no practica activamente de la </a:t>
            </a:r>
            <a:r>
              <a:rPr lang="es-PE" sz="2800" b="1" dirty="0">
                <a:solidFill>
                  <a:srgbClr val="2021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psicología</a:t>
            </a:r>
            <a:r>
              <a:rPr lang="es-PE" sz="2800" dirty="0">
                <a:solidFill>
                  <a:srgbClr val="20212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sino que su especialidad es el psicoanálisis.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33400" y="4915376"/>
            <a:ext cx="12084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38383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psicoanalista tampoco están regulados o controlado por el colegio de psicólogos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33400" y="6385091"/>
            <a:ext cx="12084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38383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 psicoanalista tampoco está controlado ni protegido por la ley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3523</Words>
  <Application>Microsoft Office PowerPoint</Application>
  <PresentationFormat>Personalizado</PresentationFormat>
  <Paragraphs>608</Paragraphs>
  <Slides>53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1" baseType="lpstr">
      <vt:lpstr>Arial</vt:lpstr>
      <vt:lpstr>Segoe UI Light</vt:lpstr>
      <vt:lpstr>Poppins Bold</vt:lpstr>
      <vt:lpstr>Calibri</vt:lpstr>
      <vt:lpstr>Carlito</vt:lpstr>
      <vt:lpstr>Wingdings</vt:lpstr>
      <vt:lpstr>Poppins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Recorrido Histórico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Historia de la Psicología del Deporte</vt:lpstr>
      <vt:lpstr>1er PERIODO 1895-1920</vt:lpstr>
      <vt:lpstr>2do.PERIODO 1921-1938</vt:lpstr>
      <vt:lpstr>3er.PERIODO 1939-1965</vt:lpstr>
      <vt:lpstr>4to.PERIODO 1965-1979</vt:lpstr>
      <vt:lpstr>5to.PERIODO 1978-1995</vt:lpstr>
      <vt:lpstr>6to.PERIODO  1995-2015</vt:lpstr>
      <vt:lpstr>Presentación de PowerPoint</vt:lpstr>
      <vt:lpstr>Presentación de PowerPoint</vt:lpstr>
      <vt:lpstr>Presentación de PowerPoint</vt:lpstr>
      <vt:lpstr>Presentación de PowerPoint</vt:lpstr>
      <vt:lpstr>Argentina </vt:lpstr>
      <vt:lpstr>Brasil </vt:lpstr>
      <vt:lpstr>Bolivia </vt:lpstr>
      <vt:lpstr>Colombia </vt:lpstr>
      <vt:lpstr>Chile</vt:lpstr>
      <vt:lpstr>Ecuador</vt:lpstr>
      <vt:lpstr>Paraguay</vt:lpstr>
      <vt:lpstr>Perú</vt:lpstr>
      <vt:lpstr>Uruguay </vt:lpstr>
      <vt:lpstr>Venezuela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Vivo Naranja y Rosa Sencillo Degradado Presentación</dc:title>
  <dc:creator>user</dc:creator>
  <cp:lastModifiedBy>educacion especializada</cp:lastModifiedBy>
  <cp:revision>73</cp:revision>
  <dcterms:created xsi:type="dcterms:W3CDTF">2006-08-16T00:00:00Z</dcterms:created>
  <dcterms:modified xsi:type="dcterms:W3CDTF">2024-04-26T16:18:29Z</dcterms:modified>
  <dc:identifier>DAFCe_ettxY</dc:identifier>
</cp:coreProperties>
</file>