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9"/>
  </p:notesMasterIdLst>
  <p:sldIdLst>
    <p:sldId id="275" r:id="rId2"/>
    <p:sldId id="257" r:id="rId3"/>
    <p:sldId id="258" r:id="rId4"/>
    <p:sldId id="280" r:id="rId5"/>
    <p:sldId id="285" r:id="rId6"/>
    <p:sldId id="295" r:id="rId7"/>
    <p:sldId id="333" r:id="rId8"/>
    <p:sldId id="331" r:id="rId9"/>
    <p:sldId id="334" r:id="rId10"/>
    <p:sldId id="335" r:id="rId11"/>
    <p:sldId id="336" r:id="rId12"/>
    <p:sldId id="337" r:id="rId13"/>
    <p:sldId id="338" r:id="rId14"/>
    <p:sldId id="339" r:id="rId15"/>
    <p:sldId id="286" r:id="rId16"/>
    <p:sldId id="332" r:id="rId17"/>
    <p:sldId id="340" r:id="rId18"/>
    <p:sldId id="344" r:id="rId19"/>
    <p:sldId id="345" r:id="rId20"/>
    <p:sldId id="346" r:id="rId21"/>
    <p:sldId id="347" r:id="rId22"/>
    <p:sldId id="348" r:id="rId23"/>
    <p:sldId id="349" r:id="rId24"/>
    <p:sldId id="350" r:id="rId25"/>
    <p:sldId id="351" r:id="rId26"/>
    <p:sldId id="341" r:id="rId27"/>
    <p:sldId id="342" r:id="rId28"/>
    <p:sldId id="343" r:id="rId29"/>
    <p:sldId id="287" r:id="rId30"/>
    <p:sldId id="353" r:id="rId31"/>
    <p:sldId id="354" r:id="rId32"/>
    <p:sldId id="355" r:id="rId33"/>
    <p:sldId id="356" r:id="rId34"/>
    <p:sldId id="357" r:id="rId35"/>
    <p:sldId id="358" r:id="rId36"/>
    <p:sldId id="359" r:id="rId37"/>
    <p:sldId id="360" r:id="rId38"/>
    <p:sldId id="361" r:id="rId39"/>
    <p:sldId id="362" r:id="rId40"/>
    <p:sldId id="363" r:id="rId41"/>
    <p:sldId id="364" r:id="rId42"/>
    <p:sldId id="365" r:id="rId43"/>
    <p:sldId id="366" r:id="rId44"/>
    <p:sldId id="367" r:id="rId45"/>
    <p:sldId id="368" r:id="rId46"/>
    <p:sldId id="370" r:id="rId47"/>
    <p:sldId id="276" r:id="rId48"/>
  </p:sldIdLst>
  <p:sldSz cx="18288000" cy="10287000"/>
  <p:notesSz cx="6858000" cy="9144000"/>
  <p:embeddedFontLst>
    <p:embeddedFont>
      <p:font typeface="Segoe UI Light" panose="020B0502040204020203" pitchFamily="34" charset="0"/>
      <p:regular r:id="rId50"/>
      <p:italic r:id="rId51"/>
    </p:embeddedFont>
    <p:embeddedFont>
      <p:font typeface="Poppins" panose="020B0604020202020204" charset="0"/>
      <p:regular r:id="rId52"/>
      <p:bold r:id="rId53"/>
      <p:italic r:id="rId54"/>
      <p:boldItalic r:id="rId55"/>
    </p:embeddedFont>
    <p:embeddedFont>
      <p:font typeface="Poppins Bold" panose="020B0604020202020204" charset="0"/>
      <p:regular r:id="rId56"/>
      <p:bold r:id="rId57"/>
    </p:embeddedFont>
    <p:embeddedFont>
      <p:font typeface="Calibri Light" panose="020F0302020204030204" pitchFamily="34" charset="0"/>
      <p:regular r:id="rId58"/>
      <p:italic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6242" autoAdjust="0"/>
  </p:normalViewPr>
  <p:slideViewPr>
    <p:cSldViewPr>
      <p:cViewPr varScale="1">
        <p:scale>
          <a:sx n="47" d="100"/>
          <a:sy n="47" d="100"/>
        </p:scale>
        <p:origin x="71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8E7A9-A625-490B-8506-6B61F92EE1DF}" type="datetimeFigureOut">
              <a:rPr lang="es-PE" smtClean="0"/>
              <a:t>28/08/2022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63A74-4158-4A3D-BDA6-D024CEDFD25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29181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63A74-4158-4A3D-BDA6-D024CEDFD25A}" type="slidenum">
              <a:rPr lang="es-PE" smtClean="0"/>
              <a:t>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75447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63A74-4158-4A3D-BDA6-D024CEDFD25A}" type="slidenum">
              <a:rPr lang="es-PE" smtClean="0"/>
              <a:t>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44481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image" Target="../media/image1.jpe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23" Type="http://schemas.openxmlformats.org/officeDocument/2006/relationships/image" Target="../media/image34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23" Type="http://schemas.openxmlformats.org/officeDocument/2006/relationships/image" Target="../media/image36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23" Type="http://schemas.openxmlformats.org/officeDocument/2006/relationships/image" Target="../media/image38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23" Type="http://schemas.openxmlformats.org/officeDocument/2006/relationships/image" Target="../media/image40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23" Type="http://schemas.openxmlformats.org/officeDocument/2006/relationships/image" Target="../media/image42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sv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3.png"/><Relationship Id="rId10" Type="http://schemas.openxmlformats.org/officeDocument/2006/relationships/image" Target="../media/image6.svg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24" Type="http://schemas.openxmlformats.org/officeDocument/2006/relationships/image" Target="../media/image45.png"/><Relationship Id="rId15" Type="http://schemas.openxmlformats.org/officeDocument/2006/relationships/image" Target="../media/image9.png"/><Relationship Id="rId23" Type="http://schemas.openxmlformats.org/officeDocument/2006/relationships/image" Target="../media/image44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50.jp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54.jp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57.jp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58.jp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59.jfif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24" Type="http://schemas.openxmlformats.org/officeDocument/2006/relationships/image" Target="../media/image62.jfif"/><Relationship Id="rId15" Type="http://schemas.openxmlformats.org/officeDocument/2006/relationships/image" Target="../media/image9.png"/><Relationship Id="rId23" Type="http://schemas.openxmlformats.org/officeDocument/2006/relationships/image" Target="../media/image61.jp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60.jfif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63.jp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64.jp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6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9.jp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66.jp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68.jp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69.jp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71.jp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video" Target="../media/media1.mp4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microsoft.com/office/2007/relationships/media" Target="../media/media1.mp4"/><Relationship Id="rId11" Type="http://schemas.openxmlformats.org/officeDocument/2006/relationships/image" Target="../media/image5.png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4.PNG"/><Relationship Id="rId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1" Type="http://schemas.openxmlformats.org/officeDocument/2006/relationships/image" Target="../media/image22.jp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3.png"/><Relationship Id="rId2" Type="http://schemas.openxmlformats.org/officeDocument/2006/relationships/image" Target="../media/image15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24" Type="http://schemas.openxmlformats.org/officeDocument/2006/relationships/image" Target="../media/image25.jpg"/><Relationship Id="rId15" Type="http://schemas.openxmlformats.org/officeDocument/2006/relationships/image" Target="../media/image9.png"/><Relationship Id="rId23" Type="http://schemas.openxmlformats.org/officeDocument/2006/relationships/image" Target="../media/image24.jp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9" Type="http://schemas.openxmlformats.org/officeDocument/2006/relationships/image" Target="../media/image4.svg"/><Relationship Id="rId14" Type="http://schemas.openxmlformats.org/officeDocument/2006/relationships/image" Target="../media/image8.png"/><Relationship Id="rId22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6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3">
            <a:extLst>
              <a:ext uri="{FF2B5EF4-FFF2-40B4-BE49-F238E27FC236}">
                <a16:creationId xmlns:a16="http://schemas.microsoft.com/office/drawing/2014/main" id="{9907FC1D-FF61-428B-BF6B-826FC058796B}"/>
              </a:ext>
            </a:extLst>
          </p:cNvPr>
          <p:cNvGrpSpPr>
            <a:grpSpLocks noChangeAspect="1"/>
          </p:cNvGrpSpPr>
          <p:nvPr/>
        </p:nvGrpSpPr>
        <p:grpSpPr>
          <a:xfrm>
            <a:off x="-2305550" y="-202011"/>
            <a:ext cx="8573068" cy="8659141"/>
            <a:chOff x="1283094" y="842413"/>
            <a:chExt cx="5493857" cy="5549015"/>
          </a:xfrm>
        </p:grpSpPr>
        <p:sp>
          <p:nvSpPr>
            <p:cNvPr id="49" name="Freeform 4">
              <a:extLst>
                <a:ext uri="{FF2B5EF4-FFF2-40B4-BE49-F238E27FC236}">
                  <a16:creationId xmlns:a16="http://schemas.microsoft.com/office/drawing/2014/main" id="{5C71A657-7935-4AB8-A69A-445D9B771FA9}"/>
                </a:ext>
              </a:extLst>
            </p:cNvPr>
            <p:cNvSpPr/>
            <p:nvPr/>
          </p:nvSpPr>
          <p:spPr>
            <a:xfrm>
              <a:off x="1283094" y="842413"/>
              <a:ext cx="5493857" cy="554901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89633" r="-1219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290081" y="8288389"/>
            <a:ext cx="969911" cy="96991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387461" y="3731942"/>
            <a:ext cx="7513079" cy="1218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Poppins Bold"/>
              </a:rPr>
              <a:t># DE CLASE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FFFFFF"/>
              </a:solidFill>
              <a:latin typeface="Poppi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117628" y="8748395"/>
            <a:ext cx="4052744" cy="509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Poppins"/>
              </a:rPr>
              <a:t>17/07/2023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767158" y="186367"/>
            <a:ext cx="2179372" cy="1816143"/>
          </a:xfrm>
          <a:prstGeom prst="rect">
            <a:avLst/>
          </a:prstGeom>
        </p:spPr>
      </p:pic>
      <p:sp>
        <p:nvSpPr>
          <p:cNvPr id="22" name="object 2"/>
          <p:cNvSpPr/>
          <p:nvPr/>
        </p:nvSpPr>
        <p:spPr>
          <a:xfrm>
            <a:off x="1" y="8274334"/>
            <a:ext cx="18287999" cy="1959336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4"/>
          <p:cNvGrpSpPr/>
          <p:nvPr/>
        </p:nvGrpSpPr>
        <p:grpSpPr>
          <a:xfrm>
            <a:off x="0" y="8542234"/>
            <a:ext cx="18288000" cy="1348105"/>
            <a:chOff x="329183" y="5649467"/>
            <a:chExt cx="11379708" cy="1062228"/>
          </a:xfrm>
        </p:grpSpPr>
        <p:sp>
          <p:nvSpPr>
            <p:cNvPr id="24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30"/>
          <p:cNvSpPr txBox="1"/>
          <p:nvPr/>
        </p:nvSpPr>
        <p:spPr>
          <a:xfrm>
            <a:off x="14736022" y="8461468"/>
            <a:ext cx="349387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rlito"/>
                <a:cs typeface="Carlito"/>
              </a:rPr>
              <a:t>#</a:t>
            </a:r>
            <a:r>
              <a:rPr lang="es-MX" sz="2000" b="1" spc="-1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ElPoderDeUnaGranDecisión</a:t>
            </a:r>
            <a:endParaRPr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2" name="Título 2"/>
          <p:cNvSpPr txBox="1">
            <a:spLocks/>
          </p:cNvSpPr>
          <p:nvPr/>
        </p:nvSpPr>
        <p:spPr>
          <a:xfrm>
            <a:off x="6297125" y="6478576"/>
            <a:ext cx="4192403" cy="775683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Clase </a:t>
            </a:r>
            <a:r>
              <a:rPr lang="es-ES" sz="3200" b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N°2    </a:t>
            </a:r>
            <a:endParaRPr lang="es-PE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3" name="Rectángulo 52"/>
          <p:cNvSpPr/>
          <p:nvPr/>
        </p:nvSpPr>
        <p:spPr>
          <a:xfrm>
            <a:off x="6419291" y="2595365"/>
            <a:ext cx="11384533" cy="171770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40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Modulo 1 </a:t>
            </a:r>
          </a:p>
          <a:p>
            <a:pPr algn="ctr"/>
            <a:r>
              <a:rPr lang="es-ES" sz="40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Aspectos Introductorios a </a:t>
            </a:r>
            <a:r>
              <a:rPr lang="es-ES" sz="4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la Psicología del Deporte</a:t>
            </a:r>
            <a:endParaRPr lang="es-PE" sz="40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4" name="Título 2"/>
          <p:cNvSpPr txBox="1">
            <a:spLocks/>
          </p:cNvSpPr>
          <p:nvPr/>
        </p:nvSpPr>
        <p:spPr>
          <a:xfrm>
            <a:off x="13344477" y="6501491"/>
            <a:ext cx="4214756" cy="729852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Lic. Luis Gómez Correa</a:t>
            </a:r>
            <a:endParaRPr lang="es-PE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66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4" name="Picture 5"/>
          <p:cNvPicPr>
            <a:picLocks noChangeAspect="1"/>
          </p:cNvPicPr>
          <p:nvPr/>
        </p:nvPicPr>
        <p:blipFill>
          <a:blip r:embed="rId13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35" name="Rectángulo 34"/>
          <p:cNvSpPr/>
          <p:nvPr/>
        </p:nvSpPr>
        <p:spPr>
          <a:xfrm>
            <a:off x="1961797" y="7157125"/>
            <a:ext cx="58106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b="1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</a:t>
            </a:r>
            <a:r>
              <a:rPr lang="es-PE" sz="2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 </a:t>
            </a:r>
            <a:r>
              <a:rPr lang="es-PE" sz="2400" b="1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Cooperación-Oposición. 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Voleibol, Frontón, Fútbol</a:t>
            </a:r>
            <a:endParaRPr lang="es-PE" sz="2400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1701968" y="1657277"/>
            <a:ext cx="9929885" cy="1131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PE" sz="2400" b="1" dirty="0" smtClean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Blázquez </a:t>
            </a:r>
            <a:r>
              <a:rPr lang="es-PE" sz="2400" b="1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y Hernández</a:t>
            </a:r>
            <a:r>
              <a:rPr lang="es-PE" sz="2400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 en 1984 </a:t>
            </a:r>
            <a:r>
              <a:rPr lang="es-PE" sz="2400" dirty="0" smtClean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proponen 4 </a:t>
            </a:r>
            <a:r>
              <a:rPr lang="es-PE" sz="2400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grandes grupos que a su vez se subdividen en otros: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1674084" y="576706"/>
            <a:ext cx="9129615" cy="580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PE" sz="3200" b="1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Clasificación de los deportes según distintos autores</a:t>
            </a:r>
            <a:endParaRPr lang="es-PE" sz="3200" b="1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911" y="3288896"/>
            <a:ext cx="8502976" cy="4782925"/>
          </a:xfrm>
          <a:prstGeom prst="rect">
            <a:avLst/>
          </a:prstGeom>
        </p:spPr>
      </p:pic>
      <p:sp>
        <p:nvSpPr>
          <p:cNvPr id="39" name="Rectángulo 38"/>
          <p:cNvSpPr/>
          <p:nvPr/>
        </p:nvSpPr>
        <p:spPr>
          <a:xfrm>
            <a:off x="1961796" y="3230005"/>
            <a:ext cx="59605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Individuales. 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Atletismo, Billar, Ciclismo. Esquí, Gimnasia.</a:t>
            </a:r>
            <a:endParaRPr lang="es-PE" sz="2400" b="1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1926236" y="4602260"/>
            <a:ext cx="5988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de Oposición.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Tenis de campo, Esgrima, Squash, Lucha.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1892794" y="5889909"/>
            <a:ext cx="6441318" cy="1131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de Cooperación.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Carreras por relevos, Natación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54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9" grpId="0"/>
      <p:bldP spid="4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1" name="Picture 5"/>
          <p:cNvPicPr>
            <a:picLocks noChangeAspect="1"/>
          </p:cNvPicPr>
          <p:nvPr/>
        </p:nvPicPr>
        <p:blipFill>
          <a:blip r:embed="rId13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35" name="Rectángulo 34"/>
          <p:cNvSpPr/>
          <p:nvPr/>
        </p:nvSpPr>
        <p:spPr>
          <a:xfrm>
            <a:off x="631794" y="566172"/>
            <a:ext cx="9277091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PE" sz="3200" b="1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Clasificación de los </a:t>
            </a:r>
            <a:r>
              <a:rPr lang="es-PE" sz="3200" b="1" dirty="0" smtClean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</a:t>
            </a:r>
            <a:r>
              <a:rPr lang="es-PE" sz="3200" b="1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según </a:t>
            </a:r>
            <a:r>
              <a:rPr lang="es-PE" sz="3200" b="1" dirty="0" smtClean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Distintos Autores</a:t>
            </a:r>
            <a:endParaRPr lang="es-PE" sz="3200" b="1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682382" y="1360509"/>
            <a:ext cx="91091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PE" sz="2400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Hay muchas clasificaciones más, como la de </a:t>
            </a:r>
            <a:r>
              <a:rPr lang="es-PE" sz="2400" b="1" dirty="0" err="1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Deví</a:t>
            </a:r>
            <a:r>
              <a:rPr lang="es-PE" sz="2400" b="1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y </a:t>
            </a:r>
            <a:r>
              <a:rPr lang="es-PE" sz="2400" b="1" dirty="0" err="1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Perió</a:t>
            </a:r>
            <a:r>
              <a:rPr lang="es-PE" sz="2400" b="1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, García Ferrando </a:t>
            </a:r>
            <a:r>
              <a:rPr lang="es-PE" sz="2400" dirty="0" smtClean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pero las </a:t>
            </a:r>
            <a:r>
              <a:rPr lang="es-PE" sz="2400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más </a:t>
            </a:r>
            <a:r>
              <a:rPr lang="es-PE" sz="2400" dirty="0" smtClean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destacadas son: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881" y="2962598"/>
            <a:ext cx="9454126" cy="5414714"/>
          </a:xfrm>
          <a:prstGeom prst="rect">
            <a:avLst/>
          </a:prstGeom>
        </p:spPr>
      </p:pic>
      <p:sp>
        <p:nvSpPr>
          <p:cNvPr id="39" name="Rectángulo 38"/>
          <p:cNvSpPr/>
          <p:nvPr/>
        </p:nvSpPr>
        <p:spPr>
          <a:xfrm>
            <a:off x="1928771" y="4175235"/>
            <a:ext cx="13348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PE" sz="2000" dirty="0" smtClean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Invierno</a:t>
            </a:r>
            <a:endParaRPr lang="es-PE" sz="2000" dirty="0"/>
          </a:p>
        </p:txBody>
      </p:sp>
      <p:sp>
        <p:nvSpPr>
          <p:cNvPr id="40" name="Rectángulo 39"/>
          <p:cNvSpPr/>
          <p:nvPr/>
        </p:nvSpPr>
        <p:spPr>
          <a:xfrm>
            <a:off x="1889083" y="6064748"/>
            <a:ext cx="15632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PE" sz="2000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Colectivos</a:t>
            </a:r>
            <a:endParaRPr lang="es-PE" sz="2000" dirty="0"/>
          </a:p>
        </p:txBody>
      </p:sp>
      <p:sp>
        <p:nvSpPr>
          <p:cNvPr id="49" name="Rectángulo 48"/>
          <p:cNvSpPr/>
          <p:nvPr/>
        </p:nvSpPr>
        <p:spPr>
          <a:xfrm>
            <a:off x="1887473" y="7848691"/>
            <a:ext cx="23743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PE" sz="2000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Exterior (</a:t>
            </a:r>
            <a:r>
              <a:rPr lang="es-PE" sz="2000" dirty="0" err="1" smtClean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outdoor</a:t>
            </a:r>
            <a:r>
              <a:rPr lang="es-PE" sz="2000" dirty="0" smtClean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)</a:t>
            </a:r>
            <a:endParaRPr lang="es-PE" sz="2000" dirty="0"/>
          </a:p>
        </p:txBody>
      </p:sp>
      <p:sp>
        <p:nvSpPr>
          <p:cNvPr id="50" name="Rectángulo 49"/>
          <p:cNvSpPr/>
          <p:nvPr/>
        </p:nvSpPr>
        <p:spPr>
          <a:xfrm>
            <a:off x="774801" y="3123483"/>
            <a:ext cx="32802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PE" sz="2000" b="1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Según la época</a:t>
            </a:r>
            <a:r>
              <a:rPr lang="es-PE" sz="2000" b="1" dirty="0" smtClean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:</a:t>
            </a:r>
            <a:endParaRPr lang="es-PE" sz="2000" b="1" dirty="0">
              <a:solidFill>
                <a:srgbClr val="292929"/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51" name="Rectángulo 50"/>
          <p:cNvSpPr/>
          <p:nvPr/>
        </p:nvSpPr>
        <p:spPr>
          <a:xfrm>
            <a:off x="1928771" y="3772462"/>
            <a:ext cx="1227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PE" sz="2000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Verano</a:t>
            </a:r>
            <a:endParaRPr lang="es-PE" sz="2000" dirty="0"/>
          </a:p>
        </p:txBody>
      </p:sp>
      <p:sp>
        <p:nvSpPr>
          <p:cNvPr id="75" name="Rectángulo 74"/>
          <p:cNvSpPr/>
          <p:nvPr/>
        </p:nvSpPr>
        <p:spPr>
          <a:xfrm>
            <a:off x="684581" y="4913292"/>
            <a:ext cx="4225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PE" sz="2000" b="1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Según el número de participantes:</a:t>
            </a:r>
            <a:endParaRPr lang="es-PE" sz="2000" b="1" dirty="0">
              <a:solidFill>
                <a:srgbClr val="292929"/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76" name="Rectángulo 75"/>
          <p:cNvSpPr/>
          <p:nvPr/>
        </p:nvSpPr>
        <p:spPr>
          <a:xfrm>
            <a:off x="1918386" y="5634511"/>
            <a:ext cx="1726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PE" sz="2000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Individuales</a:t>
            </a:r>
            <a:endParaRPr lang="es-PE" sz="2000" dirty="0"/>
          </a:p>
        </p:txBody>
      </p:sp>
      <p:sp>
        <p:nvSpPr>
          <p:cNvPr id="77" name="Rectángulo 76"/>
          <p:cNvSpPr/>
          <p:nvPr/>
        </p:nvSpPr>
        <p:spPr>
          <a:xfrm>
            <a:off x="682382" y="6741340"/>
            <a:ext cx="42562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PE" sz="2000" b="1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Según el lugar donde se practican:</a:t>
            </a:r>
            <a:endParaRPr lang="es-PE" sz="2000" b="1" dirty="0">
              <a:solidFill>
                <a:srgbClr val="292929"/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78" name="Rectángulo 77"/>
          <p:cNvSpPr/>
          <p:nvPr/>
        </p:nvSpPr>
        <p:spPr>
          <a:xfrm>
            <a:off x="1887473" y="7418454"/>
            <a:ext cx="21659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PE" sz="2000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Interior (</a:t>
            </a:r>
            <a:r>
              <a:rPr lang="es-PE" sz="2000" dirty="0" err="1" smtClean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indoor</a:t>
            </a:r>
            <a:r>
              <a:rPr lang="es-PE" sz="2000" dirty="0" smtClean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)</a:t>
            </a:r>
            <a:endParaRPr lang="es-PE" sz="2000" dirty="0"/>
          </a:p>
        </p:txBody>
      </p:sp>
    </p:spTree>
    <p:extLst>
      <p:ext uri="{BB962C8B-B14F-4D97-AF65-F5344CB8AC3E}">
        <p14:creationId xmlns:p14="http://schemas.microsoft.com/office/powerpoint/2010/main" val="383624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9" grpId="0"/>
      <p:bldP spid="40" grpId="0"/>
      <p:bldP spid="49" grpId="0"/>
      <p:bldP spid="50" grpId="0"/>
      <p:bldP spid="51" grpId="0"/>
      <p:bldP spid="75" grpId="0"/>
      <p:bldP spid="76" grpId="0"/>
      <p:bldP spid="77" grpId="0"/>
      <p:bldP spid="7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4" name="Picture 5"/>
          <p:cNvPicPr>
            <a:picLocks noChangeAspect="1"/>
          </p:cNvPicPr>
          <p:nvPr/>
        </p:nvPicPr>
        <p:blipFill>
          <a:blip r:embed="rId13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42" name="Rectángulo 41"/>
          <p:cNvSpPr/>
          <p:nvPr/>
        </p:nvSpPr>
        <p:spPr>
          <a:xfrm>
            <a:off x="1336011" y="6761904"/>
            <a:ext cx="65833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2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PE" sz="2000" dirty="0" smtClean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Individuales </a:t>
            </a:r>
            <a:r>
              <a:rPr lang="es-PE" sz="2000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sin enfrentamiento (tiro…).</a:t>
            </a:r>
            <a:endParaRPr lang="es-PE" sz="2000" dirty="0">
              <a:solidFill>
                <a:srgbClr val="292929"/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1355007" y="8197395"/>
            <a:ext cx="57799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PE" sz="2000" dirty="0" smtClean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 </a:t>
            </a:r>
            <a:r>
              <a:rPr lang="es-PE" sz="2000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oposición directa e indirecta (atletismo, natación, remo…)</a:t>
            </a:r>
            <a:endParaRPr lang="es-PE" sz="2000" dirty="0">
              <a:solidFill>
                <a:srgbClr val="292929"/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3641423"/>
            <a:ext cx="8988981" cy="5148309"/>
          </a:xfrm>
          <a:prstGeom prst="rect">
            <a:avLst/>
          </a:prstGeom>
        </p:spPr>
      </p:pic>
      <p:sp>
        <p:nvSpPr>
          <p:cNvPr id="45" name="Rectángulo 44"/>
          <p:cNvSpPr/>
          <p:nvPr/>
        </p:nvSpPr>
        <p:spPr>
          <a:xfrm>
            <a:off x="1617191" y="663846"/>
            <a:ext cx="3246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PE" sz="2400" b="1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Según la puntuación:</a:t>
            </a:r>
            <a:endParaRPr lang="es-PE" sz="2400" b="1" dirty="0">
              <a:solidFill>
                <a:srgbClr val="292929"/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1428929" y="1905814"/>
            <a:ext cx="36978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PE" sz="2000" b="1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 Calificación y Votación</a:t>
            </a:r>
            <a:endParaRPr lang="es-PE" sz="2000" b="1" dirty="0">
              <a:solidFill>
                <a:srgbClr val="292929"/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7" name="Rectángulo 46"/>
          <p:cNvSpPr/>
          <p:nvPr/>
        </p:nvSpPr>
        <p:spPr>
          <a:xfrm>
            <a:off x="1909395" y="2636201"/>
            <a:ext cx="5645638" cy="5622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s-PE" sz="2000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Con enfrentamiento (boxeo, judo…).</a:t>
            </a:r>
            <a:endParaRPr lang="es-PE" sz="2000" dirty="0">
              <a:solidFill>
                <a:srgbClr val="292929"/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8" name="Rectángulo 47"/>
          <p:cNvSpPr/>
          <p:nvPr/>
        </p:nvSpPr>
        <p:spPr>
          <a:xfrm>
            <a:off x="1899235" y="3359199"/>
            <a:ext cx="6547179" cy="56444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PE" sz="2000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Sin enfrentamiento (gimnasia, natación sincronizada…).</a:t>
            </a:r>
            <a:endParaRPr lang="es-PE" sz="2000" dirty="0">
              <a:solidFill>
                <a:srgbClr val="292929"/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1428929" y="3992390"/>
            <a:ext cx="24048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PE" sz="2000" b="1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 Anotación</a:t>
            </a:r>
            <a:endParaRPr lang="es-PE" sz="2000" b="1" dirty="0">
              <a:solidFill>
                <a:srgbClr val="292929"/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50" name="Rectángulo 49"/>
          <p:cNvSpPr/>
          <p:nvPr/>
        </p:nvSpPr>
        <p:spPr>
          <a:xfrm>
            <a:off x="1823164" y="4579347"/>
            <a:ext cx="55311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PE" sz="2000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Colectivos con enfrentamiento (fútbol, baloncesto…).</a:t>
            </a:r>
            <a:endParaRPr lang="es-PE" sz="2000" dirty="0">
              <a:solidFill>
                <a:srgbClr val="292929"/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51" name="Rectángulo 50"/>
          <p:cNvSpPr/>
          <p:nvPr/>
        </p:nvSpPr>
        <p:spPr>
          <a:xfrm>
            <a:off x="1373099" y="5676534"/>
            <a:ext cx="59812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2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PE" sz="2000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Individuales con enfrentamiento (tenis, esgrima…).</a:t>
            </a:r>
            <a:endParaRPr lang="es-PE" sz="2000" dirty="0">
              <a:solidFill>
                <a:srgbClr val="292929"/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75" name="Rectángulo 74"/>
          <p:cNvSpPr/>
          <p:nvPr/>
        </p:nvSpPr>
        <p:spPr>
          <a:xfrm>
            <a:off x="1428929" y="7547301"/>
            <a:ext cx="22974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PE" sz="2000" b="1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 Medición</a:t>
            </a:r>
            <a:endParaRPr lang="es-PE" sz="2000" b="1" dirty="0">
              <a:solidFill>
                <a:srgbClr val="292929"/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02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1" name="Picture 5"/>
          <p:cNvPicPr>
            <a:picLocks noChangeAspect="1"/>
          </p:cNvPicPr>
          <p:nvPr/>
        </p:nvPicPr>
        <p:blipFill>
          <a:blip r:embed="rId13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42" name="Rectángulo 41"/>
          <p:cNvSpPr/>
          <p:nvPr/>
        </p:nvSpPr>
        <p:spPr>
          <a:xfrm>
            <a:off x="507520" y="900889"/>
            <a:ext cx="60680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3200" b="1" kern="1800" dirty="0" smtClean="0">
                <a:solidFill>
                  <a:srgbClr val="0401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Colectivos </a:t>
            </a:r>
            <a:r>
              <a:rPr lang="es-PE" sz="3200" b="1" kern="1800" dirty="0">
                <a:solidFill>
                  <a:srgbClr val="0401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 </a:t>
            </a:r>
            <a:r>
              <a:rPr lang="es-PE" sz="3200" b="1" kern="1800" dirty="0" smtClean="0">
                <a:solidFill>
                  <a:srgbClr val="0401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Individuales</a:t>
            </a:r>
            <a:endParaRPr lang="es-PE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519752" y="2609895"/>
            <a:ext cx="8938375" cy="168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28575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 smtClean="0">
                <a:solidFill>
                  <a:srgbClr val="333333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El </a:t>
            </a:r>
            <a:r>
              <a:rPr lang="es-PE" sz="2400" dirty="0">
                <a:solidFill>
                  <a:srgbClr val="333333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trabajo </a:t>
            </a:r>
            <a:r>
              <a:rPr lang="es-PE" sz="2400" dirty="0" smtClean="0">
                <a:solidFill>
                  <a:srgbClr val="333333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del psicólogo deportivo no es </a:t>
            </a:r>
            <a:r>
              <a:rPr lang="es-PE" sz="2400" dirty="0">
                <a:solidFill>
                  <a:srgbClr val="333333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igual </a:t>
            </a:r>
            <a:r>
              <a:rPr lang="es-PE" sz="2400" dirty="0" smtClean="0">
                <a:solidFill>
                  <a:srgbClr val="333333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para el deportes colectivo e individual, cada disciplina deportiva es </a:t>
            </a:r>
            <a:r>
              <a:rPr lang="es-PE" sz="2400" dirty="0">
                <a:solidFill>
                  <a:srgbClr val="333333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un </a:t>
            </a:r>
            <a:r>
              <a:rPr lang="es-PE" sz="2400" dirty="0" smtClean="0">
                <a:solidFill>
                  <a:srgbClr val="333333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mundo diferente. </a:t>
            </a:r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113" y="2386900"/>
            <a:ext cx="6313195" cy="4884755"/>
          </a:xfrm>
          <a:prstGeom prst="rect">
            <a:avLst/>
          </a:prstGeom>
        </p:spPr>
      </p:pic>
      <p:sp>
        <p:nvSpPr>
          <p:cNvPr id="45" name="Rectángulo 44"/>
          <p:cNvSpPr/>
          <p:nvPr/>
        </p:nvSpPr>
        <p:spPr>
          <a:xfrm>
            <a:off x="519751" y="5161155"/>
            <a:ext cx="89383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>
                <a:solidFill>
                  <a:srgbClr val="333333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Está claro que dependiendo principalmente de la modalidad deportiva en la que estemos trabajando la intervención será diferente. 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66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4" name="Picture 5"/>
          <p:cNvPicPr>
            <a:picLocks noChangeAspect="1"/>
          </p:cNvPicPr>
          <p:nvPr/>
        </p:nvPicPr>
        <p:blipFill>
          <a:blip r:embed="rId13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38" name="Rectángulo 37"/>
          <p:cNvSpPr/>
          <p:nvPr/>
        </p:nvSpPr>
        <p:spPr>
          <a:xfrm>
            <a:off x="1813786" y="716156"/>
            <a:ext cx="41867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3600" b="1" kern="1800" dirty="0">
                <a:solidFill>
                  <a:srgbClr val="0401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Colectivos </a:t>
            </a:r>
            <a:endParaRPr lang="es-PE" sz="3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1701968" y="2388286"/>
            <a:ext cx="4737900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PE" sz="2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Definición de deportes colectivos</a:t>
            </a:r>
            <a:endParaRPr lang="es-PE" sz="2400" b="1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1804318" y="7098251"/>
            <a:ext cx="69586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Son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situaciones socio motrices en las que los participantes establecen relaciones de cooperación y oposición determinadas por un 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reglamento.</a:t>
            </a:r>
            <a:endParaRPr lang="es-PE" sz="2400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1728375" y="3330360"/>
            <a:ext cx="69586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PE" sz="2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</a:t>
            </a:r>
            <a:r>
              <a:rPr lang="es-PE" sz="2400" b="1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os </a:t>
            </a:r>
            <a:r>
              <a:rPr lang="es-PE" sz="2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colectivos </a:t>
            </a:r>
            <a:r>
              <a:rPr lang="es-PE" sz="2400" b="1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son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: situaciones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socio motrices en las que la incertidumbre se encuentra en el compañero, en el medio y en el 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adversario.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76" name="Rectángulo 75"/>
          <p:cNvSpPr/>
          <p:nvPr/>
        </p:nvSpPr>
        <p:spPr>
          <a:xfrm>
            <a:off x="1728376" y="6166533"/>
            <a:ext cx="2677336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PE" sz="2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Definición actual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 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77" name="Imagen 7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3210639"/>
            <a:ext cx="7086600" cy="518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6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7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522483" y="530832"/>
            <a:ext cx="6034409" cy="580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PE" sz="32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Origen de los deportes de equipo</a:t>
            </a:r>
            <a:endParaRPr lang="es-PE" sz="3200" b="1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582454" y="1434609"/>
            <a:ext cx="84913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El origen de los deportes de 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equipo,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se encuentra en las actividades físicas lúdicas de índole cooperativo que realizaba el hombre 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primitivo.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522483" y="3841928"/>
            <a:ext cx="84913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Dentro de las mismas hay que destacar los </a:t>
            </a:r>
            <a:r>
              <a:rPr lang="es-PE" sz="2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juegos de pelota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 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que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se han encontrado por todo el mundo y en diferentes periodos 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históricos.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471630" y="6300864"/>
            <a:ext cx="85421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Durante el siglo XVIII se empezaron a introducir los deportes colectivos en el </a:t>
            </a:r>
            <a:r>
              <a:rPr lang="es-PE" sz="2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ámbito educativo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 Este fue el caso del fútbol, que empezó a practicarse en 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las escuelas publicas.</a:t>
            </a:r>
            <a:endParaRPr lang="es-PE" sz="2400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75947" y="1434609"/>
            <a:ext cx="5387462" cy="3027069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161944" y="5282843"/>
            <a:ext cx="5362747" cy="305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8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1633563" y="1453419"/>
            <a:ext cx="90293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Como consecuencia de su gran 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difusión,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se empezaron a crear las primeras federaciones nacionales con el fin de unificar las normas, que variaban de unas regiones a otras.</a:t>
            </a:r>
            <a:endParaRPr lang="es-PE" sz="2400" dirty="0">
              <a:effectLst/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1557989" y="3629809"/>
            <a:ext cx="90293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Por otra parte, los conflictos bélicos que tuvieron lugar en los siglos XIX y XX propiciaron la rápida expansión de los deportes de equipo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1532715" y="6025353"/>
            <a:ext cx="90293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Este es el caso del voleibol, que fue introducido en Europa por los estadounidenses durante la 2ª Guerra Mundial.</a:t>
            </a:r>
            <a:endParaRPr lang="es-PE" sz="2400" dirty="0">
              <a:effectLst/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1515598" y="7923435"/>
            <a:ext cx="90293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El </a:t>
            </a:r>
            <a:r>
              <a:rPr lang="es-PE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voleibol 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es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un deporte muy utilizado en educación física, sobre todo en 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secundaria.</a:t>
            </a:r>
            <a:endParaRPr lang="es-PE" sz="2400" dirty="0">
              <a:effectLst/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783214" y="5897133"/>
            <a:ext cx="5188828" cy="3452930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747654" y="2037468"/>
            <a:ext cx="5188828" cy="349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6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591705" y="458978"/>
            <a:ext cx="50902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PE" sz="32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Tipos de deportes colectivos</a:t>
            </a:r>
            <a:endParaRPr lang="es-PE" sz="3200" b="1" dirty="0">
              <a:effectLst/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461692" y="1518157"/>
            <a:ext cx="83222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Existen numerosas</a:t>
            </a:r>
            <a:r>
              <a:rPr lang="es-PE" sz="2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 clasificaciones de los deportes colectivos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, las cuales se realizan en función de algún criterio.</a:t>
            </a:r>
            <a:endParaRPr lang="es-PE" sz="2400" dirty="0">
              <a:effectLst/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431129" y="2642006"/>
            <a:ext cx="83222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Según la </a:t>
            </a:r>
            <a:r>
              <a:rPr lang="es-PE" sz="2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relación entre los participantes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, distinguimos entre deportes de:</a:t>
            </a:r>
            <a:endParaRPr lang="es-PE" sz="2400" dirty="0">
              <a:effectLst/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431129" y="3769901"/>
            <a:ext cx="83222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  <a:tabLst>
                <a:tab pos="228600" algn="l"/>
              </a:tabLst>
            </a:pPr>
            <a:r>
              <a:rPr lang="es-PE" sz="2400" b="1" i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Cooperación</a:t>
            </a:r>
            <a:r>
              <a:rPr lang="es-PE" sz="2400" b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:</a:t>
            </a: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 son situaciones socio motrices en las que sus participantes tienen que colaborar para conseguir un objetivo</a:t>
            </a:r>
            <a:r>
              <a:rPr lang="es-PE" sz="2400" dirty="0" smtClean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. </a:t>
            </a: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(por ej. </a:t>
            </a:r>
            <a:r>
              <a:rPr lang="es-PE" sz="2400" dirty="0" smtClean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El Remo).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461692" y="6202236"/>
            <a:ext cx="83222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ct val="100000"/>
              <a:buFont typeface="Wingdings" panose="05000000000000000000" pitchFamily="2" charset="2"/>
              <a:buChar char="q"/>
              <a:tabLst>
                <a:tab pos="228600" algn="l"/>
              </a:tabLst>
            </a:pPr>
            <a:r>
              <a:rPr lang="es-PE" sz="2400" b="1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Cooperación-oposición</a:t>
            </a:r>
            <a:r>
              <a:rPr lang="es-PE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PE" sz="2400" dirty="0" smtClean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en </a:t>
            </a: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estos deportes hay que cooperar con compañeros para alcanzar el objetivo propuesto y evitar que los adversarios hagan lo mismo (por ej. El </a:t>
            </a:r>
            <a:r>
              <a:rPr lang="es-PE" sz="2400" dirty="0" smtClean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futsal).</a:t>
            </a:r>
            <a:endParaRPr lang="es-PE" sz="2400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61944" y="1648890"/>
            <a:ext cx="6135182" cy="3444313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091715" y="5302564"/>
            <a:ext cx="6135181" cy="343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1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1792550" y="1516795"/>
            <a:ext cx="83653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Atendiendo a la </a:t>
            </a:r>
            <a:r>
              <a:rPr lang="es-PE" sz="2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disposición de los jugadores dentro del terreno de juego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, diferenciamos entre zona de juego:</a:t>
            </a:r>
            <a:endParaRPr lang="es-PE" sz="2400" dirty="0">
              <a:effectLst/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1643358" y="3981365"/>
            <a:ext cx="86062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ct val="100000"/>
              <a:buFont typeface="Wingdings" panose="05000000000000000000" pitchFamily="2" charset="2"/>
              <a:buChar char="q"/>
              <a:tabLst>
                <a:tab pos="228600" algn="l"/>
              </a:tabLst>
            </a:pPr>
            <a:r>
              <a:rPr lang="es-PE" sz="2400" b="1" i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Separada</a:t>
            </a:r>
            <a:r>
              <a:rPr lang="es-PE" sz="2400" b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:</a:t>
            </a: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 se presenta en aquellas disciplinas deportivas en las que cada equipo juega dentro de un campo del que no puede salir (por ej. El voleibol).</a:t>
            </a:r>
            <a:endParaRPr lang="es-PE" sz="2400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1643358" y="6793195"/>
            <a:ext cx="86062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ct val="100000"/>
              <a:buFont typeface="Wingdings" panose="05000000000000000000" pitchFamily="2" charset="2"/>
              <a:buChar char="q"/>
              <a:tabLst>
                <a:tab pos="228600" algn="l"/>
              </a:tabLst>
            </a:pPr>
            <a:r>
              <a:rPr lang="es-PE" sz="2400" b="1" i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Compartida</a:t>
            </a:r>
            <a:r>
              <a:rPr lang="es-PE" sz="2400" b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:</a:t>
            </a: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 la encontramos en actividades deportivas en las que los jugadores de los dos equipos pueden moverse libremente por el espacio (por ej. El balonmano).</a:t>
            </a:r>
            <a:endParaRPr lang="es-PE" sz="2400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506200" y="5838807"/>
            <a:ext cx="5022001" cy="3069554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496038" y="2098639"/>
            <a:ext cx="5022004" cy="307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3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538966" y="674132"/>
            <a:ext cx="8277009" cy="580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PE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Otras clasificaciones de los deportes de equipo</a:t>
            </a:r>
            <a:endParaRPr lang="es-PE" sz="32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591705" y="1821194"/>
            <a:ext cx="82242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En lo que respecta al </a:t>
            </a:r>
            <a:r>
              <a:rPr lang="es-PE" sz="2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tipo de participación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, observamos que puede ser:</a:t>
            </a:r>
            <a:endParaRPr lang="es-PE" sz="2400" dirty="0">
              <a:effectLst/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237994" y="3107444"/>
            <a:ext cx="88357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ct val="100000"/>
              <a:buFont typeface="Wingdings" panose="05000000000000000000" pitchFamily="2" charset="2"/>
              <a:buChar char="q"/>
              <a:tabLst>
                <a:tab pos="228600" algn="l"/>
              </a:tabLst>
            </a:pPr>
            <a:r>
              <a:rPr lang="es-PE" sz="2400" b="1" i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Simultanea</a:t>
            </a:r>
            <a:r>
              <a:rPr lang="es-PE" sz="2400" b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:</a:t>
            </a: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 en estos deportes los jugadores de ambos conjuntos intercambian, sin un orden preestablecido, acciones de ataque y defensa (por ej. El </a:t>
            </a:r>
            <a:r>
              <a:rPr lang="es-PE" sz="2400" dirty="0" smtClean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fútbol).</a:t>
            </a:r>
            <a:endParaRPr lang="es-PE" sz="2400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264364" y="5254140"/>
            <a:ext cx="88865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ct val="100000"/>
              <a:buFont typeface="Wingdings" panose="05000000000000000000" pitchFamily="2" charset="2"/>
              <a:buChar char="q"/>
              <a:tabLst>
                <a:tab pos="228600" algn="l"/>
              </a:tabLst>
            </a:pPr>
            <a:r>
              <a:rPr lang="es-PE" sz="2400" b="1" i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Alternativa</a:t>
            </a:r>
            <a:r>
              <a:rPr lang="es-PE" sz="2400" b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:</a:t>
            </a: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 se presenta en aquellas disciplinas deportivas en las que se establecen turnos de ataque y defensa (por ej. El béisbol).</a:t>
            </a:r>
            <a:endParaRPr lang="es-PE" sz="2400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48907" y="1821194"/>
            <a:ext cx="6069736" cy="3034869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48907" y="5538328"/>
            <a:ext cx="6069738" cy="3017379"/>
          </a:xfrm>
          <a:prstGeom prst="rect">
            <a:avLst/>
          </a:prstGeom>
        </p:spPr>
      </p:pic>
      <p:sp>
        <p:nvSpPr>
          <p:cNvPr id="34" name="Rectángulo 33"/>
          <p:cNvSpPr/>
          <p:nvPr/>
        </p:nvSpPr>
        <p:spPr>
          <a:xfrm>
            <a:off x="304030" y="6714602"/>
            <a:ext cx="89572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Cabe mencionar que el </a:t>
            </a:r>
            <a:r>
              <a:rPr lang="es-PE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béisbol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es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un deporte que se practica en muchos países alrededor del 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mundo.</a:t>
            </a:r>
            <a:endParaRPr lang="es-PE" sz="2400" dirty="0">
              <a:effectLst/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29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5E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4A532B52-0410-4B57-A7ED-5F580B8C43F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TextBox 4"/>
          <p:cNvSpPr txBox="1"/>
          <p:nvPr/>
        </p:nvSpPr>
        <p:spPr>
          <a:xfrm>
            <a:off x="227976" y="7022585"/>
            <a:ext cx="3112291" cy="287913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58456" y="6702979"/>
            <a:ext cx="1477972" cy="17210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366396" y="566829"/>
            <a:ext cx="1477972" cy="1721074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227976" y="193209"/>
            <a:ext cx="2628900" cy="2628900"/>
            <a:chOff x="533400" y="342137"/>
            <a:chExt cx="2628900" cy="262890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33400" y="342137"/>
              <a:ext cx="2628900" cy="2628900"/>
            </a:xfrm>
            <a:prstGeom prst="rect">
              <a:avLst/>
            </a:prstGeom>
          </p:spPr>
        </p:pic>
        <p:grpSp>
          <p:nvGrpSpPr>
            <p:cNvPr id="5" name="Grupo 4"/>
            <p:cNvGrpSpPr/>
            <p:nvPr/>
          </p:nvGrpSpPr>
          <p:grpSpPr>
            <a:xfrm>
              <a:off x="854238" y="637587"/>
              <a:ext cx="1987223" cy="1987223"/>
              <a:chOff x="3810000" y="834886"/>
              <a:chExt cx="1987223" cy="1987223"/>
            </a:xfrm>
          </p:grpSpPr>
          <p:pic>
            <p:nvPicPr>
              <p:cNvPr id="8" name="Picture 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810000" y="834886"/>
                <a:ext cx="1987223" cy="1987223"/>
              </a:xfrm>
              <a:prstGeom prst="rect">
                <a:avLst/>
              </a:prstGeom>
            </p:spPr>
          </p:pic>
          <p:pic>
            <p:nvPicPr>
              <p:cNvPr id="13" name="Picture 1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18655" y="1317992"/>
                <a:ext cx="969911" cy="969911"/>
              </a:xfrm>
              <a:prstGeom prst="rect">
                <a:avLst/>
              </a:prstGeom>
            </p:spPr>
          </p:pic>
        </p:grpSp>
      </p:grpSp>
      <p:sp>
        <p:nvSpPr>
          <p:cNvPr id="14" name="TextBox 14"/>
          <p:cNvSpPr txBox="1"/>
          <p:nvPr/>
        </p:nvSpPr>
        <p:spPr>
          <a:xfrm>
            <a:off x="1998611" y="3356315"/>
            <a:ext cx="14643465" cy="3083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s-ES" sz="8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</a:t>
            </a:r>
            <a:r>
              <a:rPr lang="es-ES" sz="88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 </a:t>
            </a:r>
            <a:r>
              <a:rPr lang="es-ES" sz="8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Psicología del </a:t>
            </a:r>
            <a:r>
              <a:rPr lang="es-ES" sz="88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Deporte y su Relación con otros Deportes</a:t>
            </a:r>
            <a:endParaRPr lang="es-PE" sz="8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6366396" y="8677689"/>
            <a:ext cx="1888492" cy="1573743"/>
          </a:xfrm>
          <a:prstGeom prst="rect">
            <a:avLst/>
          </a:prstGeom>
        </p:spPr>
      </p:pic>
      <p:sp>
        <p:nvSpPr>
          <p:cNvPr id="19" name="Elipse 18">
            <a:extLst>
              <a:ext uri="{FF2B5EF4-FFF2-40B4-BE49-F238E27FC236}">
                <a16:creationId xmlns:a16="http://schemas.microsoft.com/office/drawing/2014/main" id="{74EE283E-20D1-7DB6-AAA4-4A27B64E8C66}"/>
              </a:ext>
            </a:extLst>
          </p:cNvPr>
          <p:cNvSpPr/>
          <p:nvPr/>
        </p:nvSpPr>
        <p:spPr>
          <a:xfrm>
            <a:off x="15620999" y="7734300"/>
            <a:ext cx="3124201" cy="30066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5C48567A-3921-F6EA-B2EA-8778D027AC6C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6059311" y="8327979"/>
            <a:ext cx="1888492" cy="1573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1579188" y="612214"/>
            <a:ext cx="96222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Tomando en consideración 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la clasificación anterior los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de equipo 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se clasifican en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:</a:t>
            </a:r>
            <a:endParaRPr lang="es-PE" sz="2400" dirty="0">
              <a:effectLst/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1652893" y="2240268"/>
            <a:ext cx="80438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ct val="100000"/>
              <a:buFont typeface="Wingdings" panose="05000000000000000000" pitchFamily="2" charset="2"/>
              <a:buChar char="q"/>
              <a:tabLst>
                <a:tab pos="228600" algn="l"/>
              </a:tabLst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Juegos realizados en un espacio compartido, con alternancias, y sin una fluidez rítmica preestablecida </a:t>
            </a:r>
            <a:r>
              <a:rPr lang="es-PE" sz="2400" b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(por ej. El rugby).</a:t>
            </a:r>
            <a:endParaRPr lang="es-PE" sz="2400" b="1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1573593" y="4938932"/>
            <a:ext cx="80438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ct val="100000"/>
              <a:buFont typeface="Wingdings" panose="05000000000000000000" pitchFamily="2" charset="2"/>
              <a:buChar char="q"/>
              <a:tabLst>
                <a:tab pos="228600" algn="l"/>
              </a:tabLst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Juegos realizados en un espacio compartido, dividido por una red, con alternancias rítmicas preestablecidas </a:t>
            </a:r>
            <a:r>
              <a:rPr lang="es-PE" sz="2400" b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(por ej. El pádel).</a:t>
            </a:r>
            <a:endParaRPr lang="es-PE" sz="2400" b="1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1585733" y="7867840"/>
            <a:ext cx="8043897" cy="1131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ct val="100000"/>
              <a:buFont typeface="Wingdings" panose="05000000000000000000" pitchFamily="2" charset="2"/>
              <a:buChar char="q"/>
              <a:tabLst>
                <a:tab pos="228600" algn="l"/>
              </a:tabLst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Juegos realizados en un espacio compartido con alternancias rítmicas preestablecidas </a:t>
            </a:r>
            <a:r>
              <a:rPr lang="es-PE" sz="2400" b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(por ej. </a:t>
            </a:r>
            <a:r>
              <a:rPr lang="es-PE" sz="2400" b="1" dirty="0" smtClean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Balón mano</a:t>
            </a:r>
            <a:r>
              <a:rPr lang="es-PE" sz="2400" b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).</a:t>
            </a:r>
            <a:endParaRPr lang="es-PE" sz="2400" b="1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29484" y="1647298"/>
            <a:ext cx="4257043" cy="2619233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629484" y="7429668"/>
            <a:ext cx="4257043" cy="2621049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614244" y="4536461"/>
            <a:ext cx="4267203" cy="249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0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551324" y="420339"/>
            <a:ext cx="72062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PE" sz="32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Características de los deportes colectivos</a:t>
            </a:r>
            <a:endParaRPr lang="es-PE" sz="3200" b="1" dirty="0">
              <a:effectLst/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586983" y="1198258"/>
            <a:ext cx="93219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Los deportes de equipo presentan una cierta complejidad, ya que existe una </a:t>
            </a:r>
            <a:r>
              <a:rPr lang="es-PE" sz="2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mayor demanda de comunicación motriz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 que en los individuales.</a:t>
            </a:r>
            <a:endParaRPr lang="es-PE" sz="2400" dirty="0">
              <a:effectLst/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551324" y="3182673"/>
            <a:ext cx="8736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Esto se debe a que se establecen relaciones de cooperación entre los participantes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</a:t>
            </a:r>
            <a:endParaRPr lang="es-PE" sz="2400" dirty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551323" y="4594082"/>
            <a:ext cx="8736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Por otra parte, tener en cuenta al compañero implica un aumento de dificultad en el mecanismo de decisión.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551323" y="6154185"/>
            <a:ext cx="8736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Hay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que señalar que en este tipo de deportes el 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Feedback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predominante es el externo.</a:t>
            </a:r>
            <a:endParaRPr lang="es-PE" sz="2400" dirty="0">
              <a:effectLst/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551323" y="7570520"/>
            <a:ext cx="8736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Esto se debe a que el jugador deberá de prestar atención a la posición del móvil, la de los compañeros y la de los adversarios.</a:t>
            </a:r>
            <a:endParaRPr lang="es-PE" sz="2400" dirty="0">
              <a:effectLst/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112" y="3300008"/>
            <a:ext cx="7463719" cy="427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2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1686224" y="1242285"/>
            <a:ext cx="83153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No obstante, el 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Feedback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interno presenta una gran importancia, ya que permite al deportista ajustar su desempeño técnico-táctico en función de los resultados conseguidos.</a:t>
            </a:r>
            <a:endParaRPr lang="es-PE" sz="2400" dirty="0">
              <a:effectLst/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1611758" y="4259946"/>
            <a:ext cx="83153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Al respecto, cabe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mencionar que la técnica, la táctica y la condición física tienen la misma importancia sobre el rendimiento.</a:t>
            </a:r>
            <a:endParaRPr lang="es-PE" sz="2400" dirty="0">
              <a:effectLst/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1611758" y="6655831"/>
            <a:ext cx="83153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Esto se debe a que el éxito en la ejecución de un gesto depende del grado de desarrollo de las capacidades físicas básicas, de la aptitud motora y de las experiencias de movimiento.</a:t>
            </a:r>
            <a:endParaRPr lang="es-PE" sz="2400" dirty="0">
              <a:effectLst/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49000" y="2875792"/>
            <a:ext cx="6522482" cy="44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4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588936" y="1714500"/>
            <a:ext cx="92026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PE" sz="28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En lo que se refiere a la </a:t>
            </a:r>
            <a:r>
              <a:rPr lang="es-PE" sz="2800" b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puntuación</a:t>
            </a:r>
            <a:r>
              <a:rPr lang="es-PE" sz="28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, se expresa de diferentes formas: goles en el fútbol, puntos en el baloncesto y ensayos en el rugby, entre </a:t>
            </a:r>
            <a:r>
              <a:rPr lang="es-PE" sz="2800" dirty="0" smtClean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otros.</a:t>
            </a:r>
            <a:endParaRPr lang="es-PE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588936" y="5278632"/>
            <a:ext cx="92026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PE" sz="28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Asimismo, cada deporte de equipo presenta un </a:t>
            </a:r>
            <a:r>
              <a:rPr lang="es-PE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reglamento</a:t>
            </a:r>
            <a:r>
              <a:rPr lang="es-PE" sz="28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 que rige su desarrollo. Entre las cuestiones que </a:t>
            </a:r>
            <a:r>
              <a:rPr lang="es-PE" sz="2800" dirty="0" smtClean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contempla </a:t>
            </a:r>
            <a:r>
              <a:rPr lang="es-PE" sz="28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se encuentran: el espacio, el tiempo y las acciones permitidas</a:t>
            </a:r>
            <a:endParaRPr lang="es-PE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401191" y="2270922"/>
            <a:ext cx="6360995" cy="482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6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1529467" y="488848"/>
            <a:ext cx="8280215" cy="580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s-PE" sz="3200" b="1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¿Cuántos tipos de </a:t>
            </a:r>
            <a:r>
              <a:rPr lang="es-PE" sz="3200" b="1" dirty="0" smtClean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</a:t>
            </a:r>
            <a:r>
              <a:rPr lang="es-PE" sz="3200" b="1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</a:t>
            </a:r>
            <a:r>
              <a:rPr lang="es-PE" sz="3200" b="1" dirty="0" smtClean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olectivos </a:t>
            </a:r>
            <a:r>
              <a:rPr lang="es-PE" sz="3200" b="1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</a:t>
            </a:r>
            <a:r>
              <a:rPr lang="es-PE" sz="3200" b="1" dirty="0" smtClean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xisten</a:t>
            </a:r>
            <a:r>
              <a:rPr lang="es-PE" sz="3200" b="1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?</a:t>
            </a:r>
            <a:endParaRPr lang="es-PE" sz="3200" b="1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1753514" y="1388531"/>
            <a:ext cx="103622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PE" sz="2400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Existen muchos deportes colectivos conocidos y practicados alrededor del mundo. Entre ellos podemos mencionar los siguientes</a:t>
            </a:r>
            <a:r>
              <a:rPr lang="es-PE" sz="2400" dirty="0" smtClean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: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10439400" y="3414781"/>
            <a:ext cx="366630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 smtClean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Polo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 smtClean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Waterpolo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 smtClean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Hockey </a:t>
            </a:r>
            <a:r>
              <a:rPr lang="es-PE" sz="2400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sobre </a:t>
            </a:r>
            <a:r>
              <a:rPr lang="es-PE" sz="2400" dirty="0" smtClean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césped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 smtClean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Hockey </a:t>
            </a:r>
            <a:r>
              <a:rPr lang="es-PE" sz="2400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sobre </a:t>
            </a:r>
            <a:r>
              <a:rPr lang="es-PE" sz="2400" dirty="0" smtClean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hielo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 smtClean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Hockey </a:t>
            </a:r>
            <a:r>
              <a:rPr lang="es-PE" sz="2400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pista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1892794" y="3365731"/>
            <a:ext cx="24887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Fútbol 11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Fútbol sala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Fútbol playa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Básquetbol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Voleibol 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6085227" y="3351928"/>
            <a:ext cx="27190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Voleibol playa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Balonmano,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Béisbol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Softball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Rugby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62400" y="6738067"/>
            <a:ext cx="7312851" cy="324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277992" y="403189"/>
            <a:ext cx="12828408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PE" sz="3200" b="1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¿Qué </a:t>
            </a:r>
            <a:r>
              <a:rPr lang="es-PE" sz="3200" b="1" dirty="0" smtClean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habilidades psicológicas </a:t>
            </a:r>
            <a:r>
              <a:rPr lang="es-PE" sz="3200" b="1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se </a:t>
            </a:r>
            <a:r>
              <a:rPr lang="es-PE" sz="3200" b="1" dirty="0" smtClean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desarrollan en </a:t>
            </a:r>
            <a:r>
              <a:rPr lang="es-PE" sz="3200" b="1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los </a:t>
            </a:r>
            <a:r>
              <a:rPr lang="es-PE" sz="3200" b="1" dirty="0" smtClean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Colectivos</a:t>
            </a:r>
            <a:r>
              <a:rPr lang="es-PE" sz="3200" b="1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?</a:t>
            </a:r>
            <a:endParaRPr lang="es-PE" sz="3200" b="1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648138" y="8337660"/>
            <a:ext cx="39641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800"/>
              </a:spcAft>
              <a:buSzPct val="90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b="1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Fomentan </a:t>
            </a:r>
            <a:r>
              <a:rPr lang="es-PE" sz="2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la camaradería.</a:t>
            </a:r>
            <a:endParaRPr lang="es-PE" sz="2400" b="1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469" y="2405680"/>
            <a:ext cx="6853301" cy="4557445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512602" y="1168629"/>
            <a:ext cx="2782237" cy="577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lnSpc>
                <a:spcPct val="150000"/>
              </a:lnSpc>
              <a:spcAft>
                <a:spcPts val="300"/>
              </a:spcAft>
              <a:buSzPct val="90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Fortaleza Mental: 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3282599" y="1843372"/>
            <a:ext cx="4874010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lnSpc>
                <a:spcPct val="150000"/>
              </a:lnSpc>
              <a:spcAft>
                <a:spcPts val="300"/>
              </a:spcAft>
              <a:buSzPct val="70000"/>
              <a:buFont typeface="+mj-lt"/>
              <a:buAutoNum type="arabicPeriod"/>
              <a:tabLst>
                <a:tab pos="457200" algn="l"/>
              </a:tabLst>
            </a:pPr>
            <a:r>
              <a:rPr lang="es-PE" sz="2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Auto Confianza. </a:t>
            </a:r>
          </a:p>
          <a:p>
            <a:pPr marL="914400" lvl="1" indent="-457200">
              <a:lnSpc>
                <a:spcPct val="150000"/>
              </a:lnSpc>
              <a:spcAft>
                <a:spcPts val="300"/>
              </a:spcAft>
              <a:buSzPct val="70000"/>
              <a:buFont typeface="+mj-lt"/>
              <a:buAutoNum type="arabicPeriod"/>
              <a:tabLst>
                <a:tab pos="457200" algn="l"/>
              </a:tabLst>
            </a:pPr>
            <a:r>
              <a:rPr lang="es-PE" sz="2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Motivación. </a:t>
            </a:r>
          </a:p>
          <a:p>
            <a:pPr marL="914400" lvl="1" indent="-457200">
              <a:lnSpc>
                <a:spcPct val="150000"/>
              </a:lnSpc>
              <a:spcAft>
                <a:spcPts val="300"/>
              </a:spcAft>
              <a:buSzPct val="70000"/>
              <a:buFont typeface="+mj-lt"/>
              <a:buAutoNum type="arabicPeriod"/>
              <a:tabLst>
                <a:tab pos="457200" algn="l"/>
              </a:tabLst>
            </a:pPr>
            <a:r>
              <a:rPr lang="es-PE" sz="2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Atención y Concentración. </a:t>
            </a:r>
          </a:p>
          <a:p>
            <a:pPr marL="914400" lvl="1" indent="-457200">
              <a:lnSpc>
                <a:spcPct val="150000"/>
              </a:lnSpc>
              <a:spcAft>
                <a:spcPts val="300"/>
              </a:spcAft>
              <a:buSzPct val="70000"/>
              <a:buFont typeface="+mj-lt"/>
              <a:buAutoNum type="arabicPeriod"/>
              <a:tabLst>
                <a:tab pos="457200" algn="l"/>
              </a:tabLst>
            </a:pPr>
            <a:r>
              <a:rPr lang="es-PE" sz="2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Control Emocional. </a:t>
            </a:r>
          </a:p>
          <a:p>
            <a:pPr marL="914400" lvl="1" indent="-457200">
              <a:lnSpc>
                <a:spcPct val="150000"/>
              </a:lnSpc>
              <a:spcAft>
                <a:spcPts val="300"/>
              </a:spcAft>
              <a:buSzPct val="70000"/>
              <a:buFont typeface="+mj-lt"/>
              <a:buAutoNum type="arabicPeriod"/>
              <a:tabLst>
                <a:tab pos="457200" algn="l"/>
              </a:tabLst>
            </a:pPr>
            <a:r>
              <a:rPr lang="es-PE" sz="2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Imaginería o Visualización</a:t>
            </a:r>
          </a:p>
          <a:p>
            <a:pPr marL="914400" lvl="1" indent="-457200">
              <a:lnSpc>
                <a:spcPct val="150000"/>
              </a:lnSpc>
              <a:spcAft>
                <a:spcPts val="300"/>
              </a:spcAft>
              <a:buSzPct val="70000"/>
              <a:buFont typeface="+mj-lt"/>
              <a:buAutoNum type="arabicPeriod"/>
              <a:tabLst>
                <a:tab pos="457200" algn="l"/>
              </a:tabLst>
            </a:pPr>
            <a:r>
              <a:rPr lang="es-PE" sz="2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Actitud positiva.</a:t>
            </a:r>
          </a:p>
          <a:p>
            <a:pPr marL="914400" lvl="1" indent="-457200">
              <a:lnSpc>
                <a:spcPct val="150000"/>
              </a:lnSpc>
              <a:spcAft>
                <a:spcPts val="300"/>
              </a:spcAft>
              <a:buSzPct val="70000"/>
              <a:buFont typeface="+mj-lt"/>
              <a:buAutoNum type="arabicPeriod"/>
              <a:tabLst>
                <a:tab pos="457200" algn="l"/>
              </a:tabLst>
            </a:pPr>
            <a:r>
              <a:rPr lang="es-PE" sz="2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Reto Deportivo.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623914" y="6460884"/>
            <a:ext cx="4714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300"/>
              </a:spcAft>
              <a:buSzPct val="90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Favorecen la socialización.</a:t>
            </a:r>
            <a:endParaRPr lang="es-PE" sz="2400" b="1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5474531" y="6922549"/>
            <a:ext cx="5201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300"/>
              </a:spcAft>
              <a:buSzPct val="90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Mejora de la relación familiar.</a:t>
            </a:r>
            <a:endParaRPr lang="es-PE" sz="2400" b="1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646039" y="7407918"/>
            <a:ext cx="3872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300"/>
              </a:spcAft>
              <a:buSzPct val="90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El trabajo en equipo.</a:t>
            </a:r>
            <a:endParaRPr lang="es-PE" sz="2400" b="1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5516967" y="7909240"/>
            <a:ext cx="46570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300"/>
              </a:spcAft>
              <a:buSzPct val="90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Desarrollan la solidaridad.</a:t>
            </a:r>
            <a:endParaRPr lang="es-PE" sz="2400" b="1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76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1669004" y="608835"/>
            <a:ext cx="6593856" cy="580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0"/>
              </a:spcAft>
            </a:pPr>
            <a:r>
              <a:rPr lang="es-PE" sz="3200" b="1" kern="18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Beneficios de los </a:t>
            </a:r>
            <a:r>
              <a:rPr lang="es-PE" sz="3200" b="1" kern="180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</a:t>
            </a:r>
            <a:r>
              <a:rPr lang="es-PE" sz="3200" b="1" kern="18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</a:t>
            </a:r>
            <a:r>
              <a:rPr lang="es-PE" sz="3200" b="1" kern="180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olectivos</a:t>
            </a:r>
            <a:endParaRPr lang="es-PE" sz="3200" b="1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1623899" y="1513779"/>
            <a:ext cx="99349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4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Es importante hacer de la práctica deportiva un </a:t>
            </a:r>
            <a:r>
              <a:rPr lang="es-PE" sz="2400" spc="4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hábito. 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Cuando se realiza de forma asociada a la diversión las personas siente que el deporte no supone una obligación.</a:t>
            </a:r>
            <a:r>
              <a:rPr lang="es-PE" sz="2400" b="1" spc="4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8987457" y="4783089"/>
            <a:ext cx="76241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4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Es muy común que los deportes colectivos sean asociados de forma más divertida que los </a:t>
            </a:r>
            <a:r>
              <a:rPr lang="es-PE" sz="2400" spc="4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individuales.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14600" y="3685030"/>
            <a:ext cx="5578003" cy="4130659"/>
          </a:xfrm>
          <a:prstGeom prst="rect">
            <a:avLst/>
          </a:prstGeom>
        </p:spPr>
      </p:pic>
      <p:sp>
        <p:nvSpPr>
          <p:cNvPr id="32" name="Rectángulo 31"/>
          <p:cNvSpPr/>
          <p:nvPr/>
        </p:nvSpPr>
        <p:spPr>
          <a:xfrm>
            <a:off x="1554383" y="8489960"/>
            <a:ext cx="100095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4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El deporte colectivo no sólo se trata del fútbol o el baloncesto, una actividad colectiva también puede ser un entrenamiento</a:t>
            </a:r>
            <a:r>
              <a:rPr lang="es-PE" sz="2400" spc="4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..</a:t>
            </a:r>
            <a:r>
              <a:rPr lang="es-PE" sz="2400" spc="4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 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20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1461789" y="1801165"/>
            <a:ext cx="67204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4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Los deportes colectivos son los que aportan los beneficios propios de realizar ejercicios, pero que además poseen el beneficio extra de realizarse de forma compartida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649" y="1793544"/>
            <a:ext cx="5879677" cy="391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4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1675255" y="539355"/>
            <a:ext cx="6475234" cy="580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0"/>
              </a:spcAft>
            </a:pPr>
            <a:r>
              <a:rPr lang="es-PE" sz="3200" b="1" kern="18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Beneficios de los deportes colectivos</a:t>
            </a:r>
            <a:endParaRPr lang="es-PE" sz="3200" b="1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1651161" y="1348185"/>
            <a:ext cx="7950039" cy="1131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es-PE" sz="2400" spc="4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Los beneficios de practicar deportes colectivos y actividades dirigidas mejoran </a:t>
            </a:r>
            <a:r>
              <a:rPr lang="es-PE" sz="2400" spc="4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física, mental y socialmente</a:t>
            </a:r>
            <a:r>
              <a:rPr lang="es-PE" sz="2400" spc="4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 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1646081" y="4732944"/>
            <a:ext cx="8462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fontAlgn="base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PE" sz="2400" spc="4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Cuando </a:t>
            </a:r>
            <a:r>
              <a:rPr lang="es-PE" sz="2400" spc="4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se realiza deporte se potencializa una habilidad para progresar y mejorar. 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896600" y="3261140"/>
            <a:ext cx="6741193" cy="4333766"/>
          </a:xfrm>
          <a:prstGeom prst="rect">
            <a:avLst/>
          </a:prstGeom>
        </p:spPr>
      </p:pic>
      <p:sp>
        <p:nvSpPr>
          <p:cNvPr id="32" name="Rectángulo 31"/>
          <p:cNvSpPr/>
          <p:nvPr/>
        </p:nvSpPr>
        <p:spPr>
          <a:xfrm>
            <a:off x="1646081" y="3526169"/>
            <a:ext cx="2656141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0"/>
              </a:spcAft>
            </a:pPr>
            <a:r>
              <a:rPr lang="es-PE" sz="2400" b="1" spc="4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La Confianza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1620430" y="7069719"/>
            <a:ext cx="84625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4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El hecho de entrenar y mejorar las capacidades físicas, aumenta en grupo, porque se transmite una imagen de uno mismo con los demás</a:t>
            </a:r>
            <a:r>
              <a:rPr lang="es-PE" sz="2400" b="1" spc="4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,</a:t>
            </a:r>
            <a:r>
              <a:rPr lang="es-PE" sz="2400" spc="4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 algo muy efectivo para potenciar tu autoconfianza.</a:t>
            </a:r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226454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2" grpId="0"/>
      <p:bldP spid="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347738" y="490192"/>
            <a:ext cx="6206251" cy="595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0"/>
              </a:spcAft>
            </a:pPr>
            <a:r>
              <a:rPr lang="es-PE" sz="3200" b="1" kern="18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Beneficios de los </a:t>
            </a:r>
            <a:r>
              <a:rPr lang="es-PE" sz="3200" b="1" kern="18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Deportes </a:t>
            </a:r>
            <a:r>
              <a:rPr lang="es-PE" sz="3200" b="1" kern="18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PE" sz="3200" b="1" kern="18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olectivos</a:t>
            </a:r>
            <a:endParaRPr lang="es-PE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628368" y="2682556"/>
            <a:ext cx="72469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fontAlgn="base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PE" sz="2400" spc="4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Las </a:t>
            </a:r>
            <a:r>
              <a:rPr lang="es-PE" sz="2400" spc="4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prácticas colectivas del deporte poseen la cualidad de que el grupo nota y señala los cambios y progresos de los integrantes del grupo. 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732343" y="1714828"/>
            <a:ext cx="2041906" cy="45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0"/>
              </a:spcAft>
            </a:pPr>
            <a:r>
              <a:rPr lang="es-PE" sz="2400" b="1" spc="4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La Motivación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690714" y="5310890"/>
            <a:ext cx="72469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fontAlgn="base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PE" sz="2400" spc="4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Es común que en este entorno se inciten unos a otros para alcanzar objetivos y para seguir practicando la actividad.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835" y="2482805"/>
            <a:ext cx="7607878" cy="461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8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35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97000"/>
          </a:blip>
          <a:srcRect l="18146" t="18339" r="31685" b="22961"/>
          <a:stretch>
            <a:fillRect/>
          </a:stretch>
        </p:blipFill>
        <p:spPr>
          <a:xfrm>
            <a:off x="228600" y="8496530"/>
            <a:ext cx="1888492" cy="1573743"/>
          </a:xfrm>
          <a:prstGeom prst="rect">
            <a:avLst/>
          </a:prstGeom>
        </p:spPr>
      </p:pic>
      <p:pic>
        <p:nvPicPr>
          <p:cNvPr id="16" name="Imagen 15" descr="Imagen que contiene pasto, exterior, campo, edificio&#10;&#10;Descripción generada automáticamente">
            <a:extLst>
              <a:ext uri="{FF2B5EF4-FFF2-40B4-BE49-F238E27FC236}">
                <a16:creationId xmlns:a16="http://schemas.microsoft.com/office/drawing/2014/main" id="{E48F60C2-AEC8-40AD-852A-E6FEE5127D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r="12223" b="-1"/>
          <a:stretch/>
        </p:blipFill>
        <p:spPr>
          <a:xfrm>
            <a:off x="8991600" y="0"/>
            <a:ext cx="9289473" cy="1028700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6" name="Rectángulo 5"/>
          <p:cNvSpPr/>
          <p:nvPr/>
        </p:nvSpPr>
        <p:spPr>
          <a:xfrm>
            <a:off x="228600" y="816790"/>
            <a:ext cx="865306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 psicología </a:t>
            </a:r>
            <a:r>
              <a:rPr lang="es-PE" sz="28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del </a:t>
            </a: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deporte es la ciencia que se ocupa de todos los aspectos psíquicos presentes en toda </a:t>
            </a:r>
            <a:r>
              <a:rPr lang="es-PE" sz="28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disciplina deportiva</a:t>
            </a:r>
            <a:r>
              <a:rPr lang="es-PE" sz="2800" i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endParaRPr lang="es-PE" sz="2800" i="1" dirty="0" smtClean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03326" y="6490952"/>
            <a:ext cx="17743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PE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Técnico</a:t>
            </a:r>
            <a:endParaRPr lang="es-PE" sz="28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93768" y="3157198"/>
            <a:ext cx="8763000" cy="1951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Digamos que toda acción deportiva implica sensaciones, pensamientos, emociones, voluntad e inteligencia. </a:t>
            </a:r>
            <a:endParaRPr lang="es-PE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63288" y="5580396"/>
            <a:ext cx="7831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Los deportistas requieren de un entrenamiento:</a:t>
            </a:r>
            <a:endParaRPr lang="es-PE" sz="28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4114435" y="6536471"/>
            <a:ext cx="18930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PE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Táctico</a:t>
            </a:r>
            <a:endParaRPr lang="es-PE" sz="28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203326" y="7325070"/>
            <a:ext cx="23780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PE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Psicologico</a:t>
            </a:r>
            <a:endParaRPr lang="es-PE" sz="28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6675766" y="6509497"/>
            <a:ext cx="152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PE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Físico</a:t>
            </a:r>
            <a:endParaRPr lang="es-PE" sz="28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114435" y="7416108"/>
            <a:ext cx="22786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PE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Nutrición</a:t>
            </a:r>
            <a:endParaRPr lang="es-PE" sz="28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6675766" y="7540514"/>
            <a:ext cx="2969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s-PE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Control medico</a:t>
            </a:r>
            <a:endParaRPr lang="es-PE" sz="28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/>
      <p:bldP spid="13" grpId="0"/>
      <p:bldP spid="14" grpId="0"/>
      <p:bldP spid="17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1787651" y="758692"/>
            <a:ext cx="643355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0"/>
              </a:spcAft>
            </a:pPr>
            <a:r>
              <a:rPr lang="es-PE" sz="3200" b="1" kern="180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Beneficio </a:t>
            </a:r>
            <a:r>
              <a:rPr lang="es-PE" sz="3200" b="1" kern="18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 los </a:t>
            </a:r>
            <a:r>
              <a:rPr lang="es-PE" sz="3200" b="1" kern="180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</a:t>
            </a:r>
            <a:r>
              <a:rPr lang="es-PE" sz="3200" b="1" kern="18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</a:t>
            </a:r>
            <a:r>
              <a:rPr lang="es-PE" sz="3200" b="1" kern="180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olectivos</a:t>
            </a:r>
            <a:endParaRPr lang="es-PE" sz="3200" b="1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1780323" y="2807867"/>
            <a:ext cx="82626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es-PE" sz="2400" spc="4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La </a:t>
            </a:r>
            <a:r>
              <a:rPr lang="es-PE" sz="2400" spc="4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actividad colectiva requiere horarios marcados y compromiso. De este modo, el ejercicio colectivo ayuda a practicar el deporte de forma constante y con disciplina.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1779669" y="6401070"/>
            <a:ext cx="82429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es-PE" sz="2400" spc="4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Los </a:t>
            </a:r>
            <a:r>
              <a:rPr lang="es-PE" sz="2400" spc="4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colectivos, al estar dirigidos por entrenadores, garantizan el correcto entrenamiento y lo dividen en tres fases: calentamiento, trabajo y vuelta a la calma. De este modo, se reduce el riesgo de sufrir lesiones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1773202" y="2162879"/>
            <a:ext cx="2979598" cy="45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0"/>
              </a:spcAft>
            </a:pPr>
            <a:r>
              <a:rPr lang="es-PE" sz="2400" b="1" spc="4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Ejercicios constantes: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1732330" y="5782375"/>
            <a:ext cx="2452274" cy="45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0"/>
              </a:spcAft>
            </a:pPr>
            <a:r>
              <a:rPr lang="es-PE" sz="2400" b="1" spc="4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Están dirigidos a: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3626451"/>
            <a:ext cx="6459644" cy="398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3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sp>
        <p:nvSpPr>
          <p:cNvPr id="4" name="object 4"/>
          <p:cNvSpPr/>
          <p:nvPr/>
        </p:nvSpPr>
        <p:spPr>
          <a:xfrm>
            <a:off x="7209237" y="3357055"/>
            <a:ext cx="2618772" cy="651294"/>
          </a:xfrm>
          <a:custGeom>
            <a:avLst/>
            <a:gdLst/>
            <a:ahLst/>
            <a:cxnLst/>
            <a:rect l="l" t="t" r="r" b="b"/>
            <a:pathLst>
              <a:path w="919479" h="883919">
                <a:moveTo>
                  <a:pt x="459486" y="0"/>
                </a:moveTo>
                <a:lnTo>
                  <a:pt x="409423" y="2593"/>
                </a:lnTo>
                <a:lnTo>
                  <a:pt x="360921" y="10193"/>
                </a:lnTo>
                <a:lnTo>
                  <a:pt x="314260" y="22530"/>
                </a:lnTo>
                <a:lnTo>
                  <a:pt x="269721" y="39335"/>
                </a:lnTo>
                <a:lnTo>
                  <a:pt x="227583" y="60339"/>
                </a:lnTo>
                <a:lnTo>
                  <a:pt x="188128" y="85270"/>
                </a:lnTo>
                <a:lnTo>
                  <a:pt x="151635" y="113861"/>
                </a:lnTo>
                <a:lnTo>
                  <a:pt x="118386" y="145841"/>
                </a:lnTo>
                <a:lnTo>
                  <a:pt x="88660" y="180941"/>
                </a:lnTo>
                <a:lnTo>
                  <a:pt x="62737" y="218891"/>
                </a:lnTo>
                <a:lnTo>
                  <a:pt x="40900" y="259422"/>
                </a:lnTo>
                <a:lnTo>
                  <a:pt x="23426" y="302264"/>
                </a:lnTo>
                <a:lnTo>
                  <a:pt x="10598" y="347147"/>
                </a:lnTo>
                <a:lnTo>
                  <a:pt x="2696" y="393802"/>
                </a:lnTo>
                <a:lnTo>
                  <a:pt x="0" y="441960"/>
                </a:lnTo>
                <a:lnTo>
                  <a:pt x="2696" y="490117"/>
                </a:lnTo>
                <a:lnTo>
                  <a:pt x="10598" y="536772"/>
                </a:lnTo>
                <a:lnTo>
                  <a:pt x="23426" y="581655"/>
                </a:lnTo>
                <a:lnTo>
                  <a:pt x="40900" y="624497"/>
                </a:lnTo>
                <a:lnTo>
                  <a:pt x="62737" y="665028"/>
                </a:lnTo>
                <a:lnTo>
                  <a:pt x="88660" y="702978"/>
                </a:lnTo>
                <a:lnTo>
                  <a:pt x="118386" y="738078"/>
                </a:lnTo>
                <a:lnTo>
                  <a:pt x="151635" y="770058"/>
                </a:lnTo>
                <a:lnTo>
                  <a:pt x="188128" y="798649"/>
                </a:lnTo>
                <a:lnTo>
                  <a:pt x="227583" y="823580"/>
                </a:lnTo>
                <a:lnTo>
                  <a:pt x="269721" y="844584"/>
                </a:lnTo>
                <a:lnTo>
                  <a:pt x="314260" y="861389"/>
                </a:lnTo>
                <a:lnTo>
                  <a:pt x="360921" y="873726"/>
                </a:lnTo>
                <a:lnTo>
                  <a:pt x="409423" y="881326"/>
                </a:lnTo>
                <a:lnTo>
                  <a:pt x="459486" y="883920"/>
                </a:lnTo>
                <a:lnTo>
                  <a:pt x="509548" y="881326"/>
                </a:lnTo>
                <a:lnTo>
                  <a:pt x="558050" y="873726"/>
                </a:lnTo>
                <a:lnTo>
                  <a:pt x="604711" y="861389"/>
                </a:lnTo>
                <a:lnTo>
                  <a:pt x="649250" y="844584"/>
                </a:lnTo>
                <a:lnTo>
                  <a:pt x="691388" y="823580"/>
                </a:lnTo>
                <a:lnTo>
                  <a:pt x="730843" y="798649"/>
                </a:lnTo>
                <a:lnTo>
                  <a:pt x="767336" y="770058"/>
                </a:lnTo>
                <a:lnTo>
                  <a:pt x="800585" y="738078"/>
                </a:lnTo>
                <a:lnTo>
                  <a:pt x="830311" y="702978"/>
                </a:lnTo>
                <a:lnTo>
                  <a:pt x="856234" y="665028"/>
                </a:lnTo>
                <a:lnTo>
                  <a:pt x="878071" y="624497"/>
                </a:lnTo>
                <a:lnTo>
                  <a:pt x="895545" y="581655"/>
                </a:lnTo>
                <a:lnTo>
                  <a:pt x="908373" y="536772"/>
                </a:lnTo>
                <a:lnTo>
                  <a:pt x="916275" y="490117"/>
                </a:lnTo>
                <a:lnTo>
                  <a:pt x="918971" y="441960"/>
                </a:lnTo>
                <a:lnTo>
                  <a:pt x="916275" y="393802"/>
                </a:lnTo>
                <a:lnTo>
                  <a:pt x="908373" y="347147"/>
                </a:lnTo>
                <a:lnTo>
                  <a:pt x="895545" y="302264"/>
                </a:lnTo>
                <a:lnTo>
                  <a:pt x="878071" y="259422"/>
                </a:lnTo>
                <a:lnTo>
                  <a:pt x="856234" y="218891"/>
                </a:lnTo>
                <a:lnTo>
                  <a:pt x="830311" y="180941"/>
                </a:lnTo>
                <a:lnTo>
                  <a:pt x="800585" y="145841"/>
                </a:lnTo>
                <a:lnTo>
                  <a:pt x="767336" y="113861"/>
                </a:lnTo>
                <a:lnTo>
                  <a:pt x="730843" y="85270"/>
                </a:lnTo>
                <a:lnTo>
                  <a:pt x="691388" y="60339"/>
                </a:lnTo>
                <a:lnTo>
                  <a:pt x="649250" y="39335"/>
                </a:lnTo>
                <a:lnTo>
                  <a:pt x="604711" y="22530"/>
                </a:lnTo>
                <a:lnTo>
                  <a:pt x="558050" y="10193"/>
                </a:lnTo>
                <a:lnTo>
                  <a:pt x="509548" y="2593"/>
                </a:lnTo>
                <a:lnTo>
                  <a:pt x="459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591704" y="793022"/>
            <a:ext cx="6593856" cy="580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0"/>
              </a:spcAft>
            </a:pPr>
            <a:r>
              <a:rPr lang="es-PE" sz="3200" b="1" kern="18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Beneficios de los </a:t>
            </a:r>
            <a:r>
              <a:rPr lang="es-PE" sz="3200" b="1" kern="180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</a:t>
            </a:r>
            <a:r>
              <a:rPr lang="es-PE" sz="3200" b="1" kern="18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</a:t>
            </a:r>
            <a:r>
              <a:rPr lang="es-PE" sz="3200" b="1" kern="180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olectivos</a:t>
            </a:r>
            <a:endParaRPr lang="es-PE" sz="3200" b="1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591704" y="3346153"/>
            <a:ext cx="7047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es-PE" sz="2400" spc="4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Las </a:t>
            </a:r>
            <a:r>
              <a:rPr lang="es-PE" sz="2400" spc="4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personas que realizan actividades colectivas o deportes en grupo, saben trabajar en  equipo. </a:t>
            </a:r>
            <a:endParaRPr lang="es-PE" sz="2400" spc="40" dirty="0" smtClean="0">
              <a:solidFill>
                <a:srgbClr val="000000"/>
              </a:solidFill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592358" y="2559596"/>
            <a:ext cx="6808971" cy="4510944"/>
          </a:xfrm>
          <a:prstGeom prst="rect">
            <a:avLst/>
          </a:prstGeom>
        </p:spPr>
      </p:pic>
      <p:sp>
        <p:nvSpPr>
          <p:cNvPr id="33" name="Rectángulo 32"/>
          <p:cNvSpPr/>
          <p:nvPr/>
        </p:nvSpPr>
        <p:spPr>
          <a:xfrm>
            <a:off x="591705" y="2170467"/>
            <a:ext cx="4080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400" b="1" spc="4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Mejoran el trabajo en equipo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591705" y="5206671"/>
            <a:ext cx="70471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es-PE" sz="2400" spc="4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Son personas que aprenden a coordinarse</a:t>
            </a:r>
            <a:r>
              <a:rPr lang="es-PE" sz="2400" b="1" spc="4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,</a:t>
            </a:r>
            <a:r>
              <a:rPr lang="es-PE" sz="2400" spc="4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 algo que se aplica también en ámbitos sociales y laborales.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6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3" grpId="0"/>
      <p:bldP spid="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1606604" y="787796"/>
            <a:ext cx="6433556" cy="580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0"/>
              </a:spcAft>
            </a:pPr>
            <a:r>
              <a:rPr lang="es-PE" sz="3200" b="1" kern="180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Beneficio </a:t>
            </a:r>
            <a:r>
              <a:rPr lang="es-PE" sz="3200" b="1" kern="18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 los </a:t>
            </a:r>
            <a:r>
              <a:rPr lang="es-PE" sz="3200" b="1" kern="180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</a:t>
            </a:r>
            <a:r>
              <a:rPr lang="es-PE" sz="3200" b="1" kern="18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</a:t>
            </a:r>
            <a:r>
              <a:rPr lang="es-PE" sz="3200" b="1" kern="180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olectivos</a:t>
            </a:r>
            <a:endParaRPr lang="es-PE" sz="3200" b="1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1619492" y="2600414"/>
            <a:ext cx="85151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PE" sz="2400" spc="4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En </a:t>
            </a:r>
            <a:r>
              <a:rPr lang="es-PE" sz="2400" spc="4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los deportes colectivos o grupales se compara constantemente el trabajo personal con el del grupo, se realizan ejercicios en comparación con otros integrantes y es común que se establezcan metas de superación entre los integrantes. Fijarse en otras personas favorece la competitividad sana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49000" y="2281807"/>
            <a:ext cx="5925608" cy="3946548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1584002" y="7096356"/>
            <a:ext cx="153906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P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En 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el mayor de los casos los entrenamientos individuales tiene un objetivo concreto y pueden llegar a ser aburridos. Asistir a clases colectivas o participar en actividades dirigidas tiende a ser más dinámico y divertido. El hecho de </a:t>
            </a:r>
            <a:r>
              <a:rPr lang="es-P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entrenar con mas personas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 favorece la interacción </a:t>
            </a:r>
            <a:r>
              <a:rPr lang="es-P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 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la hora de realizar un ejercicio común.</a:t>
            </a:r>
            <a:endParaRPr lang="es-PE" sz="2400" i="0" dirty="0">
              <a:effectLst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1681495" y="1977753"/>
            <a:ext cx="42594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es-PE" sz="2400" b="1" spc="4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Incentiva la competencia sana: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1649663" y="6280925"/>
            <a:ext cx="18011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PE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Se Divierten:</a:t>
            </a:r>
          </a:p>
        </p:txBody>
      </p:sp>
    </p:spTree>
    <p:extLst>
      <p:ext uri="{BB962C8B-B14F-4D97-AF65-F5344CB8AC3E}">
        <p14:creationId xmlns:p14="http://schemas.microsoft.com/office/powerpoint/2010/main" val="150946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/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sp>
        <p:nvSpPr>
          <p:cNvPr id="4" name="object 4"/>
          <p:cNvSpPr/>
          <p:nvPr/>
        </p:nvSpPr>
        <p:spPr>
          <a:xfrm>
            <a:off x="7209237" y="3357055"/>
            <a:ext cx="2618772" cy="651294"/>
          </a:xfrm>
          <a:custGeom>
            <a:avLst/>
            <a:gdLst/>
            <a:ahLst/>
            <a:cxnLst/>
            <a:rect l="l" t="t" r="r" b="b"/>
            <a:pathLst>
              <a:path w="919479" h="883919">
                <a:moveTo>
                  <a:pt x="459486" y="0"/>
                </a:moveTo>
                <a:lnTo>
                  <a:pt x="409423" y="2593"/>
                </a:lnTo>
                <a:lnTo>
                  <a:pt x="360921" y="10193"/>
                </a:lnTo>
                <a:lnTo>
                  <a:pt x="314260" y="22530"/>
                </a:lnTo>
                <a:lnTo>
                  <a:pt x="269721" y="39335"/>
                </a:lnTo>
                <a:lnTo>
                  <a:pt x="227583" y="60339"/>
                </a:lnTo>
                <a:lnTo>
                  <a:pt x="188128" y="85270"/>
                </a:lnTo>
                <a:lnTo>
                  <a:pt x="151635" y="113861"/>
                </a:lnTo>
                <a:lnTo>
                  <a:pt x="118386" y="145841"/>
                </a:lnTo>
                <a:lnTo>
                  <a:pt x="88660" y="180941"/>
                </a:lnTo>
                <a:lnTo>
                  <a:pt x="62737" y="218891"/>
                </a:lnTo>
                <a:lnTo>
                  <a:pt x="40900" y="259422"/>
                </a:lnTo>
                <a:lnTo>
                  <a:pt x="23426" y="302264"/>
                </a:lnTo>
                <a:lnTo>
                  <a:pt x="10598" y="347147"/>
                </a:lnTo>
                <a:lnTo>
                  <a:pt x="2696" y="393802"/>
                </a:lnTo>
                <a:lnTo>
                  <a:pt x="0" y="441960"/>
                </a:lnTo>
                <a:lnTo>
                  <a:pt x="2696" y="490117"/>
                </a:lnTo>
                <a:lnTo>
                  <a:pt x="10598" y="536772"/>
                </a:lnTo>
                <a:lnTo>
                  <a:pt x="23426" y="581655"/>
                </a:lnTo>
                <a:lnTo>
                  <a:pt x="40900" y="624497"/>
                </a:lnTo>
                <a:lnTo>
                  <a:pt x="62737" y="665028"/>
                </a:lnTo>
                <a:lnTo>
                  <a:pt x="88660" y="702978"/>
                </a:lnTo>
                <a:lnTo>
                  <a:pt x="118386" y="738078"/>
                </a:lnTo>
                <a:lnTo>
                  <a:pt x="151635" y="770058"/>
                </a:lnTo>
                <a:lnTo>
                  <a:pt x="188128" y="798649"/>
                </a:lnTo>
                <a:lnTo>
                  <a:pt x="227583" y="823580"/>
                </a:lnTo>
                <a:lnTo>
                  <a:pt x="269721" y="844584"/>
                </a:lnTo>
                <a:lnTo>
                  <a:pt x="314260" y="861389"/>
                </a:lnTo>
                <a:lnTo>
                  <a:pt x="360921" y="873726"/>
                </a:lnTo>
                <a:lnTo>
                  <a:pt x="409423" y="881326"/>
                </a:lnTo>
                <a:lnTo>
                  <a:pt x="459486" y="883920"/>
                </a:lnTo>
                <a:lnTo>
                  <a:pt x="509548" y="881326"/>
                </a:lnTo>
                <a:lnTo>
                  <a:pt x="558050" y="873726"/>
                </a:lnTo>
                <a:lnTo>
                  <a:pt x="604711" y="861389"/>
                </a:lnTo>
                <a:lnTo>
                  <a:pt x="649250" y="844584"/>
                </a:lnTo>
                <a:lnTo>
                  <a:pt x="691388" y="823580"/>
                </a:lnTo>
                <a:lnTo>
                  <a:pt x="730843" y="798649"/>
                </a:lnTo>
                <a:lnTo>
                  <a:pt x="767336" y="770058"/>
                </a:lnTo>
                <a:lnTo>
                  <a:pt x="800585" y="738078"/>
                </a:lnTo>
                <a:lnTo>
                  <a:pt x="830311" y="702978"/>
                </a:lnTo>
                <a:lnTo>
                  <a:pt x="856234" y="665028"/>
                </a:lnTo>
                <a:lnTo>
                  <a:pt x="878071" y="624497"/>
                </a:lnTo>
                <a:lnTo>
                  <a:pt x="895545" y="581655"/>
                </a:lnTo>
                <a:lnTo>
                  <a:pt x="908373" y="536772"/>
                </a:lnTo>
                <a:lnTo>
                  <a:pt x="916275" y="490117"/>
                </a:lnTo>
                <a:lnTo>
                  <a:pt x="918971" y="441960"/>
                </a:lnTo>
                <a:lnTo>
                  <a:pt x="916275" y="393802"/>
                </a:lnTo>
                <a:lnTo>
                  <a:pt x="908373" y="347147"/>
                </a:lnTo>
                <a:lnTo>
                  <a:pt x="895545" y="302264"/>
                </a:lnTo>
                <a:lnTo>
                  <a:pt x="878071" y="259422"/>
                </a:lnTo>
                <a:lnTo>
                  <a:pt x="856234" y="218891"/>
                </a:lnTo>
                <a:lnTo>
                  <a:pt x="830311" y="180941"/>
                </a:lnTo>
                <a:lnTo>
                  <a:pt x="800585" y="145841"/>
                </a:lnTo>
                <a:lnTo>
                  <a:pt x="767336" y="113861"/>
                </a:lnTo>
                <a:lnTo>
                  <a:pt x="730843" y="85270"/>
                </a:lnTo>
                <a:lnTo>
                  <a:pt x="691388" y="60339"/>
                </a:lnTo>
                <a:lnTo>
                  <a:pt x="649250" y="39335"/>
                </a:lnTo>
                <a:lnTo>
                  <a:pt x="604711" y="22530"/>
                </a:lnTo>
                <a:lnTo>
                  <a:pt x="558050" y="10193"/>
                </a:lnTo>
                <a:lnTo>
                  <a:pt x="509548" y="2593"/>
                </a:lnTo>
                <a:lnTo>
                  <a:pt x="459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479111" y="858664"/>
            <a:ext cx="40050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3200" b="1" kern="1800" dirty="0">
                <a:solidFill>
                  <a:srgbClr val="0401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</a:t>
            </a:r>
            <a:r>
              <a:rPr lang="es-PE" sz="3200" b="1" kern="1800" dirty="0" smtClean="0">
                <a:solidFill>
                  <a:srgbClr val="0401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Individuales </a:t>
            </a:r>
            <a:endParaRPr lang="es-PE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456442" y="3737185"/>
            <a:ext cx="86173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P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Los deportes individuales son todas aquellas disciplinas deportivas que se pueden realizar de manera solitaria, es decir, no se requiere acompañamiento para poderlas practicar. </a:t>
            </a:r>
            <a:r>
              <a:rPr lang="es-PE" sz="2400" dirty="0" smtClean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De </a:t>
            </a: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modo que, el participante tiene que luchar contra si </a:t>
            </a:r>
            <a:r>
              <a:rPr lang="es-PE" sz="2400" dirty="0" smtClean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mismo, superar una marca en atletismo, recorrer una gran distancia determinada</a:t>
            </a:r>
            <a:r>
              <a:rPr lang="es-P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o un combate de boxeo por puntos.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7734962" y="7099425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>
                <a:latin typeface="Calibri Light" panose="020F0302020204030204" pitchFamily="34" charset="0"/>
                <a:ea typeface="Times New Roman" panose="02020603050405020304" pitchFamily="18" charset="0"/>
              </a:rPr>
              <a:t>Ruiz (2012), </a:t>
            </a:r>
            <a:endParaRPr lang="es-PE" dirty="0"/>
          </a:p>
        </p:txBody>
      </p:sp>
      <p:sp>
        <p:nvSpPr>
          <p:cNvPr id="33" name="Rectángulo 32"/>
          <p:cNvSpPr/>
          <p:nvPr/>
        </p:nvSpPr>
        <p:spPr>
          <a:xfrm>
            <a:off x="479111" y="1944557"/>
            <a:ext cx="127931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En los deportes  </a:t>
            </a:r>
            <a:r>
              <a:rPr lang="es-PE" sz="240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Individuales la eficacia dependerá del dominio de la técnica y de la condición física y de las aptitudes de movimiento.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009" y="3144886"/>
            <a:ext cx="7472355" cy="518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8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3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1481139" y="338459"/>
            <a:ext cx="7492500" cy="519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s-PE" sz="2800" b="1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¿Cuántos tipos de </a:t>
            </a:r>
            <a:r>
              <a:rPr lang="es-PE" sz="2800" b="1" dirty="0" smtClean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</a:t>
            </a:r>
            <a:r>
              <a:rPr lang="es-PE" sz="2800" b="1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</a:t>
            </a:r>
            <a:r>
              <a:rPr lang="es-PE" sz="2800" b="1" dirty="0" smtClean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ndividuales existen</a:t>
            </a:r>
            <a:r>
              <a:rPr lang="es-PE" sz="2800" b="1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?</a:t>
            </a:r>
            <a:endParaRPr lang="es-PE" sz="2800" b="1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1572482" y="1371467"/>
            <a:ext cx="10963108" cy="1131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PE" sz="2400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Existen muchos deportes </a:t>
            </a:r>
            <a:r>
              <a:rPr lang="es-PE" sz="2400" dirty="0" smtClean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individuales</a:t>
            </a:r>
            <a:r>
              <a:rPr lang="es-PE" sz="2400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 conocidos y practicados alrededor del mundo. Entre ellos podemos mencionar los siguientes</a:t>
            </a:r>
            <a:r>
              <a:rPr lang="es-PE" sz="2400" dirty="0" smtClean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: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2342673" y="6469523"/>
            <a:ext cx="3067527" cy="285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ct val="5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 smtClean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Natación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ct val="5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Saltos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ct val="5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Equitación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ct val="5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Escalada deportiva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ct val="5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Esgrima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ct val="5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 smtClean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Gimnasia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ct val="5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 smtClean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Golf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6995830" y="6435035"/>
            <a:ext cx="4114800" cy="285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ct val="5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 smtClean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Tenis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ct val="5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Tenis de mesa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ct val="5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Tiro con arco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ct val="5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Tiro olímpico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ct val="5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Triatlón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ct val="5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Ultra Trail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ct val="5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Vela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2342673" y="2888492"/>
            <a:ext cx="3067527" cy="285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ct val="5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Ajedrez‎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ct val="5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Artes marciales‎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ct val="5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Atletismo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ct val="5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Bádminton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ct val="5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Boxeo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ct val="5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Canotaje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ct val="5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Ciclismo 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6995830" y="2839519"/>
            <a:ext cx="3955617" cy="3253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SzPct val="5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Halterofilia</a:t>
            </a:r>
          </a:p>
          <a:p>
            <a:pPr marL="342900" indent="-342900" algn="just">
              <a:lnSpc>
                <a:spcPct val="107000"/>
              </a:lnSpc>
              <a:buSzPct val="5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Judo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ct val="5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Kárate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ct val="5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 smtClean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Lucha libre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ct val="5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Pentatlón moderno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ct val="5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Skate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ct val="5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Surf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ct val="5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Taekwondo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825" y="3633367"/>
            <a:ext cx="7137577" cy="399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1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sp>
        <p:nvSpPr>
          <p:cNvPr id="4" name="object 4"/>
          <p:cNvSpPr/>
          <p:nvPr/>
        </p:nvSpPr>
        <p:spPr>
          <a:xfrm>
            <a:off x="7209237" y="3357055"/>
            <a:ext cx="2618772" cy="651294"/>
          </a:xfrm>
          <a:custGeom>
            <a:avLst/>
            <a:gdLst/>
            <a:ahLst/>
            <a:cxnLst/>
            <a:rect l="l" t="t" r="r" b="b"/>
            <a:pathLst>
              <a:path w="919479" h="883919">
                <a:moveTo>
                  <a:pt x="459486" y="0"/>
                </a:moveTo>
                <a:lnTo>
                  <a:pt x="409423" y="2593"/>
                </a:lnTo>
                <a:lnTo>
                  <a:pt x="360921" y="10193"/>
                </a:lnTo>
                <a:lnTo>
                  <a:pt x="314260" y="22530"/>
                </a:lnTo>
                <a:lnTo>
                  <a:pt x="269721" y="39335"/>
                </a:lnTo>
                <a:lnTo>
                  <a:pt x="227583" y="60339"/>
                </a:lnTo>
                <a:lnTo>
                  <a:pt x="188128" y="85270"/>
                </a:lnTo>
                <a:lnTo>
                  <a:pt x="151635" y="113861"/>
                </a:lnTo>
                <a:lnTo>
                  <a:pt x="118386" y="145841"/>
                </a:lnTo>
                <a:lnTo>
                  <a:pt x="88660" y="180941"/>
                </a:lnTo>
                <a:lnTo>
                  <a:pt x="62737" y="218891"/>
                </a:lnTo>
                <a:lnTo>
                  <a:pt x="40900" y="259422"/>
                </a:lnTo>
                <a:lnTo>
                  <a:pt x="23426" y="302264"/>
                </a:lnTo>
                <a:lnTo>
                  <a:pt x="10598" y="347147"/>
                </a:lnTo>
                <a:lnTo>
                  <a:pt x="2696" y="393802"/>
                </a:lnTo>
                <a:lnTo>
                  <a:pt x="0" y="441960"/>
                </a:lnTo>
                <a:lnTo>
                  <a:pt x="2696" y="490117"/>
                </a:lnTo>
                <a:lnTo>
                  <a:pt x="10598" y="536772"/>
                </a:lnTo>
                <a:lnTo>
                  <a:pt x="23426" y="581655"/>
                </a:lnTo>
                <a:lnTo>
                  <a:pt x="40900" y="624497"/>
                </a:lnTo>
                <a:lnTo>
                  <a:pt x="62737" y="665028"/>
                </a:lnTo>
                <a:lnTo>
                  <a:pt x="88660" y="702978"/>
                </a:lnTo>
                <a:lnTo>
                  <a:pt x="118386" y="738078"/>
                </a:lnTo>
                <a:lnTo>
                  <a:pt x="151635" y="770058"/>
                </a:lnTo>
                <a:lnTo>
                  <a:pt x="188128" y="798649"/>
                </a:lnTo>
                <a:lnTo>
                  <a:pt x="227583" y="823580"/>
                </a:lnTo>
                <a:lnTo>
                  <a:pt x="269721" y="844584"/>
                </a:lnTo>
                <a:lnTo>
                  <a:pt x="314260" y="861389"/>
                </a:lnTo>
                <a:lnTo>
                  <a:pt x="360921" y="873726"/>
                </a:lnTo>
                <a:lnTo>
                  <a:pt x="409423" y="881326"/>
                </a:lnTo>
                <a:lnTo>
                  <a:pt x="459486" y="883920"/>
                </a:lnTo>
                <a:lnTo>
                  <a:pt x="509548" y="881326"/>
                </a:lnTo>
                <a:lnTo>
                  <a:pt x="558050" y="873726"/>
                </a:lnTo>
                <a:lnTo>
                  <a:pt x="604711" y="861389"/>
                </a:lnTo>
                <a:lnTo>
                  <a:pt x="649250" y="844584"/>
                </a:lnTo>
                <a:lnTo>
                  <a:pt x="691388" y="823580"/>
                </a:lnTo>
                <a:lnTo>
                  <a:pt x="730843" y="798649"/>
                </a:lnTo>
                <a:lnTo>
                  <a:pt x="767336" y="770058"/>
                </a:lnTo>
                <a:lnTo>
                  <a:pt x="800585" y="738078"/>
                </a:lnTo>
                <a:lnTo>
                  <a:pt x="830311" y="702978"/>
                </a:lnTo>
                <a:lnTo>
                  <a:pt x="856234" y="665028"/>
                </a:lnTo>
                <a:lnTo>
                  <a:pt x="878071" y="624497"/>
                </a:lnTo>
                <a:lnTo>
                  <a:pt x="895545" y="581655"/>
                </a:lnTo>
                <a:lnTo>
                  <a:pt x="908373" y="536772"/>
                </a:lnTo>
                <a:lnTo>
                  <a:pt x="916275" y="490117"/>
                </a:lnTo>
                <a:lnTo>
                  <a:pt x="918971" y="441960"/>
                </a:lnTo>
                <a:lnTo>
                  <a:pt x="916275" y="393802"/>
                </a:lnTo>
                <a:lnTo>
                  <a:pt x="908373" y="347147"/>
                </a:lnTo>
                <a:lnTo>
                  <a:pt x="895545" y="302264"/>
                </a:lnTo>
                <a:lnTo>
                  <a:pt x="878071" y="259422"/>
                </a:lnTo>
                <a:lnTo>
                  <a:pt x="856234" y="218891"/>
                </a:lnTo>
                <a:lnTo>
                  <a:pt x="830311" y="180941"/>
                </a:lnTo>
                <a:lnTo>
                  <a:pt x="800585" y="145841"/>
                </a:lnTo>
                <a:lnTo>
                  <a:pt x="767336" y="113861"/>
                </a:lnTo>
                <a:lnTo>
                  <a:pt x="730843" y="85270"/>
                </a:lnTo>
                <a:lnTo>
                  <a:pt x="691388" y="60339"/>
                </a:lnTo>
                <a:lnTo>
                  <a:pt x="649250" y="39335"/>
                </a:lnTo>
                <a:lnTo>
                  <a:pt x="604711" y="22530"/>
                </a:lnTo>
                <a:lnTo>
                  <a:pt x="558050" y="10193"/>
                </a:lnTo>
                <a:lnTo>
                  <a:pt x="509548" y="2593"/>
                </a:lnTo>
                <a:lnTo>
                  <a:pt x="459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554940" y="461935"/>
            <a:ext cx="6857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9050">
              <a:spcBef>
                <a:spcPts val="2625"/>
              </a:spcBef>
              <a:spcAft>
                <a:spcPts val="1800"/>
              </a:spcAft>
            </a:pPr>
            <a:r>
              <a:rPr lang="es-PE" sz="3600" b="1" spc="-75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¿Qué son los </a:t>
            </a:r>
            <a:r>
              <a:rPr lang="es-PE" sz="3600" b="1" spc="-75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</a:t>
            </a:r>
            <a:r>
              <a:rPr lang="es-PE" sz="3600" b="1" spc="-75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</a:t>
            </a:r>
            <a:r>
              <a:rPr lang="es-PE" sz="3600" b="1" spc="-75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ndividuales</a:t>
            </a:r>
            <a:r>
              <a:rPr lang="es-PE" sz="3600" b="1" spc="-75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?</a:t>
            </a:r>
            <a:endParaRPr lang="es-PE" sz="36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554647" y="1467290"/>
            <a:ext cx="12729127" cy="1131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0" marR="133350" indent="-342900" algn="just">
              <a:lnSpc>
                <a:spcPct val="150000"/>
              </a:lnSpc>
              <a:spcBef>
                <a:spcPts val="1425"/>
              </a:spcBef>
              <a:spcAft>
                <a:spcPts val="1425"/>
              </a:spcAft>
              <a:buFont typeface="Wingdings" panose="05000000000000000000" pitchFamily="2" charset="2"/>
              <a:buChar char="q"/>
            </a:pPr>
            <a:r>
              <a:rPr lang="es-PE" sz="240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Son deportes en donde </a:t>
            </a:r>
            <a:r>
              <a:rPr lang="es-PE" sz="2400" b="1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el </a:t>
            </a:r>
            <a:r>
              <a:rPr lang="es-PE" sz="2400" b="1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competidor no rivaliza con otros </a:t>
            </a:r>
            <a:r>
              <a:rPr lang="es-PE" sz="2400" b="1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atletas</a:t>
            </a:r>
            <a:r>
              <a:rPr lang="es-PE" sz="240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, </a:t>
            </a: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sino consigo </a:t>
            </a:r>
            <a:r>
              <a:rPr lang="es-PE" sz="240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mismo, </a:t>
            </a: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con sus tiempos registrados, con su </a:t>
            </a:r>
            <a:r>
              <a:rPr lang="es-PE" sz="240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trayectoria etc.</a:t>
            </a:r>
            <a:endParaRPr lang="es-PE" sz="2400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9461965" y="3876635"/>
            <a:ext cx="78383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0" marR="133350" indent="-342900" algn="just">
              <a:lnSpc>
                <a:spcPct val="150000"/>
              </a:lnSpc>
              <a:spcBef>
                <a:spcPts val="1425"/>
              </a:spcBef>
              <a:spcAft>
                <a:spcPts val="1425"/>
              </a:spcAft>
              <a:buFont typeface="Wingdings" panose="05000000000000000000" pitchFamily="2" charset="2"/>
              <a:buChar char="q"/>
            </a:pP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 esta manera, los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 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objetivos </a:t>
            </a:r>
            <a:r>
              <a:rPr lang="es-PE" sz="240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del </a:t>
            </a: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atleta están fijados de antemano y tienen que ver con el desarrollo de </a:t>
            </a:r>
            <a:r>
              <a:rPr lang="es-PE" sz="240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ciertas destrezas.</a:t>
            </a:r>
            <a:endParaRPr lang="es-PE" sz="2400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296" y="2832818"/>
            <a:ext cx="7803199" cy="4264379"/>
          </a:xfrm>
          <a:prstGeom prst="rect">
            <a:avLst/>
          </a:prstGeom>
        </p:spPr>
      </p:pic>
      <p:sp>
        <p:nvSpPr>
          <p:cNvPr id="35" name="Rectángulo 34"/>
          <p:cNvSpPr/>
          <p:nvPr/>
        </p:nvSpPr>
        <p:spPr>
          <a:xfrm>
            <a:off x="554647" y="7220654"/>
            <a:ext cx="12851141" cy="168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0" marR="133350" indent="-342900" algn="just">
              <a:lnSpc>
                <a:spcPct val="150000"/>
              </a:lnSpc>
              <a:spcBef>
                <a:spcPts val="1425"/>
              </a:spcBef>
              <a:spcAft>
                <a:spcPts val="1425"/>
              </a:spcAft>
              <a:buFont typeface="Wingdings" panose="05000000000000000000" pitchFamily="2" charset="2"/>
              <a:buChar char="q"/>
            </a:pP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El adversario y compañero del deportista es él </a:t>
            </a:r>
            <a:r>
              <a:rPr lang="es-PE" sz="240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mismo,</a:t>
            </a: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 </a:t>
            </a:r>
            <a:r>
              <a:rPr lang="es-PE" sz="2400" b="1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la autoevaluación y la autodisciplina forman parte de los deportes individuales</a:t>
            </a: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, ya que no habrá a quien echarle la culpa en caso de que no haya avance.</a:t>
            </a:r>
            <a:endParaRPr lang="es-PE" sz="2400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83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3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1381757" y="507543"/>
            <a:ext cx="131571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PE" sz="3200" b="1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¿Qué </a:t>
            </a:r>
            <a:r>
              <a:rPr lang="es-PE" sz="3200" b="1" dirty="0" smtClean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habilidades psicológicas </a:t>
            </a:r>
            <a:r>
              <a:rPr lang="es-PE" sz="3200" b="1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se </a:t>
            </a:r>
            <a:r>
              <a:rPr lang="es-PE" sz="3200" b="1" dirty="0" smtClean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desarrollan en </a:t>
            </a:r>
            <a:r>
              <a:rPr lang="es-PE" sz="3200" b="1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los </a:t>
            </a:r>
            <a:r>
              <a:rPr lang="es-PE" sz="3200" b="1" dirty="0" smtClean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Individuales?</a:t>
            </a:r>
            <a:endParaRPr lang="es-PE" sz="3200" b="1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1732570" y="7806130"/>
            <a:ext cx="106680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Estas habilidades psicológicas son entrenables, por lo que la psicología deportiva tiene </a:t>
            </a:r>
            <a:r>
              <a:rPr lang="es-PE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como objetivo 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potenciar las habilidades psicológicas ya existentes en el deportista y/o corregir aquellas que están en un nivel deficitario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1732570" y="5356924"/>
            <a:ext cx="405863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300"/>
              </a:spcAft>
              <a:buSzPct val="78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 smtClean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Reto Deportivo.</a:t>
            </a:r>
          </a:p>
          <a:p>
            <a:pPr marL="342900" lvl="0" indent="-342900">
              <a:spcAft>
                <a:spcPts val="300"/>
              </a:spcAft>
              <a:buSzPct val="78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 smtClean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Activación</a:t>
            </a:r>
          </a:p>
          <a:p>
            <a:pPr marL="342900" lvl="0" indent="-342900">
              <a:spcAft>
                <a:spcPts val="300"/>
              </a:spcAft>
              <a:buSzPct val="78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 smtClean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Estrés</a:t>
            </a:r>
            <a:endParaRPr lang="es-PE" sz="2400" dirty="0">
              <a:solidFill>
                <a:srgbClr val="202124"/>
              </a:solidFill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  <a:p>
            <a:pPr marL="342900" lvl="0" indent="-342900">
              <a:spcAft>
                <a:spcPts val="300"/>
              </a:spcAft>
              <a:buSzPct val="78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 smtClean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Ansiedad Pre competitiva</a:t>
            </a:r>
            <a:endParaRPr lang="es-PE" sz="2400" dirty="0">
              <a:solidFill>
                <a:srgbClr val="202124"/>
              </a:solidFill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46" y="4958649"/>
            <a:ext cx="2705100" cy="2030414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46" y="2413217"/>
            <a:ext cx="2705100" cy="2032275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406" y="7649759"/>
            <a:ext cx="2705100" cy="201616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572712" y="1544087"/>
            <a:ext cx="11746281" cy="1131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300"/>
              </a:spcAft>
              <a:buSzPts val="1000"/>
              <a:tabLst>
                <a:tab pos="457200" algn="l"/>
              </a:tabLst>
            </a:pPr>
            <a:r>
              <a:rPr lang="es-PE" sz="2400" dirty="0" smtClean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Estas son las Habilidades Psicológicas que se encuentra en los deportes individuales llamado también Fortaleza </a:t>
            </a:r>
            <a:r>
              <a:rPr lang="es-PE" sz="2400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Mental: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732570" y="3251864"/>
            <a:ext cx="405863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300"/>
              </a:spcAft>
              <a:buSzPct val="78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Auto Confianza. </a:t>
            </a:r>
          </a:p>
          <a:p>
            <a:pPr marL="285750" lvl="0" indent="-285750">
              <a:spcAft>
                <a:spcPts val="300"/>
              </a:spcAft>
              <a:buSzPct val="78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Motivación. </a:t>
            </a:r>
          </a:p>
          <a:p>
            <a:pPr marL="285750" lvl="0" indent="-285750">
              <a:spcAft>
                <a:spcPts val="300"/>
              </a:spcAft>
              <a:buSzPct val="78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Atención y Concentración.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629257" y="3249450"/>
            <a:ext cx="419100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300"/>
              </a:spcAft>
              <a:buSzPct val="78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Control Emocional. </a:t>
            </a:r>
          </a:p>
          <a:p>
            <a:pPr marL="342900" lvl="0" indent="-342900">
              <a:spcAft>
                <a:spcPts val="300"/>
              </a:spcAft>
              <a:buSzPct val="78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Imaginación y Visualización</a:t>
            </a:r>
          </a:p>
          <a:p>
            <a:pPr marL="342900" lvl="0" indent="-342900">
              <a:spcAft>
                <a:spcPts val="300"/>
              </a:spcAft>
              <a:buSzPct val="78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400" dirty="0">
                <a:solidFill>
                  <a:srgbClr val="202124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Actitud positiva</a:t>
            </a:r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362101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2" grpId="0"/>
      <p:bldP spid="4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sp>
        <p:nvSpPr>
          <p:cNvPr id="4" name="object 4"/>
          <p:cNvSpPr/>
          <p:nvPr/>
        </p:nvSpPr>
        <p:spPr>
          <a:xfrm>
            <a:off x="7209237" y="3357055"/>
            <a:ext cx="2618772" cy="651294"/>
          </a:xfrm>
          <a:custGeom>
            <a:avLst/>
            <a:gdLst/>
            <a:ahLst/>
            <a:cxnLst/>
            <a:rect l="l" t="t" r="r" b="b"/>
            <a:pathLst>
              <a:path w="919479" h="883919">
                <a:moveTo>
                  <a:pt x="459486" y="0"/>
                </a:moveTo>
                <a:lnTo>
                  <a:pt x="409423" y="2593"/>
                </a:lnTo>
                <a:lnTo>
                  <a:pt x="360921" y="10193"/>
                </a:lnTo>
                <a:lnTo>
                  <a:pt x="314260" y="22530"/>
                </a:lnTo>
                <a:lnTo>
                  <a:pt x="269721" y="39335"/>
                </a:lnTo>
                <a:lnTo>
                  <a:pt x="227583" y="60339"/>
                </a:lnTo>
                <a:lnTo>
                  <a:pt x="188128" y="85270"/>
                </a:lnTo>
                <a:lnTo>
                  <a:pt x="151635" y="113861"/>
                </a:lnTo>
                <a:lnTo>
                  <a:pt x="118386" y="145841"/>
                </a:lnTo>
                <a:lnTo>
                  <a:pt x="88660" y="180941"/>
                </a:lnTo>
                <a:lnTo>
                  <a:pt x="62737" y="218891"/>
                </a:lnTo>
                <a:lnTo>
                  <a:pt x="40900" y="259422"/>
                </a:lnTo>
                <a:lnTo>
                  <a:pt x="23426" y="302264"/>
                </a:lnTo>
                <a:lnTo>
                  <a:pt x="10598" y="347147"/>
                </a:lnTo>
                <a:lnTo>
                  <a:pt x="2696" y="393802"/>
                </a:lnTo>
                <a:lnTo>
                  <a:pt x="0" y="441960"/>
                </a:lnTo>
                <a:lnTo>
                  <a:pt x="2696" y="490117"/>
                </a:lnTo>
                <a:lnTo>
                  <a:pt x="10598" y="536772"/>
                </a:lnTo>
                <a:lnTo>
                  <a:pt x="23426" y="581655"/>
                </a:lnTo>
                <a:lnTo>
                  <a:pt x="40900" y="624497"/>
                </a:lnTo>
                <a:lnTo>
                  <a:pt x="62737" y="665028"/>
                </a:lnTo>
                <a:lnTo>
                  <a:pt x="88660" y="702978"/>
                </a:lnTo>
                <a:lnTo>
                  <a:pt x="118386" y="738078"/>
                </a:lnTo>
                <a:lnTo>
                  <a:pt x="151635" y="770058"/>
                </a:lnTo>
                <a:lnTo>
                  <a:pt x="188128" y="798649"/>
                </a:lnTo>
                <a:lnTo>
                  <a:pt x="227583" y="823580"/>
                </a:lnTo>
                <a:lnTo>
                  <a:pt x="269721" y="844584"/>
                </a:lnTo>
                <a:lnTo>
                  <a:pt x="314260" y="861389"/>
                </a:lnTo>
                <a:lnTo>
                  <a:pt x="360921" y="873726"/>
                </a:lnTo>
                <a:lnTo>
                  <a:pt x="409423" y="881326"/>
                </a:lnTo>
                <a:lnTo>
                  <a:pt x="459486" y="883920"/>
                </a:lnTo>
                <a:lnTo>
                  <a:pt x="509548" y="881326"/>
                </a:lnTo>
                <a:lnTo>
                  <a:pt x="558050" y="873726"/>
                </a:lnTo>
                <a:lnTo>
                  <a:pt x="604711" y="861389"/>
                </a:lnTo>
                <a:lnTo>
                  <a:pt x="649250" y="844584"/>
                </a:lnTo>
                <a:lnTo>
                  <a:pt x="691388" y="823580"/>
                </a:lnTo>
                <a:lnTo>
                  <a:pt x="730843" y="798649"/>
                </a:lnTo>
                <a:lnTo>
                  <a:pt x="767336" y="770058"/>
                </a:lnTo>
                <a:lnTo>
                  <a:pt x="800585" y="738078"/>
                </a:lnTo>
                <a:lnTo>
                  <a:pt x="830311" y="702978"/>
                </a:lnTo>
                <a:lnTo>
                  <a:pt x="856234" y="665028"/>
                </a:lnTo>
                <a:lnTo>
                  <a:pt x="878071" y="624497"/>
                </a:lnTo>
                <a:lnTo>
                  <a:pt x="895545" y="581655"/>
                </a:lnTo>
                <a:lnTo>
                  <a:pt x="908373" y="536772"/>
                </a:lnTo>
                <a:lnTo>
                  <a:pt x="916275" y="490117"/>
                </a:lnTo>
                <a:lnTo>
                  <a:pt x="918971" y="441960"/>
                </a:lnTo>
                <a:lnTo>
                  <a:pt x="916275" y="393802"/>
                </a:lnTo>
                <a:lnTo>
                  <a:pt x="908373" y="347147"/>
                </a:lnTo>
                <a:lnTo>
                  <a:pt x="895545" y="302264"/>
                </a:lnTo>
                <a:lnTo>
                  <a:pt x="878071" y="259422"/>
                </a:lnTo>
                <a:lnTo>
                  <a:pt x="856234" y="218891"/>
                </a:lnTo>
                <a:lnTo>
                  <a:pt x="830311" y="180941"/>
                </a:lnTo>
                <a:lnTo>
                  <a:pt x="800585" y="145841"/>
                </a:lnTo>
                <a:lnTo>
                  <a:pt x="767336" y="113861"/>
                </a:lnTo>
                <a:lnTo>
                  <a:pt x="730843" y="85270"/>
                </a:lnTo>
                <a:lnTo>
                  <a:pt x="691388" y="60339"/>
                </a:lnTo>
                <a:lnTo>
                  <a:pt x="649250" y="39335"/>
                </a:lnTo>
                <a:lnTo>
                  <a:pt x="604711" y="22530"/>
                </a:lnTo>
                <a:lnTo>
                  <a:pt x="558050" y="10193"/>
                </a:lnTo>
                <a:lnTo>
                  <a:pt x="509548" y="2593"/>
                </a:lnTo>
                <a:lnTo>
                  <a:pt x="459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546387" y="498262"/>
            <a:ext cx="6856749" cy="580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0"/>
              </a:spcAft>
            </a:pPr>
            <a:r>
              <a:rPr lang="es-PE" sz="3200" b="1" kern="18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Beneficios de los </a:t>
            </a:r>
            <a:r>
              <a:rPr lang="es-PE" sz="3200" b="1" kern="180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</a:t>
            </a:r>
            <a:r>
              <a:rPr lang="es-PE" sz="3200" b="1" kern="18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</a:t>
            </a:r>
            <a:r>
              <a:rPr lang="es-PE" sz="3200" b="1" kern="180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ndividuales</a:t>
            </a:r>
            <a:endParaRPr lang="es-PE" sz="3200" b="1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585231" y="1365569"/>
            <a:ext cx="13448572" cy="1131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125"/>
              </a:spcBef>
              <a:spcAft>
                <a:spcPts val="1125"/>
              </a:spcAft>
            </a:pPr>
            <a:r>
              <a:rPr lang="es-PE" sz="2400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Los beneficios </a:t>
            </a: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 practicar </a:t>
            </a:r>
            <a:r>
              <a:rPr lang="es-PE" sz="2400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un deporte individual son, </a:t>
            </a: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como es de esperar, </a:t>
            </a:r>
            <a:r>
              <a:rPr lang="es-PE" sz="2400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numerosas </a:t>
            </a: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y </a:t>
            </a:r>
            <a:r>
              <a:rPr lang="es-PE" sz="2400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múltiples dirigidas a mejorar en lo físico mental y social.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3578" y="2898857"/>
            <a:ext cx="4638608" cy="5162322"/>
          </a:xfrm>
          <a:prstGeom prst="rect">
            <a:avLst/>
          </a:prstGeom>
        </p:spPr>
      </p:pic>
      <p:sp>
        <p:nvSpPr>
          <p:cNvPr id="34" name="Rectángulo 33"/>
          <p:cNvSpPr/>
          <p:nvPr/>
        </p:nvSpPr>
        <p:spPr>
          <a:xfrm>
            <a:off x="641339" y="2745315"/>
            <a:ext cx="21730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s-PE" sz="2400" b="1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Auto Confianza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22795" y="3639415"/>
            <a:ext cx="98065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En primer lugar, cuando un atleta gana en un deporte individual, esto se traduce en un fuerte sentido de satisfacción por el logro alcanzado. </a:t>
            </a:r>
            <a:endParaRPr lang="es-PE" sz="2400" dirty="0"/>
          </a:p>
        </p:txBody>
      </p:sp>
      <p:sp>
        <p:nvSpPr>
          <p:cNvPr id="5" name="Rectángulo 4"/>
          <p:cNvSpPr/>
          <p:nvPr/>
        </p:nvSpPr>
        <p:spPr>
          <a:xfrm>
            <a:off x="546114" y="5351340"/>
            <a:ext cx="9806555" cy="1140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</a:t>
            </a:r>
            <a:r>
              <a:rPr lang="es-PE" sz="2400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articipar </a:t>
            </a: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en deportes individuales permite aumentar la confianza a nivel personal. </a:t>
            </a:r>
            <a:endParaRPr lang="es-PE" sz="2400" dirty="0"/>
          </a:p>
        </p:txBody>
      </p:sp>
      <p:sp>
        <p:nvSpPr>
          <p:cNvPr id="6" name="Rectángulo 5"/>
          <p:cNvSpPr/>
          <p:nvPr/>
        </p:nvSpPr>
        <p:spPr>
          <a:xfrm>
            <a:off x="522794" y="6897694"/>
            <a:ext cx="98065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 este modo, los atletas mejoran y desarrollan nuevas habilidades, lo que lleva a un mejor rendimiento y confianza.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59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4" grpId="0"/>
      <p:bldP spid="2" grpId="0"/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39" name="Rectángulo 38"/>
          <p:cNvSpPr/>
          <p:nvPr/>
        </p:nvSpPr>
        <p:spPr>
          <a:xfrm>
            <a:off x="1669004" y="558241"/>
            <a:ext cx="6856749" cy="580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0"/>
              </a:spcAft>
            </a:pPr>
            <a:r>
              <a:rPr lang="es-PE" sz="3200" b="1" kern="18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Beneficios de los </a:t>
            </a:r>
            <a:r>
              <a:rPr lang="es-PE" sz="3200" b="1" kern="180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</a:t>
            </a:r>
            <a:r>
              <a:rPr lang="es-PE" sz="3200" b="1" kern="18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</a:t>
            </a:r>
            <a:r>
              <a:rPr lang="es-PE" sz="3200" b="1" kern="180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ndividuales</a:t>
            </a:r>
            <a:endParaRPr lang="es-PE" sz="3200" b="1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2822474"/>
            <a:ext cx="5239470" cy="5239470"/>
          </a:xfrm>
          <a:prstGeom prst="rect">
            <a:avLst/>
          </a:prstGeom>
        </p:spPr>
      </p:pic>
      <p:sp>
        <p:nvSpPr>
          <p:cNvPr id="41" name="Rectángulo 40"/>
          <p:cNvSpPr/>
          <p:nvPr/>
        </p:nvSpPr>
        <p:spPr>
          <a:xfrm>
            <a:off x="1688960" y="1735939"/>
            <a:ext cx="196688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Bef>
                <a:spcPts val="750"/>
              </a:spcBef>
              <a:spcAft>
                <a:spcPts val="750"/>
              </a:spcAft>
            </a:pPr>
            <a:r>
              <a:rPr lang="es-PE" sz="2400" b="1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La Motivación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2" name="Rectángulo 41"/>
          <p:cNvSpPr/>
          <p:nvPr/>
        </p:nvSpPr>
        <p:spPr>
          <a:xfrm>
            <a:off x="1642120" y="2660154"/>
            <a:ext cx="919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Gran parte del éxito en los deportes individuales depende de la motivación del atleta. 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1714360" y="6503741"/>
            <a:ext cx="9118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1125"/>
              </a:spcBef>
              <a:spcAft>
                <a:spcPts val="1125"/>
              </a:spcAft>
              <a:buFont typeface="Wingdings" panose="05000000000000000000" pitchFamily="2" charset="2"/>
              <a:buChar char="q"/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Los participantes deben aprender a motivarse a sí mismos para realizar sesiones de entrenamiento desafiantes con el fin de aumentar el rendimiento y cosechar buenos resultados.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688960" y="4605223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Estas disciplinas estimulan la fortaleza mental; los deportistas tienen que mostrar una mayor capacidad de recuperación al practicarlas.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20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2" grpId="0"/>
      <p:bldP spid="4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sp>
        <p:nvSpPr>
          <p:cNvPr id="4" name="object 4"/>
          <p:cNvSpPr/>
          <p:nvPr/>
        </p:nvSpPr>
        <p:spPr>
          <a:xfrm>
            <a:off x="7209237" y="3357055"/>
            <a:ext cx="2618772" cy="651294"/>
          </a:xfrm>
          <a:custGeom>
            <a:avLst/>
            <a:gdLst/>
            <a:ahLst/>
            <a:cxnLst/>
            <a:rect l="l" t="t" r="r" b="b"/>
            <a:pathLst>
              <a:path w="919479" h="883919">
                <a:moveTo>
                  <a:pt x="459486" y="0"/>
                </a:moveTo>
                <a:lnTo>
                  <a:pt x="409423" y="2593"/>
                </a:lnTo>
                <a:lnTo>
                  <a:pt x="360921" y="10193"/>
                </a:lnTo>
                <a:lnTo>
                  <a:pt x="314260" y="22530"/>
                </a:lnTo>
                <a:lnTo>
                  <a:pt x="269721" y="39335"/>
                </a:lnTo>
                <a:lnTo>
                  <a:pt x="227583" y="60339"/>
                </a:lnTo>
                <a:lnTo>
                  <a:pt x="188128" y="85270"/>
                </a:lnTo>
                <a:lnTo>
                  <a:pt x="151635" y="113861"/>
                </a:lnTo>
                <a:lnTo>
                  <a:pt x="118386" y="145841"/>
                </a:lnTo>
                <a:lnTo>
                  <a:pt x="88660" y="180941"/>
                </a:lnTo>
                <a:lnTo>
                  <a:pt x="62737" y="218891"/>
                </a:lnTo>
                <a:lnTo>
                  <a:pt x="40900" y="259422"/>
                </a:lnTo>
                <a:lnTo>
                  <a:pt x="23426" y="302264"/>
                </a:lnTo>
                <a:lnTo>
                  <a:pt x="10598" y="347147"/>
                </a:lnTo>
                <a:lnTo>
                  <a:pt x="2696" y="393802"/>
                </a:lnTo>
                <a:lnTo>
                  <a:pt x="0" y="441960"/>
                </a:lnTo>
                <a:lnTo>
                  <a:pt x="2696" y="490117"/>
                </a:lnTo>
                <a:lnTo>
                  <a:pt x="10598" y="536772"/>
                </a:lnTo>
                <a:lnTo>
                  <a:pt x="23426" y="581655"/>
                </a:lnTo>
                <a:lnTo>
                  <a:pt x="40900" y="624497"/>
                </a:lnTo>
                <a:lnTo>
                  <a:pt x="62737" y="665028"/>
                </a:lnTo>
                <a:lnTo>
                  <a:pt x="88660" y="702978"/>
                </a:lnTo>
                <a:lnTo>
                  <a:pt x="118386" y="738078"/>
                </a:lnTo>
                <a:lnTo>
                  <a:pt x="151635" y="770058"/>
                </a:lnTo>
                <a:lnTo>
                  <a:pt x="188128" y="798649"/>
                </a:lnTo>
                <a:lnTo>
                  <a:pt x="227583" y="823580"/>
                </a:lnTo>
                <a:lnTo>
                  <a:pt x="269721" y="844584"/>
                </a:lnTo>
                <a:lnTo>
                  <a:pt x="314260" y="861389"/>
                </a:lnTo>
                <a:lnTo>
                  <a:pt x="360921" y="873726"/>
                </a:lnTo>
                <a:lnTo>
                  <a:pt x="409423" y="881326"/>
                </a:lnTo>
                <a:lnTo>
                  <a:pt x="459486" y="883920"/>
                </a:lnTo>
                <a:lnTo>
                  <a:pt x="509548" y="881326"/>
                </a:lnTo>
                <a:lnTo>
                  <a:pt x="558050" y="873726"/>
                </a:lnTo>
                <a:lnTo>
                  <a:pt x="604711" y="861389"/>
                </a:lnTo>
                <a:lnTo>
                  <a:pt x="649250" y="844584"/>
                </a:lnTo>
                <a:lnTo>
                  <a:pt x="691388" y="823580"/>
                </a:lnTo>
                <a:lnTo>
                  <a:pt x="730843" y="798649"/>
                </a:lnTo>
                <a:lnTo>
                  <a:pt x="767336" y="770058"/>
                </a:lnTo>
                <a:lnTo>
                  <a:pt x="800585" y="738078"/>
                </a:lnTo>
                <a:lnTo>
                  <a:pt x="830311" y="702978"/>
                </a:lnTo>
                <a:lnTo>
                  <a:pt x="856234" y="665028"/>
                </a:lnTo>
                <a:lnTo>
                  <a:pt x="878071" y="624497"/>
                </a:lnTo>
                <a:lnTo>
                  <a:pt x="895545" y="581655"/>
                </a:lnTo>
                <a:lnTo>
                  <a:pt x="908373" y="536772"/>
                </a:lnTo>
                <a:lnTo>
                  <a:pt x="916275" y="490117"/>
                </a:lnTo>
                <a:lnTo>
                  <a:pt x="918971" y="441960"/>
                </a:lnTo>
                <a:lnTo>
                  <a:pt x="916275" y="393802"/>
                </a:lnTo>
                <a:lnTo>
                  <a:pt x="908373" y="347147"/>
                </a:lnTo>
                <a:lnTo>
                  <a:pt x="895545" y="302264"/>
                </a:lnTo>
                <a:lnTo>
                  <a:pt x="878071" y="259422"/>
                </a:lnTo>
                <a:lnTo>
                  <a:pt x="856234" y="218891"/>
                </a:lnTo>
                <a:lnTo>
                  <a:pt x="830311" y="180941"/>
                </a:lnTo>
                <a:lnTo>
                  <a:pt x="800585" y="145841"/>
                </a:lnTo>
                <a:lnTo>
                  <a:pt x="767336" y="113861"/>
                </a:lnTo>
                <a:lnTo>
                  <a:pt x="730843" y="85270"/>
                </a:lnTo>
                <a:lnTo>
                  <a:pt x="691388" y="60339"/>
                </a:lnTo>
                <a:lnTo>
                  <a:pt x="649250" y="39335"/>
                </a:lnTo>
                <a:lnTo>
                  <a:pt x="604711" y="22530"/>
                </a:lnTo>
                <a:lnTo>
                  <a:pt x="558050" y="10193"/>
                </a:lnTo>
                <a:lnTo>
                  <a:pt x="509548" y="2593"/>
                </a:lnTo>
                <a:lnTo>
                  <a:pt x="459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36" name="Rectángulo 35"/>
          <p:cNvSpPr/>
          <p:nvPr/>
        </p:nvSpPr>
        <p:spPr>
          <a:xfrm>
            <a:off x="653686" y="5268969"/>
            <a:ext cx="9138688" cy="1131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En </a:t>
            </a: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definitiva,</a:t>
            </a:r>
            <a:r>
              <a:rPr lang="es-PE" sz="2400" b="1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 </a:t>
            </a: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la motivación intrínseca significa literalmente que el deseo viene de dentro. 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648374" y="1675152"/>
            <a:ext cx="9245172" cy="1131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Después de todo, no hay nadie más en quien escudarse tras un mal día, por lo que los atletas aprenden a lidiar con los malos </a:t>
            </a:r>
            <a:r>
              <a:rPr lang="es-PE" sz="2400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resultados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48374" y="3358469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En los deportes individuales, no hay compañeros para complacer o presionar, ya que la presión proviene de uno mismo.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45629" y="7057686"/>
            <a:ext cx="9146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Este es un rasgo que poseen muchos atletas que practican deportes individuales.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285" y="2972448"/>
            <a:ext cx="6538807" cy="435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2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97000"/>
          </a:blip>
          <a:srcRect l="18146" t="18339" r="31685" b="22961"/>
          <a:stretch>
            <a:fillRect/>
          </a:stretch>
        </p:blipFill>
        <p:spPr>
          <a:xfrm>
            <a:off x="16078200" y="103733"/>
            <a:ext cx="1981200" cy="1573743"/>
          </a:xfrm>
          <a:prstGeom prst="rect">
            <a:avLst/>
          </a:prstGeom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id="{F1573340-2F56-4DE3-8160-B24E651B4F21}"/>
              </a:ext>
            </a:extLst>
          </p:cNvPr>
          <p:cNvSpPr/>
          <p:nvPr/>
        </p:nvSpPr>
        <p:spPr>
          <a:xfrm rot="5400000">
            <a:off x="-4343330" y="4368729"/>
            <a:ext cx="10287001" cy="1549543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4">
            <a:extLst>
              <a:ext uri="{FF2B5EF4-FFF2-40B4-BE49-F238E27FC236}">
                <a16:creationId xmlns:a16="http://schemas.microsoft.com/office/drawing/2014/main" id="{D14CD63E-0791-4975-B1AF-48512617E9FC}"/>
              </a:ext>
            </a:extLst>
          </p:cNvPr>
          <p:cNvGrpSpPr/>
          <p:nvPr/>
        </p:nvGrpSpPr>
        <p:grpSpPr>
          <a:xfrm rot="5400000">
            <a:off x="-4168745" y="4685232"/>
            <a:ext cx="9966288" cy="1114401"/>
            <a:chOff x="329181" y="5649470"/>
            <a:chExt cx="11379710" cy="1062227"/>
          </a:xfrm>
        </p:grpSpPr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BDE83BE6-9C0C-49E7-8981-262E3AB5DC43}"/>
                </a:ext>
              </a:extLst>
            </p:cNvPr>
            <p:cNvSpPr/>
            <p:nvPr/>
          </p:nvSpPr>
          <p:spPr>
            <a:xfrm>
              <a:off x="329181" y="5949697"/>
              <a:ext cx="553213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06E13599-B7E4-4A6B-94D0-A488983F9956}"/>
                </a:ext>
              </a:extLst>
            </p:cNvPr>
            <p:cNvSpPr/>
            <p:nvPr/>
          </p:nvSpPr>
          <p:spPr>
            <a:xfrm>
              <a:off x="804671" y="6167629"/>
              <a:ext cx="438911" cy="43891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7">
              <a:extLst>
                <a:ext uri="{FF2B5EF4-FFF2-40B4-BE49-F238E27FC236}">
                  <a16:creationId xmlns:a16="http://schemas.microsoft.com/office/drawing/2014/main" id="{2E42B433-49CE-4F5D-91DA-5038DD2D8447}"/>
                </a:ext>
              </a:extLst>
            </p:cNvPr>
            <p:cNvSpPr/>
            <p:nvPr/>
          </p:nvSpPr>
          <p:spPr>
            <a:xfrm>
              <a:off x="1050032" y="5772913"/>
              <a:ext cx="571499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8">
              <a:extLst>
                <a:ext uri="{FF2B5EF4-FFF2-40B4-BE49-F238E27FC236}">
                  <a16:creationId xmlns:a16="http://schemas.microsoft.com/office/drawing/2014/main" id="{19EBCB88-B52D-432C-B5B2-41A83313B2D0}"/>
                </a:ext>
              </a:extLst>
            </p:cNvPr>
            <p:cNvSpPr/>
            <p:nvPr/>
          </p:nvSpPr>
          <p:spPr>
            <a:xfrm>
              <a:off x="1624581" y="5864353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9">
              <a:extLst>
                <a:ext uri="{FF2B5EF4-FFF2-40B4-BE49-F238E27FC236}">
                  <a16:creationId xmlns:a16="http://schemas.microsoft.com/office/drawing/2014/main" id="{E42B701F-8889-40EA-98AC-F598334C40D6}"/>
                </a:ext>
              </a:extLst>
            </p:cNvPr>
            <p:cNvSpPr/>
            <p:nvPr/>
          </p:nvSpPr>
          <p:spPr>
            <a:xfrm>
              <a:off x="2119881" y="5949698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0">
              <a:extLst>
                <a:ext uri="{FF2B5EF4-FFF2-40B4-BE49-F238E27FC236}">
                  <a16:creationId xmlns:a16="http://schemas.microsoft.com/office/drawing/2014/main" id="{25A5597D-4E32-4698-BC19-8C36B7B702A3}"/>
                </a:ext>
              </a:extLst>
            </p:cNvPr>
            <p:cNvSpPr/>
            <p:nvPr/>
          </p:nvSpPr>
          <p:spPr>
            <a:xfrm>
              <a:off x="2569461" y="5649470"/>
              <a:ext cx="548638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1">
              <a:extLst>
                <a:ext uri="{FF2B5EF4-FFF2-40B4-BE49-F238E27FC236}">
                  <a16:creationId xmlns:a16="http://schemas.microsoft.com/office/drawing/2014/main" id="{CB460FBE-DBDE-4E52-BFCD-C362A86F6058}"/>
                </a:ext>
              </a:extLst>
            </p:cNvPr>
            <p:cNvSpPr/>
            <p:nvPr/>
          </p:nvSpPr>
          <p:spPr>
            <a:xfrm>
              <a:off x="3110482" y="6030470"/>
              <a:ext cx="615695" cy="61569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2">
              <a:extLst>
                <a:ext uri="{FF2B5EF4-FFF2-40B4-BE49-F238E27FC236}">
                  <a16:creationId xmlns:a16="http://schemas.microsoft.com/office/drawing/2014/main" id="{1645FF91-8523-4392-9D2E-B49B9C5BEBF1}"/>
                </a:ext>
              </a:extLst>
            </p:cNvPr>
            <p:cNvSpPr/>
            <p:nvPr/>
          </p:nvSpPr>
          <p:spPr>
            <a:xfrm>
              <a:off x="4323586" y="6003038"/>
              <a:ext cx="571499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3">
              <a:extLst>
                <a:ext uri="{FF2B5EF4-FFF2-40B4-BE49-F238E27FC236}">
                  <a16:creationId xmlns:a16="http://schemas.microsoft.com/office/drawing/2014/main" id="{298EBD35-2631-4E70-AE19-B1FCCF3E21FF}"/>
                </a:ext>
              </a:extLst>
            </p:cNvPr>
            <p:cNvSpPr/>
            <p:nvPr/>
          </p:nvSpPr>
          <p:spPr>
            <a:xfrm>
              <a:off x="5422391" y="5925313"/>
              <a:ext cx="667512" cy="6690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4">
              <a:extLst>
                <a:ext uri="{FF2B5EF4-FFF2-40B4-BE49-F238E27FC236}">
                  <a16:creationId xmlns:a16="http://schemas.microsoft.com/office/drawing/2014/main" id="{9BD88A08-1A8E-4BBD-A291-174F3F3FD117}"/>
                </a:ext>
              </a:extLst>
            </p:cNvPr>
            <p:cNvSpPr/>
            <p:nvPr/>
          </p:nvSpPr>
          <p:spPr>
            <a:xfrm>
              <a:off x="4966713" y="6028945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5">
              <a:extLst>
                <a:ext uri="{FF2B5EF4-FFF2-40B4-BE49-F238E27FC236}">
                  <a16:creationId xmlns:a16="http://schemas.microsoft.com/office/drawing/2014/main" id="{FDFAFEC4-8CB9-4ED3-9520-3A2ECD05F659}"/>
                </a:ext>
              </a:extLst>
            </p:cNvPr>
            <p:cNvSpPr/>
            <p:nvPr/>
          </p:nvSpPr>
          <p:spPr>
            <a:xfrm>
              <a:off x="3814570" y="5978653"/>
              <a:ext cx="443484" cy="44348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7">
              <a:extLst>
                <a:ext uri="{FF2B5EF4-FFF2-40B4-BE49-F238E27FC236}">
                  <a16:creationId xmlns:a16="http://schemas.microsoft.com/office/drawing/2014/main" id="{04DC04A3-7ACE-41D7-A61F-799852A2E28A}"/>
                </a:ext>
              </a:extLst>
            </p:cNvPr>
            <p:cNvSpPr/>
            <p:nvPr/>
          </p:nvSpPr>
          <p:spPr>
            <a:xfrm>
              <a:off x="5948170" y="6015229"/>
              <a:ext cx="553213" cy="5516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8">
              <a:extLst>
                <a:ext uri="{FF2B5EF4-FFF2-40B4-BE49-F238E27FC236}">
                  <a16:creationId xmlns:a16="http://schemas.microsoft.com/office/drawing/2014/main" id="{967C114B-BC87-4A83-AE40-7F92FF8C408A}"/>
                </a:ext>
              </a:extLst>
            </p:cNvPr>
            <p:cNvSpPr/>
            <p:nvPr/>
          </p:nvSpPr>
          <p:spPr>
            <a:xfrm>
              <a:off x="6423660" y="6233161"/>
              <a:ext cx="438911" cy="43891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9">
              <a:extLst>
                <a:ext uri="{FF2B5EF4-FFF2-40B4-BE49-F238E27FC236}">
                  <a16:creationId xmlns:a16="http://schemas.microsoft.com/office/drawing/2014/main" id="{01D13196-5686-4412-A59E-F7EDE72CAAF7}"/>
                </a:ext>
              </a:extLst>
            </p:cNvPr>
            <p:cNvSpPr/>
            <p:nvPr/>
          </p:nvSpPr>
          <p:spPr>
            <a:xfrm>
              <a:off x="6669022" y="5838445"/>
              <a:ext cx="571499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0">
              <a:extLst>
                <a:ext uri="{FF2B5EF4-FFF2-40B4-BE49-F238E27FC236}">
                  <a16:creationId xmlns:a16="http://schemas.microsoft.com/office/drawing/2014/main" id="{76F889C5-851A-4DC2-ADD0-DCD8A6E749BC}"/>
                </a:ext>
              </a:extLst>
            </p:cNvPr>
            <p:cNvSpPr/>
            <p:nvPr/>
          </p:nvSpPr>
          <p:spPr>
            <a:xfrm>
              <a:off x="7243569" y="5929885"/>
              <a:ext cx="560831" cy="560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1">
              <a:extLst>
                <a:ext uri="{FF2B5EF4-FFF2-40B4-BE49-F238E27FC236}">
                  <a16:creationId xmlns:a16="http://schemas.microsoft.com/office/drawing/2014/main" id="{ED6DB500-8054-4D80-9ECE-4BE6012F8216}"/>
                </a:ext>
              </a:extLst>
            </p:cNvPr>
            <p:cNvSpPr/>
            <p:nvPr/>
          </p:nvSpPr>
          <p:spPr>
            <a:xfrm>
              <a:off x="7738871" y="6015229"/>
              <a:ext cx="633983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2">
              <a:extLst>
                <a:ext uri="{FF2B5EF4-FFF2-40B4-BE49-F238E27FC236}">
                  <a16:creationId xmlns:a16="http://schemas.microsoft.com/office/drawing/2014/main" id="{8ECA8643-F98B-45A0-86DA-6166BBF62F72}"/>
                </a:ext>
              </a:extLst>
            </p:cNvPr>
            <p:cNvSpPr/>
            <p:nvPr/>
          </p:nvSpPr>
          <p:spPr>
            <a:xfrm>
              <a:off x="8188450" y="5715001"/>
              <a:ext cx="548640" cy="5471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3">
              <a:extLst>
                <a:ext uri="{FF2B5EF4-FFF2-40B4-BE49-F238E27FC236}">
                  <a16:creationId xmlns:a16="http://schemas.microsoft.com/office/drawing/2014/main" id="{C873C2AA-9D01-4597-AD66-A773DAB909DC}"/>
                </a:ext>
              </a:extLst>
            </p:cNvPr>
            <p:cNvSpPr/>
            <p:nvPr/>
          </p:nvSpPr>
          <p:spPr>
            <a:xfrm>
              <a:off x="8729472" y="6096000"/>
              <a:ext cx="615696" cy="61569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4">
              <a:extLst>
                <a:ext uri="{FF2B5EF4-FFF2-40B4-BE49-F238E27FC236}">
                  <a16:creationId xmlns:a16="http://schemas.microsoft.com/office/drawing/2014/main" id="{D1D5EA98-C182-411E-A9B1-3BA3E1A66783}"/>
                </a:ext>
              </a:extLst>
            </p:cNvPr>
            <p:cNvSpPr/>
            <p:nvPr/>
          </p:nvSpPr>
          <p:spPr>
            <a:xfrm>
              <a:off x="9944099" y="6068568"/>
              <a:ext cx="569976" cy="5699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5">
              <a:extLst>
                <a:ext uri="{FF2B5EF4-FFF2-40B4-BE49-F238E27FC236}">
                  <a16:creationId xmlns:a16="http://schemas.microsoft.com/office/drawing/2014/main" id="{7BCC32AD-2DF5-4C71-80D6-A14BCC13EEA5}"/>
                </a:ext>
              </a:extLst>
            </p:cNvPr>
            <p:cNvSpPr/>
            <p:nvPr/>
          </p:nvSpPr>
          <p:spPr>
            <a:xfrm>
              <a:off x="11041379" y="5990843"/>
              <a:ext cx="667512" cy="66903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6">
              <a:extLst>
                <a:ext uri="{FF2B5EF4-FFF2-40B4-BE49-F238E27FC236}">
                  <a16:creationId xmlns:a16="http://schemas.microsoft.com/office/drawing/2014/main" id="{F1627365-11AA-47B1-8EE3-3638F7E3A704}"/>
                </a:ext>
              </a:extLst>
            </p:cNvPr>
            <p:cNvSpPr/>
            <p:nvPr/>
          </p:nvSpPr>
          <p:spPr>
            <a:xfrm>
              <a:off x="10585703" y="6094475"/>
              <a:ext cx="585215" cy="5852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7">
              <a:extLst>
                <a:ext uri="{FF2B5EF4-FFF2-40B4-BE49-F238E27FC236}">
                  <a16:creationId xmlns:a16="http://schemas.microsoft.com/office/drawing/2014/main" id="{02161A0F-3A4A-49DD-A827-17BD06D72A40}"/>
                </a:ext>
              </a:extLst>
            </p:cNvPr>
            <p:cNvSpPr/>
            <p:nvPr/>
          </p:nvSpPr>
          <p:spPr>
            <a:xfrm>
              <a:off x="9433561" y="6044183"/>
              <a:ext cx="443482" cy="44348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Rectángulo 35"/>
          <p:cNvSpPr/>
          <p:nvPr/>
        </p:nvSpPr>
        <p:spPr>
          <a:xfrm>
            <a:off x="1918373" y="1562362"/>
            <a:ext cx="84299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 inversión tanto del esfuerzo propio como de los recursos externos empleados ha de verse justificada mediante un rendimiento </a:t>
            </a:r>
            <a:r>
              <a:rPr lang="es-PE" sz="28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óptimo.</a:t>
            </a:r>
            <a:endParaRPr lang="es-PE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1780872" y="5317493"/>
            <a:ext cx="842992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</a:t>
            </a:r>
            <a:r>
              <a:rPr lang="es-PE" sz="28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 </a:t>
            </a: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cumplir con estos objetivos de manera </a:t>
            </a:r>
            <a:r>
              <a:rPr lang="es-PE" sz="28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eficaz, </a:t>
            </a: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hace que el deportista requiera de profesionales que contribuyan a </a:t>
            </a:r>
            <a:r>
              <a:rPr lang="es-PE" sz="28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su optimo rendimiento; </a:t>
            </a: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entre estos profesionales se encuentra el psicólogo deportivo </a:t>
            </a:r>
            <a:r>
              <a:rPr lang="es-PE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</a:t>
            </a:r>
            <a:r>
              <a:rPr lang="es-PE" sz="2800" b="1" dirty="0" err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Viadé</a:t>
            </a:r>
            <a:r>
              <a:rPr lang="es-PE" sz="28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Sanzano, 2003). </a:t>
            </a:r>
            <a:endParaRPr lang="es-PE" sz="28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2269772"/>
            <a:ext cx="6209947" cy="626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7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1760951" y="468452"/>
            <a:ext cx="6856749" cy="580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0"/>
              </a:spcAft>
            </a:pPr>
            <a:r>
              <a:rPr lang="es-PE" sz="3200" b="1" kern="18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Beneficios de los </a:t>
            </a:r>
            <a:r>
              <a:rPr lang="es-PE" sz="3200" b="1" kern="180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</a:t>
            </a:r>
            <a:r>
              <a:rPr lang="es-PE" sz="3200" b="1" kern="18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</a:t>
            </a:r>
            <a:r>
              <a:rPr lang="es-PE" sz="3200" b="1" kern="180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ndividuales</a:t>
            </a:r>
            <a:endParaRPr lang="es-PE" sz="3200" b="1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1658598" y="3026286"/>
            <a:ext cx="74941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Los </a:t>
            </a: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individuales también permiten a los atletas apuntar a objetivos </a:t>
            </a:r>
            <a:r>
              <a:rPr lang="es-PE" sz="2400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personales. 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038" y="2607408"/>
            <a:ext cx="7273422" cy="5825975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1695026" y="1828327"/>
            <a:ext cx="34384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750"/>
              </a:spcBef>
              <a:spcAft>
                <a:spcPts val="750"/>
              </a:spcAft>
            </a:pPr>
            <a:r>
              <a:rPr lang="es-PE" sz="2400" b="1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Capacidad de superación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686096" y="4850930"/>
            <a:ext cx="7466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</a:t>
            </a:r>
            <a:r>
              <a:rPr lang="es-PE" sz="2400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 </a:t>
            </a: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dice que los atletas individuales compiten contra ellos mismos.</a:t>
            </a:r>
            <a:endParaRPr lang="es-PE" sz="2400" dirty="0"/>
          </a:p>
        </p:txBody>
      </p:sp>
      <p:sp>
        <p:nvSpPr>
          <p:cNvPr id="4" name="Rectángulo 3"/>
          <p:cNvSpPr/>
          <p:nvPr/>
        </p:nvSpPr>
        <p:spPr>
          <a:xfrm>
            <a:off x="1743603" y="6436865"/>
            <a:ext cx="74091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Esto significa que tienen competidores que vencer, pero también intentan mejorar sus propias marcas y </a:t>
            </a:r>
            <a:r>
              <a:rPr lang="es-PE" sz="2400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la mejora de sus actuaciones.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09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sp>
        <p:nvSpPr>
          <p:cNvPr id="4" name="object 4"/>
          <p:cNvSpPr/>
          <p:nvPr/>
        </p:nvSpPr>
        <p:spPr>
          <a:xfrm>
            <a:off x="7209237" y="3357055"/>
            <a:ext cx="2618772" cy="651294"/>
          </a:xfrm>
          <a:custGeom>
            <a:avLst/>
            <a:gdLst/>
            <a:ahLst/>
            <a:cxnLst/>
            <a:rect l="l" t="t" r="r" b="b"/>
            <a:pathLst>
              <a:path w="919479" h="883919">
                <a:moveTo>
                  <a:pt x="459486" y="0"/>
                </a:moveTo>
                <a:lnTo>
                  <a:pt x="409423" y="2593"/>
                </a:lnTo>
                <a:lnTo>
                  <a:pt x="360921" y="10193"/>
                </a:lnTo>
                <a:lnTo>
                  <a:pt x="314260" y="22530"/>
                </a:lnTo>
                <a:lnTo>
                  <a:pt x="269721" y="39335"/>
                </a:lnTo>
                <a:lnTo>
                  <a:pt x="227583" y="60339"/>
                </a:lnTo>
                <a:lnTo>
                  <a:pt x="188128" y="85270"/>
                </a:lnTo>
                <a:lnTo>
                  <a:pt x="151635" y="113861"/>
                </a:lnTo>
                <a:lnTo>
                  <a:pt x="118386" y="145841"/>
                </a:lnTo>
                <a:lnTo>
                  <a:pt x="88660" y="180941"/>
                </a:lnTo>
                <a:lnTo>
                  <a:pt x="62737" y="218891"/>
                </a:lnTo>
                <a:lnTo>
                  <a:pt x="40900" y="259422"/>
                </a:lnTo>
                <a:lnTo>
                  <a:pt x="23426" y="302264"/>
                </a:lnTo>
                <a:lnTo>
                  <a:pt x="10598" y="347147"/>
                </a:lnTo>
                <a:lnTo>
                  <a:pt x="2696" y="393802"/>
                </a:lnTo>
                <a:lnTo>
                  <a:pt x="0" y="441960"/>
                </a:lnTo>
                <a:lnTo>
                  <a:pt x="2696" y="490117"/>
                </a:lnTo>
                <a:lnTo>
                  <a:pt x="10598" y="536772"/>
                </a:lnTo>
                <a:lnTo>
                  <a:pt x="23426" y="581655"/>
                </a:lnTo>
                <a:lnTo>
                  <a:pt x="40900" y="624497"/>
                </a:lnTo>
                <a:lnTo>
                  <a:pt x="62737" y="665028"/>
                </a:lnTo>
                <a:lnTo>
                  <a:pt x="88660" y="702978"/>
                </a:lnTo>
                <a:lnTo>
                  <a:pt x="118386" y="738078"/>
                </a:lnTo>
                <a:lnTo>
                  <a:pt x="151635" y="770058"/>
                </a:lnTo>
                <a:lnTo>
                  <a:pt x="188128" y="798649"/>
                </a:lnTo>
                <a:lnTo>
                  <a:pt x="227583" y="823580"/>
                </a:lnTo>
                <a:lnTo>
                  <a:pt x="269721" y="844584"/>
                </a:lnTo>
                <a:lnTo>
                  <a:pt x="314260" y="861389"/>
                </a:lnTo>
                <a:lnTo>
                  <a:pt x="360921" y="873726"/>
                </a:lnTo>
                <a:lnTo>
                  <a:pt x="409423" y="881326"/>
                </a:lnTo>
                <a:lnTo>
                  <a:pt x="459486" y="883920"/>
                </a:lnTo>
                <a:lnTo>
                  <a:pt x="509548" y="881326"/>
                </a:lnTo>
                <a:lnTo>
                  <a:pt x="558050" y="873726"/>
                </a:lnTo>
                <a:lnTo>
                  <a:pt x="604711" y="861389"/>
                </a:lnTo>
                <a:lnTo>
                  <a:pt x="649250" y="844584"/>
                </a:lnTo>
                <a:lnTo>
                  <a:pt x="691388" y="823580"/>
                </a:lnTo>
                <a:lnTo>
                  <a:pt x="730843" y="798649"/>
                </a:lnTo>
                <a:lnTo>
                  <a:pt x="767336" y="770058"/>
                </a:lnTo>
                <a:lnTo>
                  <a:pt x="800585" y="738078"/>
                </a:lnTo>
                <a:lnTo>
                  <a:pt x="830311" y="702978"/>
                </a:lnTo>
                <a:lnTo>
                  <a:pt x="856234" y="665028"/>
                </a:lnTo>
                <a:lnTo>
                  <a:pt x="878071" y="624497"/>
                </a:lnTo>
                <a:lnTo>
                  <a:pt x="895545" y="581655"/>
                </a:lnTo>
                <a:lnTo>
                  <a:pt x="908373" y="536772"/>
                </a:lnTo>
                <a:lnTo>
                  <a:pt x="916275" y="490117"/>
                </a:lnTo>
                <a:lnTo>
                  <a:pt x="918971" y="441960"/>
                </a:lnTo>
                <a:lnTo>
                  <a:pt x="916275" y="393802"/>
                </a:lnTo>
                <a:lnTo>
                  <a:pt x="908373" y="347147"/>
                </a:lnTo>
                <a:lnTo>
                  <a:pt x="895545" y="302264"/>
                </a:lnTo>
                <a:lnTo>
                  <a:pt x="878071" y="259422"/>
                </a:lnTo>
                <a:lnTo>
                  <a:pt x="856234" y="218891"/>
                </a:lnTo>
                <a:lnTo>
                  <a:pt x="830311" y="180941"/>
                </a:lnTo>
                <a:lnTo>
                  <a:pt x="800585" y="145841"/>
                </a:lnTo>
                <a:lnTo>
                  <a:pt x="767336" y="113861"/>
                </a:lnTo>
                <a:lnTo>
                  <a:pt x="730843" y="85270"/>
                </a:lnTo>
                <a:lnTo>
                  <a:pt x="691388" y="60339"/>
                </a:lnTo>
                <a:lnTo>
                  <a:pt x="649250" y="39335"/>
                </a:lnTo>
                <a:lnTo>
                  <a:pt x="604711" y="22530"/>
                </a:lnTo>
                <a:lnTo>
                  <a:pt x="558050" y="10193"/>
                </a:lnTo>
                <a:lnTo>
                  <a:pt x="509548" y="2593"/>
                </a:lnTo>
                <a:lnTo>
                  <a:pt x="459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633649" y="576706"/>
            <a:ext cx="6856749" cy="580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0"/>
              </a:spcAft>
            </a:pPr>
            <a:r>
              <a:rPr lang="es-PE" sz="3200" b="1" kern="18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Beneficios de los </a:t>
            </a:r>
            <a:r>
              <a:rPr lang="es-PE" sz="3200" b="1" kern="180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</a:t>
            </a:r>
            <a:r>
              <a:rPr lang="es-PE" sz="3200" b="1" kern="18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</a:t>
            </a:r>
            <a:r>
              <a:rPr lang="es-PE" sz="3200" b="1" kern="180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ndividuales</a:t>
            </a:r>
            <a:endParaRPr lang="es-PE" sz="3200" b="1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591705" y="3079027"/>
            <a:ext cx="8077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En </a:t>
            </a: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las disciplinas individuales </a:t>
            </a:r>
            <a:r>
              <a:rPr lang="es-PE" sz="2400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éxito depende enteramente de sus propios esfuerzos, así que si quieren ganar, no pueden contar con alguien que los lleve a través de la competencia y si pierden una competencia, los atletas no pueden culpar a nadie por su 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derrota. 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653654" y="1894417"/>
            <a:ext cx="7129516" cy="45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Bef>
                <a:spcPts val="750"/>
              </a:spcBef>
              <a:spcAft>
                <a:spcPts val="750"/>
              </a:spcAft>
            </a:pPr>
            <a:r>
              <a:rPr lang="es-PE" sz="2400" b="1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Los deportes individuales fomentan la responsabilidad</a:t>
            </a:r>
            <a:endParaRPr lang="es-PE" sz="2400" b="1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14864" y="3262114"/>
            <a:ext cx="6847322" cy="402395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45920" y="6554862"/>
            <a:ext cx="80229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Esto les enseña a ser responsables de su propia acción y decisiones.</a:t>
            </a:r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377135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1735656" y="2571758"/>
            <a:ext cx="67797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1125"/>
              </a:spcBef>
              <a:spcAft>
                <a:spcPts val="1125"/>
              </a:spcAft>
              <a:buFont typeface="Wingdings" panose="05000000000000000000" pitchFamily="2" charset="2"/>
              <a:buChar char="q"/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Estos deportes enseñan a los individuos que solo ellos son responsables de sus acciones. </a:t>
            </a:r>
            <a:endParaRPr lang="es-PE" sz="2400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714109" y="4907949"/>
            <a:ext cx="67797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1125"/>
              </a:spcBef>
              <a:spcAft>
                <a:spcPts val="1125"/>
              </a:spcAft>
              <a:buFont typeface="Wingdings" panose="05000000000000000000" pitchFamily="2" charset="2"/>
              <a:buChar char="q"/>
            </a:pP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</a:t>
            </a:r>
            <a:r>
              <a:rPr lang="es-PE" sz="2400" spc="-5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stablecer tus objetivos, </a:t>
            </a:r>
            <a:r>
              <a:rPr lang="es-PE" sz="2400" spc="-5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poner toda la carne en el asador y competir para obtener el mejor resultado posible sin preocuparte por el trabajo de los otros.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3200761"/>
            <a:ext cx="6667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2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sp>
        <p:nvSpPr>
          <p:cNvPr id="4" name="object 4"/>
          <p:cNvSpPr/>
          <p:nvPr/>
        </p:nvSpPr>
        <p:spPr>
          <a:xfrm>
            <a:off x="7209237" y="3357055"/>
            <a:ext cx="2618772" cy="651294"/>
          </a:xfrm>
          <a:custGeom>
            <a:avLst/>
            <a:gdLst/>
            <a:ahLst/>
            <a:cxnLst/>
            <a:rect l="l" t="t" r="r" b="b"/>
            <a:pathLst>
              <a:path w="919479" h="883919">
                <a:moveTo>
                  <a:pt x="459486" y="0"/>
                </a:moveTo>
                <a:lnTo>
                  <a:pt x="409423" y="2593"/>
                </a:lnTo>
                <a:lnTo>
                  <a:pt x="360921" y="10193"/>
                </a:lnTo>
                <a:lnTo>
                  <a:pt x="314260" y="22530"/>
                </a:lnTo>
                <a:lnTo>
                  <a:pt x="269721" y="39335"/>
                </a:lnTo>
                <a:lnTo>
                  <a:pt x="227583" y="60339"/>
                </a:lnTo>
                <a:lnTo>
                  <a:pt x="188128" y="85270"/>
                </a:lnTo>
                <a:lnTo>
                  <a:pt x="151635" y="113861"/>
                </a:lnTo>
                <a:lnTo>
                  <a:pt x="118386" y="145841"/>
                </a:lnTo>
                <a:lnTo>
                  <a:pt x="88660" y="180941"/>
                </a:lnTo>
                <a:lnTo>
                  <a:pt x="62737" y="218891"/>
                </a:lnTo>
                <a:lnTo>
                  <a:pt x="40900" y="259422"/>
                </a:lnTo>
                <a:lnTo>
                  <a:pt x="23426" y="302264"/>
                </a:lnTo>
                <a:lnTo>
                  <a:pt x="10598" y="347147"/>
                </a:lnTo>
                <a:lnTo>
                  <a:pt x="2696" y="393802"/>
                </a:lnTo>
                <a:lnTo>
                  <a:pt x="0" y="441960"/>
                </a:lnTo>
                <a:lnTo>
                  <a:pt x="2696" y="490117"/>
                </a:lnTo>
                <a:lnTo>
                  <a:pt x="10598" y="536772"/>
                </a:lnTo>
                <a:lnTo>
                  <a:pt x="23426" y="581655"/>
                </a:lnTo>
                <a:lnTo>
                  <a:pt x="40900" y="624497"/>
                </a:lnTo>
                <a:lnTo>
                  <a:pt x="62737" y="665028"/>
                </a:lnTo>
                <a:lnTo>
                  <a:pt x="88660" y="702978"/>
                </a:lnTo>
                <a:lnTo>
                  <a:pt x="118386" y="738078"/>
                </a:lnTo>
                <a:lnTo>
                  <a:pt x="151635" y="770058"/>
                </a:lnTo>
                <a:lnTo>
                  <a:pt x="188128" y="798649"/>
                </a:lnTo>
                <a:lnTo>
                  <a:pt x="227583" y="823580"/>
                </a:lnTo>
                <a:lnTo>
                  <a:pt x="269721" y="844584"/>
                </a:lnTo>
                <a:lnTo>
                  <a:pt x="314260" y="861389"/>
                </a:lnTo>
                <a:lnTo>
                  <a:pt x="360921" y="873726"/>
                </a:lnTo>
                <a:lnTo>
                  <a:pt x="409423" y="881326"/>
                </a:lnTo>
                <a:lnTo>
                  <a:pt x="459486" y="883920"/>
                </a:lnTo>
                <a:lnTo>
                  <a:pt x="509548" y="881326"/>
                </a:lnTo>
                <a:lnTo>
                  <a:pt x="558050" y="873726"/>
                </a:lnTo>
                <a:lnTo>
                  <a:pt x="604711" y="861389"/>
                </a:lnTo>
                <a:lnTo>
                  <a:pt x="649250" y="844584"/>
                </a:lnTo>
                <a:lnTo>
                  <a:pt x="691388" y="823580"/>
                </a:lnTo>
                <a:lnTo>
                  <a:pt x="730843" y="798649"/>
                </a:lnTo>
                <a:lnTo>
                  <a:pt x="767336" y="770058"/>
                </a:lnTo>
                <a:lnTo>
                  <a:pt x="800585" y="738078"/>
                </a:lnTo>
                <a:lnTo>
                  <a:pt x="830311" y="702978"/>
                </a:lnTo>
                <a:lnTo>
                  <a:pt x="856234" y="665028"/>
                </a:lnTo>
                <a:lnTo>
                  <a:pt x="878071" y="624497"/>
                </a:lnTo>
                <a:lnTo>
                  <a:pt x="895545" y="581655"/>
                </a:lnTo>
                <a:lnTo>
                  <a:pt x="908373" y="536772"/>
                </a:lnTo>
                <a:lnTo>
                  <a:pt x="916275" y="490117"/>
                </a:lnTo>
                <a:lnTo>
                  <a:pt x="918971" y="441960"/>
                </a:lnTo>
                <a:lnTo>
                  <a:pt x="916275" y="393802"/>
                </a:lnTo>
                <a:lnTo>
                  <a:pt x="908373" y="347147"/>
                </a:lnTo>
                <a:lnTo>
                  <a:pt x="895545" y="302264"/>
                </a:lnTo>
                <a:lnTo>
                  <a:pt x="878071" y="259422"/>
                </a:lnTo>
                <a:lnTo>
                  <a:pt x="856234" y="218891"/>
                </a:lnTo>
                <a:lnTo>
                  <a:pt x="830311" y="180941"/>
                </a:lnTo>
                <a:lnTo>
                  <a:pt x="800585" y="145841"/>
                </a:lnTo>
                <a:lnTo>
                  <a:pt x="767336" y="113861"/>
                </a:lnTo>
                <a:lnTo>
                  <a:pt x="730843" y="85270"/>
                </a:lnTo>
                <a:lnTo>
                  <a:pt x="691388" y="60339"/>
                </a:lnTo>
                <a:lnTo>
                  <a:pt x="649250" y="39335"/>
                </a:lnTo>
                <a:lnTo>
                  <a:pt x="604711" y="22530"/>
                </a:lnTo>
                <a:lnTo>
                  <a:pt x="558050" y="10193"/>
                </a:lnTo>
                <a:lnTo>
                  <a:pt x="509548" y="2593"/>
                </a:lnTo>
                <a:lnTo>
                  <a:pt x="459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716101" y="569652"/>
            <a:ext cx="7869791" cy="580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0"/>
              </a:spcAft>
            </a:pPr>
            <a:r>
              <a:rPr lang="es-PE" sz="3200" b="1" kern="18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Beneficios de los </a:t>
            </a:r>
            <a:r>
              <a:rPr lang="es-PE" sz="3200" b="1" kern="180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</a:t>
            </a:r>
            <a:r>
              <a:rPr lang="es-PE" sz="3200" b="1" kern="18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</a:t>
            </a:r>
            <a:r>
              <a:rPr lang="es-PE" sz="3200" b="1" kern="1800" dirty="0" smtClean="0">
                <a:solidFill>
                  <a:srgbClr val="00000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ndividuales</a:t>
            </a:r>
            <a:endParaRPr lang="es-PE" sz="3200" b="1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478728" y="2074855"/>
            <a:ext cx="82060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Independencia. 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El deporte individual nos enseña a enfrentarnos a las adversidades solos, a no depender de la ayuda de otros para lograr nuestro objetivo y por tanto a ser más independientes. 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433725" y="5208382"/>
            <a:ext cx="81318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Autogestión del nivel de estrés</a:t>
            </a:r>
            <a:r>
              <a:rPr lang="es-PE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Gran parte de los deportes individuales (el running, el patinaje o el ciclismo) nos permiten conectar con nosotros mismos y dedicar tiempo a la reflexión. No solo los adultos viven con un alto nivel de estrés, los niños también sufren este fenómeno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22" y="2179810"/>
            <a:ext cx="4845714" cy="60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4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1526859" y="429359"/>
            <a:ext cx="69112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PE" sz="3200" b="1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Desventajas de </a:t>
            </a:r>
            <a:r>
              <a:rPr lang="es-PE" sz="32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los </a:t>
            </a:r>
            <a:r>
              <a:rPr lang="es-PE" sz="3200" b="1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Colectivos</a:t>
            </a:r>
            <a:endParaRPr lang="es-PE" sz="3200" b="1" dirty="0">
              <a:effectLst/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1399518" y="1120190"/>
            <a:ext cx="103540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práctica de los deportes colectivos está sujeta a una serie de</a:t>
            </a:r>
            <a:r>
              <a:rPr lang="es-PE" sz="2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 desventajas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, que son:</a:t>
            </a:r>
            <a:endParaRPr lang="es-PE" sz="2400" dirty="0">
              <a:effectLst/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1606678" y="6796649"/>
            <a:ext cx="8238388" cy="230832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4.- En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la mayoría de los deportes colectivos existe un mayor </a:t>
            </a:r>
            <a:endParaRPr lang="es-PE" sz="2400" dirty="0" smtClean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   contacto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físico que en los individuales, de ahí que la 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   probabilidad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 sufrir una lesión 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sea mayor.  Por ejemplo e</a:t>
            </a:r>
            <a:r>
              <a:rPr lang="es-PE" sz="2400" dirty="0" smtClean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l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 </a:t>
            </a:r>
            <a:r>
              <a:rPr lang="es-PE" sz="2400" dirty="0" smtClean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    fútbol </a:t>
            </a: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sala</a:t>
            </a:r>
            <a:endParaRPr lang="es-PE" sz="2400" b="1" dirty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426" y="2953179"/>
            <a:ext cx="6282938" cy="533680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689781" y="2618873"/>
            <a:ext cx="8179485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1.- Los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 deportes colectivos deben estar dirigidos por </a:t>
            </a:r>
            <a:endParaRPr lang="es-PE" sz="2400" dirty="0" smtClean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  entrenadores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calificados.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660330" y="4063672"/>
            <a:ext cx="8238388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2.- No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hay suficientes campos de entrenamientos </a:t>
            </a: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Por ejemplo, </a:t>
            </a:r>
            <a:endParaRPr lang="es-PE" sz="2400" dirty="0" smtClean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 </a:t>
            </a:r>
            <a:r>
              <a:rPr lang="es-PE" sz="2400" dirty="0" smtClean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    un </a:t>
            </a:r>
            <a:r>
              <a:rPr lang="es-PE" sz="2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campo de rugby.</a:t>
            </a:r>
            <a:endParaRPr lang="es-PE" sz="2400" dirty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606678" y="5562355"/>
            <a:ext cx="8238388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3.- Se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debe garantizan el correcto entrenamiento. </a:t>
            </a:r>
            <a:endParaRPr lang="es-PE" sz="2400" b="1" dirty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99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 animBg="1"/>
      <p:bldP spid="2" grpId="0" animBg="1"/>
      <p:bldP spid="4" grpId="0" animBg="1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sp>
        <p:nvSpPr>
          <p:cNvPr id="4" name="object 4"/>
          <p:cNvSpPr/>
          <p:nvPr/>
        </p:nvSpPr>
        <p:spPr>
          <a:xfrm>
            <a:off x="7209237" y="3357055"/>
            <a:ext cx="2618772" cy="651294"/>
          </a:xfrm>
          <a:custGeom>
            <a:avLst/>
            <a:gdLst/>
            <a:ahLst/>
            <a:cxnLst/>
            <a:rect l="l" t="t" r="r" b="b"/>
            <a:pathLst>
              <a:path w="919479" h="883919">
                <a:moveTo>
                  <a:pt x="459486" y="0"/>
                </a:moveTo>
                <a:lnTo>
                  <a:pt x="409423" y="2593"/>
                </a:lnTo>
                <a:lnTo>
                  <a:pt x="360921" y="10193"/>
                </a:lnTo>
                <a:lnTo>
                  <a:pt x="314260" y="22530"/>
                </a:lnTo>
                <a:lnTo>
                  <a:pt x="269721" y="39335"/>
                </a:lnTo>
                <a:lnTo>
                  <a:pt x="227583" y="60339"/>
                </a:lnTo>
                <a:lnTo>
                  <a:pt x="188128" y="85270"/>
                </a:lnTo>
                <a:lnTo>
                  <a:pt x="151635" y="113861"/>
                </a:lnTo>
                <a:lnTo>
                  <a:pt x="118386" y="145841"/>
                </a:lnTo>
                <a:lnTo>
                  <a:pt x="88660" y="180941"/>
                </a:lnTo>
                <a:lnTo>
                  <a:pt x="62737" y="218891"/>
                </a:lnTo>
                <a:lnTo>
                  <a:pt x="40900" y="259422"/>
                </a:lnTo>
                <a:lnTo>
                  <a:pt x="23426" y="302264"/>
                </a:lnTo>
                <a:lnTo>
                  <a:pt x="10598" y="347147"/>
                </a:lnTo>
                <a:lnTo>
                  <a:pt x="2696" y="393802"/>
                </a:lnTo>
                <a:lnTo>
                  <a:pt x="0" y="441960"/>
                </a:lnTo>
                <a:lnTo>
                  <a:pt x="2696" y="490117"/>
                </a:lnTo>
                <a:lnTo>
                  <a:pt x="10598" y="536772"/>
                </a:lnTo>
                <a:lnTo>
                  <a:pt x="23426" y="581655"/>
                </a:lnTo>
                <a:lnTo>
                  <a:pt x="40900" y="624497"/>
                </a:lnTo>
                <a:lnTo>
                  <a:pt x="62737" y="665028"/>
                </a:lnTo>
                <a:lnTo>
                  <a:pt x="88660" y="702978"/>
                </a:lnTo>
                <a:lnTo>
                  <a:pt x="118386" y="738078"/>
                </a:lnTo>
                <a:lnTo>
                  <a:pt x="151635" y="770058"/>
                </a:lnTo>
                <a:lnTo>
                  <a:pt x="188128" y="798649"/>
                </a:lnTo>
                <a:lnTo>
                  <a:pt x="227583" y="823580"/>
                </a:lnTo>
                <a:lnTo>
                  <a:pt x="269721" y="844584"/>
                </a:lnTo>
                <a:lnTo>
                  <a:pt x="314260" y="861389"/>
                </a:lnTo>
                <a:lnTo>
                  <a:pt x="360921" y="873726"/>
                </a:lnTo>
                <a:lnTo>
                  <a:pt x="409423" y="881326"/>
                </a:lnTo>
                <a:lnTo>
                  <a:pt x="459486" y="883920"/>
                </a:lnTo>
                <a:lnTo>
                  <a:pt x="509548" y="881326"/>
                </a:lnTo>
                <a:lnTo>
                  <a:pt x="558050" y="873726"/>
                </a:lnTo>
                <a:lnTo>
                  <a:pt x="604711" y="861389"/>
                </a:lnTo>
                <a:lnTo>
                  <a:pt x="649250" y="844584"/>
                </a:lnTo>
                <a:lnTo>
                  <a:pt x="691388" y="823580"/>
                </a:lnTo>
                <a:lnTo>
                  <a:pt x="730843" y="798649"/>
                </a:lnTo>
                <a:lnTo>
                  <a:pt x="767336" y="770058"/>
                </a:lnTo>
                <a:lnTo>
                  <a:pt x="800585" y="738078"/>
                </a:lnTo>
                <a:lnTo>
                  <a:pt x="830311" y="702978"/>
                </a:lnTo>
                <a:lnTo>
                  <a:pt x="856234" y="665028"/>
                </a:lnTo>
                <a:lnTo>
                  <a:pt x="878071" y="624497"/>
                </a:lnTo>
                <a:lnTo>
                  <a:pt x="895545" y="581655"/>
                </a:lnTo>
                <a:lnTo>
                  <a:pt x="908373" y="536772"/>
                </a:lnTo>
                <a:lnTo>
                  <a:pt x="916275" y="490117"/>
                </a:lnTo>
                <a:lnTo>
                  <a:pt x="918971" y="441960"/>
                </a:lnTo>
                <a:lnTo>
                  <a:pt x="916275" y="393802"/>
                </a:lnTo>
                <a:lnTo>
                  <a:pt x="908373" y="347147"/>
                </a:lnTo>
                <a:lnTo>
                  <a:pt x="895545" y="302264"/>
                </a:lnTo>
                <a:lnTo>
                  <a:pt x="878071" y="259422"/>
                </a:lnTo>
                <a:lnTo>
                  <a:pt x="856234" y="218891"/>
                </a:lnTo>
                <a:lnTo>
                  <a:pt x="830311" y="180941"/>
                </a:lnTo>
                <a:lnTo>
                  <a:pt x="800585" y="145841"/>
                </a:lnTo>
                <a:lnTo>
                  <a:pt x="767336" y="113861"/>
                </a:lnTo>
                <a:lnTo>
                  <a:pt x="730843" y="85270"/>
                </a:lnTo>
                <a:lnTo>
                  <a:pt x="691388" y="60339"/>
                </a:lnTo>
                <a:lnTo>
                  <a:pt x="649250" y="39335"/>
                </a:lnTo>
                <a:lnTo>
                  <a:pt x="604711" y="22530"/>
                </a:lnTo>
                <a:lnTo>
                  <a:pt x="558050" y="10193"/>
                </a:lnTo>
                <a:lnTo>
                  <a:pt x="509548" y="2593"/>
                </a:lnTo>
                <a:lnTo>
                  <a:pt x="459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696918" y="370315"/>
            <a:ext cx="71741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PE" sz="3200" b="1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Desventajas de </a:t>
            </a:r>
            <a:r>
              <a:rPr lang="es-PE" sz="32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los </a:t>
            </a:r>
            <a:r>
              <a:rPr lang="es-PE" sz="3200" b="1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Individuales</a:t>
            </a:r>
            <a:endParaRPr lang="es-PE" sz="3200" b="1" dirty="0">
              <a:effectLst/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563582" y="7402071"/>
            <a:ext cx="101620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7.- Posibilidad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 sufrir accidentes. Por ejemplo, el ciclismo es uno de los </a:t>
            </a:r>
            <a:endParaRPr lang="es-PE" sz="2400" dirty="0" smtClean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   deportes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con mayor número de 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atropellos.</a:t>
            </a:r>
            <a:endParaRPr lang="es-PE" sz="2400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687" y="2392980"/>
            <a:ext cx="6793504" cy="5227814"/>
          </a:xfrm>
          <a:prstGeom prst="rect">
            <a:avLst/>
          </a:prstGeom>
        </p:spPr>
      </p:pic>
      <p:sp>
        <p:nvSpPr>
          <p:cNvPr id="33" name="Rectángulo 32"/>
          <p:cNvSpPr/>
          <p:nvPr/>
        </p:nvSpPr>
        <p:spPr>
          <a:xfrm>
            <a:off x="742083" y="1176743"/>
            <a:ext cx="11758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práctica de los deportes 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Individuales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está sujeta a una serie de </a:t>
            </a:r>
            <a:r>
              <a:rPr lang="es-PE" sz="2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desventajas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, que son:</a:t>
            </a:r>
            <a:endParaRPr lang="es-PE" sz="2400" dirty="0">
              <a:effectLst/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40260" y="2038206"/>
            <a:ext cx="73263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1.- Pueden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resultar aburridos si se practican en solitario.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39865" y="2714393"/>
            <a:ext cx="3842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2.- La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aparición de lesiones.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39865" y="3561447"/>
            <a:ext cx="100435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3.- Disponibilidad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 campos. En algunos casos hay que pagar un precio por </a:t>
            </a:r>
            <a:endParaRPr lang="es-PE" sz="2400" dirty="0" smtClean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   el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uso de las instalaciones.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39865" y="4539165"/>
            <a:ext cx="99994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4.- El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precio del material deportivo. Altos niveles de especialización </a:t>
            </a:r>
            <a:endParaRPr lang="es-PE" sz="2400" dirty="0" smtClean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</a:t>
            </a: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   requieren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 un equipamiento más caro.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559840" y="5599563"/>
            <a:ext cx="83422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5.- Algunos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 ellos son considerados como “deportes de élite”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21761" y="6461792"/>
            <a:ext cx="89746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s-PE" sz="2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6.- La </a:t>
            </a:r>
            <a:r>
              <a:rPr lang="es-PE" sz="2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dificultad que implica la ejecución técnica de algunos deportes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20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3" grpId="0"/>
      <p:bldP spid="2" grpId="0"/>
      <p:bldP spid="5" grpId="0"/>
      <p:bldP spid="6" grpId="0"/>
      <p:bldP spid="7" grpId="0"/>
      <p:bldP spid="8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sp>
        <p:nvSpPr>
          <p:cNvPr id="4" name="object 4"/>
          <p:cNvSpPr/>
          <p:nvPr/>
        </p:nvSpPr>
        <p:spPr>
          <a:xfrm>
            <a:off x="7209237" y="3357055"/>
            <a:ext cx="2618772" cy="651294"/>
          </a:xfrm>
          <a:custGeom>
            <a:avLst/>
            <a:gdLst/>
            <a:ahLst/>
            <a:cxnLst/>
            <a:rect l="l" t="t" r="r" b="b"/>
            <a:pathLst>
              <a:path w="919479" h="883919">
                <a:moveTo>
                  <a:pt x="459486" y="0"/>
                </a:moveTo>
                <a:lnTo>
                  <a:pt x="409423" y="2593"/>
                </a:lnTo>
                <a:lnTo>
                  <a:pt x="360921" y="10193"/>
                </a:lnTo>
                <a:lnTo>
                  <a:pt x="314260" y="22530"/>
                </a:lnTo>
                <a:lnTo>
                  <a:pt x="269721" y="39335"/>
                </a:lnTo>
                <a:lnTo>
                  <a:pt x="227583" y="60339"/>
                </a:lnTo>
                <a:lnTo>
                  <a:pt x="188128" y="85270"/>
                </a:lnTo>
                <a:lnTo>
                  <a:pt x="151635" y="113861"/>
                </a:lnTo>
                <a:lnTo>
                  <a:pt x="118386" y="145841"/>
                </a:lnTo>
                <a:lnTo>
                  <a:pt x="88660" y="180941"/>
                </a:lnTo>
                <a:lnTo>
                  <a:pt x="62737" y="218891"/>
                </a:lnTo>
                <a:lnTo>
                  <a:pt x="40900" y="259422"/>
                </a:lnTo>
                <a:lnTo>
                  <a:pt x="23426" y="302264"/>
                </a:lnTo>
                <a:lnTo>
                  <a:pt x="10598" y="347147"/>
                </a:lnTo>
                <a:lnTo>
                  <a:pt x="2696" y="393802"/>
                </a:lnTo>
                <a:lnTo>
                  <a:pt x="0" y="441960"/>
                </a:lnTo>
                <a:lnTo>
                  <a:pt x="2696" y="490117"/>
                </a:lnTo>
                <a:lnTo>
                  <a:pt x="10598" y="536772"/>
                </a:lnTo>
                <a:lnTo>
                  <a:pt x="23426" y="581655"/>
                </a:lnTo>
                <a:lnTo>
                  <a:pt x="40900" y="624497"/>
                </a:lnTo>
                <a:lnTo>
                  <a:pt x="62737" y="665028"/>
                </a:lnTo>
                <a:lnTo>
                  <a:pt x="88660" y="702978"/>
                </a:lnTo>
                <a:lnTo>
                  <a:pt x="118386" y="738078"/>
                </a:lnTo>
                <a:lnTo>
                  <a:pt x="151635" y="770058"/>
                </a:lnTo>
                <a:lnTo>
                  <a:pt x="188128" y="798649"/>
                </a:lnTo>
                <a:lnTo>
                  <a:pt x="227583" y="823580"/>
                </a:lnTo>
                <a:lnTo>
                  <a:pt x="269721" y="844584"/>
                </a:lnTo>
                <a:lnTo>
                  <a:pt x="314260" y="861389"/>
                </a:lnTo>
                <a:lnTo>
                  <a:pt x="360921" y="873726"/>
                </a:lnTo>
                <a:lnTo>
                  <a:pt x="409423" y="881326"/>
                </a:lnTo>
                <a:lnTo>
                  <a:pt x="459486" y="883920"/>
                </a:lnTo>
                <a:lnTo>
                  <a:pt x="509548" y="881326"/>
                </a:lnTo>
                <a:lnTo>
                  <a:pt x="558050" y="873726"/>
                </a:lnTo>
                <a:lnTo>
                  <a:pt x="604711" y="861389"/>
                </a:lnTo>
                <a:lnTo>
                  <a:pt x="649250" y="844584"/>
                </a:lnTo>
                <a:lnTo>
                  <a:pt x="691388" y="823580"/>
                </a:lnTo>
                <a:lnTo>
                  <a:pt x="730843" y="798649"/>
                </a:lnTo>
                <a:lnTo>
                  <a:pt x="767336" y="770058"/>
                </a:lnTo>
                <a:lnTo>
                  <a:pt x="800585" y="738078"/>
                </a:lnTo>
                <a:lnTo>
                  <a:pt x="830311" y="702978"/>
                </a:lnTo>
                <a:lnTo>
                  <a:pt x="856234" y="665028"/>
                </a:lnTo>
                <a:lnTo>
                  <a:pt x="878071" y="624497"/>
                </a:lnTo>
                <a:lnTo>
                  <a:pt x="895545" y="581655"/>
                </a:lnTo>
                <a:lnTo>
                  <a:pt x="908373" y="536772"/>
                </a:lnTo>
                <a:lnTo>
                  <a:pt x="916275" y="490117"/>
                </a:lnTo>
                <a:lnTo>
                  <a:pt x="918971" y="441960"/>
                </a:lnTo>
                <a:lnTo>
                  <a:pt x="916275" y="393802"/>
                </a:lnTo>
                <a:lnTo>
                  <a:pt x="908373" y="347147"/>
                </a:lnTo>
                <a:lnTo>
                  <a:pt x="895545" y="302264"/>
                </a:lnTo>
                <a:lnTo>
                  <a:pt x="878071" y="259422"/>
                </a:lnTo>
                <a:lnTo>
                  <a:pt x="856234" y="218891"/>
                </a:lnTo>
                <a:lnTo>
                  <a:pt x="830311" y="180941"/>
                </a:lnTo>
                <a:lnTo>
                  <a:pt x="800585" y="145841"/>
                </a:lnTo>
                <a:lnTo>
                  <a:pt x="767336" y="113861"/>
                </a:lnTo>
                <a:lnTo>
                  <a:pt x="730843" y="85270"/>
                </a:lnTo>
                <a:lnTo>
                  <a:pt x="691388" y="60339"/>
                </a:lnTo>
                <a:lnTo>
                  <a:pt x="649250" y="39335"/>
                </a:lnTo>
                <a:lnTo>
                  <a:pt x="604711" y="22530"/>
                </a:lnTo>
                <a:lnTo>
                  <a:pt x="558050" y="10193"/>
                </a:lnTo>
                <a:lnTo>
                  <a:pt x="509548" y="2593"/>
                </a:lnTo>
                <a:lnTo>
                  <a:pt x="459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" name="Picture 5"/>
          <p:cNvPicPr>
            <a:picLocks noChangeAspect="1"/>
          </p:cNvPicPr>
          <p:nvPr/>
        </p:nvPicPr>
        <p:blipFill>
          <a:blip r:embed="rId21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pic>
        <p:nvPicPr>
          <p:cNvPr id="29" name="SPOT PSICOLOGÍA DEPORTIV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2074" y="92075"/>
            <a:ext cx="18195926" cy="933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8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9"/>
          <p:cNvSpPr/>
          <p:nvPr/>
        </p:nvSpPr>
        <p:spPr>
          <a:xfrm>
            <a:off x="3700214" y="1044668"/>
            <a:ext cx="667398" cy="6428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3" name="CuadroTexto 22"/>
          <p:cNvSpPr txBox="1"/>
          <p:nvPr/>
        </p:nvSpPr>
        <p:spPr>
          <a:xfrm>
            <a:off x="1415597" y="4930569"/>
            <a:ext cx="6116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4800" b="1" dirty="0">
                <a:solidFill>
                  <a:schemeClr val="bg1"/>
                </a:solidFill>
              </a:rPr>
              <a:t>Material Audiovisual</a:t>
            </a:r>
          </a:p>
        </p:txBody>
      </p:sp>
      <p:pic>
        <p:nvPicPr>
          <p:cNvPr id="31" name="Gráfico 30">
            <a:extLst>
              <a:ext uri="{FF2B5EF4-FFF2-40B4-BE49-F238E27FC236}">
                <a16:creationId xmlns:a16="http://schemas.microsoft.com/office/drawing/2014/main" id="{21824F75-EBAC-464B-9E55-3288BF2BA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56137" y="2543256"/>
            <a:ext cx="953663" cy="1013804"/>
          </a:xfrm>
          <a:prstGeom prst="rect">
            <a:avLst/>
          </a:prstGeom>
        </p:spPr>
      </p:pic>
      <p:pic>
        <p:nvPicPr>
          <p:cNvPr id="32" name="Gráfico 31">
            <a:extLst>
              <a:ext uri="{FF2B5EF4-FFF2-40B4-BE49-F238E27FC236}">
                <a16:creationId xmlns:a16="http://schemas.microsoft.com/office/drawing/2014/main" id="{D23EED23-8D96-4BE4-85AF-CB263DFF1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0800000">
            <a:off x="16880410" y="8958169"/>
            <a:ext cx="953663" cy="1013804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2043298" y="533824"/>
            <a:ext cx="14479550" cy="9162880"/>
            <a:chOff x="2043298" y="533824"/>
            <a:chExt cx="14479550" cy="9162880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02EA293-A531-4B2A-A70F-CF698F510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3298" y="3314700"/>
              <a:ext cx="14479550" cy="6150371"/>
            </a:xfrm>
            <a:prstGeom prst="rect">
              <a:avLst/>
            </a:prstGeom>
          </p:spPr>
        </p:pic>
        <p:sp>
          <p:nvSpPr>
            <p:cNvPr id="7" name="Rectángulo 6"/>
            <p:cNvSpPr/>
            <p:nvPr/>
          </p:nvSpPr>
          <p:spPr>
            <a:xfrm>
              <a:off x="10210800" y="8219633"/>
              <a:ext cx="5878286" cy="14770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350" marR="175895" indent="-6350" algn="ctr">
                <a:lnSpc>
                  <a:spcPct val="107000"/>
                </a:lnSpc>
              </a:pPr>
              <a:r>
                <a:rPr lang="es-PE" sz="8800" b="1" kern="0" dirty="0" smtClean="0">
                  <a:solidFill>
                    <a:srgbClr val="FF0000"/>
                  </a:solidFill>
                  <a:latin typeface="+mj-lt"/>
                  <a:ea typeface="Calibri" panose="020F0502020204030204" pitchFamily="34" charset="0"/>
                </a:rPr>
                <a:t> GRACIAS!!!  </a:t>
              </a:r>
              <a:endParaRPr lang="es-PE" sz="8800" b="1" kern="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endParaRPr>
            </a:p>
          </p:txBody>
        </p:sp>
        <p:pic>
          <p:nvPicPr>
            <p:cNvPr id="9" name="Picture 5"/>
            <p:cNvPicPr>
              <a:picLocks noChangeAspect="1"/>
            </p:cNvPicPr>
            <p:nvPr/>
          </p:nvPicPr>
          <p:blipFill>
            <a:blip r:embed="rId6">
              <a:alphaModFix amt="97000"/>
            </a:blip>
            <a:srcRect l="18146" t="18339" r="31685" b="22961"/>
            <a:stretch>
              <a:fillRect/>
            </a:stretch>
          </p:blipFill>
          <p:spPr>
            <a:xfrm>
              <a:off x="7532192" y="533824"/>
              <a:ext cx="2955441" cy="24628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891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638" y="825700"/>
            <a:ext cx="5255934" cy="523137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sp>
        <p:nvSpPr>
          <p:cNvPr id="4" name="object 4"/>
          <p:cNvSpPr/>
          <p:nvPr/>
        </p:nvSpPr>
        <p:spPr>
          <a:xfrm>
            <a:off x="7209237" y="3357055"/>
            <a:ext cx="2618772" cy="651294"/>
          </a:xfrm>
          <a:custGeom>
            <a:avLst/>
            <a:gdLst/>
            <a:ahLst/>
            <a:cxnLst/>
            <a:rect l="l" t="t" r="r" b="b"/>
            <a:pathLst>
              <a:path w="919479" h="883919">
                <a:moveTo>
                  <a:pt x="459486" y="0"/>
                </a:moveTo>
                <a:lnTo>
                  <a:pt x="409423" y="2593"/>
                </a:lnTo>
                <a:lnTo>
                  <a:pt x="360921" y="10193"/>
                </a:lnTo>
                <a:lnTo>
                  <a:pt x="314260" y="22530"/>
                </a:lnTo>
                <a:lnTo>
                  <a:pt x="269721" y="39335"/>
                </a:lnTo>
                <a:lnTo>
                  <a:pt x="227583" y="60339"/>
                </a:lnTo>
                <a:lnTo>
                  <a:pt x="188128" y="85270"/>
                </a:lnTo>
                <a:lnTo>
                  <a:pt x="151635" y="113861"/>
                </a:lnTo>
                <a:lnTo>
                  <a:pt x="118386" y="145841"/>
                </a:lnTo>
                <a:lnTo>
                  <a:pt x="88660" y="180941"/>
                </a:lnTo>
                <a:lnTo>
                  <a:pt x="62737" y="218891"/>
                </a:lnTo>
                <a:lnTo>
                  <a:pt x="40900" y="259422"/>
                </a:lnTo>
                <a:lnTo>
                  <a:pt x="23426" y="302264"/>
                </a:lnTo>
                <a:lnTo>
                  <a:pt x="10598" y="347147"/>
                </a:lnTo>
                <a:lnTo>
                  <a:pt x="2696" y="393802"/>
                </a:lnTo>
                <a:lnTo>
                  <a:pt x="0" y="441960"/>
                </a:lnTo>
                <a:lnTo>
                  <a:pt x="2696" y="490117"/>
                </a:lnTo>
                <a:lnTo>
                  <a:pt x="10598" y="536772"/>
                </a:lnTo>
                <a:lnTo>
                  <a:pt x="23426" y="581655"/>
                </a:lnTo>
                <a:lnTo>
                  <a:pt x="40900" y="624497"/>
                </a:lnTo>
                <a:lnTo>
                  <a:pt x="62737" y="665028"/>
                </a:lnTo>
                <a:lnTo>
                  <a:pt x="88660" y="702978"/>
                </a:lnTo>
                <a:lnTo>
                  <a:pt x="118386" y="738078"/>
                </a:lnTo>
                <a:lnTo>
                  <a:pt x="151635" y="770058"/>
                </a:lnTo>
                <a:lnTo>
                  <a:pt x="188128" y="798649"/>
                </a:lnTo>
                <a:lnTo>
                  <a:pt x="227583" y="823580"/>
                </a:lnTo>
                <a:lnTo>
                  <a:pt x="269721" y="844584"/>
                </a:lnTo>
                <a:lnTo>
                  <a:pt x="314260" y="861389"/>
                </a:lnTo>
                <a:lnTo>
                  <a:pt x="360921" y="873726"/>
                </a:lnTo>
                <a:lnTo>
                  <a:pt x="409423" y="881326"/>
                </a:lnTo>
                <a:lnTo>
                  <a:pt x="459486" y="883920"/>
                </a:lnTo>
                <a:lnTo>
                  <a:pt x="509548" y="881326"/>
                </a:lnTo>
                <a:lnTo>
                  <a:pt x="558050" y="873726"/>
                </a:lnTo>
                <a:lnTo>
                  <a:pt x="604711" y="861389"/>
                </a:lnTo>
                <a:lnTo>
                  <a:pt x="649250" y="844584"/>
                </a:lnTo>
                <a:lnTo>
                  <a:pt x="691388" y="823580"/>
                </a:lnTo>
                <a:lnTo>
                  <a:pt x="730843" y="798649"/>
                </a:lnTo>
                <a:lnTo>
                  <a:pt x="767336" y="770058"/>
                </a:lnTo>
                <a:lnTo>
                  <a:pt x="800585" y="738078"/>
                </a:lnTo>
                <a:lnTo>
                  <a:pt x="830311" y="702978"/>
                </a:lnTo>
                <a:lnTo>
                  <a:pt x="856234" y="665028"/>
                </a:lnTo>
                <a:lnTo>
                  <a:pt x="878071" y="624497"/>
                </a:lnTo>
                <a:lnTo>
                  <a:pt x="895545" y="581655"/>
                </a:lnTo>
                <a:lnTo>
                  <a:pt x="908373" y="536772"/>
                </a:lnTo>
                <a:lnTo>
                  <a:pt x="916275" y="490117"/>
                </a:lnTo>
                <a:lnTo>
                  <a:pt x="918971" y="441960"/>
                </a:lnTo>
                <a:lnTo>
                  <a:pt x="916275" y="393802"/>
                </a:lnTo>
                <a:lnTo>
                  <a:pt x="908373" y="347147"/>
                </a:lnTo>
                <a:lnTo>
                  <a:pt x="895545" y="302264"/>
                </a:lnTo>
                <a:lnTo>
                  <a:pt x="878071" y="259422"/>
                </a:lnTo>
                <a:lnTo>
                  <a:pt x="856234" y="218891"/>
                </a:lnTo>
                <a:lnTo>
                  <a:pt x="830311" y="180941"/>
                </a:lnTo>
                <a:lnTo>
                  <a:pt x="800585" y="145841"/>
                </a:lnTo>
                <a:lnTo>
                  <a:pt x="767336" y="113861"/>
                </a:lnTo>
                <a:lnTo>
                  <a:pt x="730843" y="85270"/>
                </a:lnTo>
                <a:lnTo>
                  <a:pt x="691388" y="60339"/>
                </a:lnTo>
                <a:lnTo>
                  <a:pt x="649250" y="39335"/>
                </a:lnTo>
                <a:lnTo>
                  <a:pt x="604711" y="22530"/>
                </a:lnTo>
                <a:lnTo>
                  <a:pt x="558050" y="10193"/>
                </a:lnTo>
                <a:lnTo>
                  <a:pt x="509548" y="2593"/>
                </a:lnTo>
                <a:lnTo>
                  <a:pt x="459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Rectángulo 27"/>
          <p:cNvSpPr/>
          <p:nvPr/>
        </p:nvSpPr>
        <p:spPr>
          <a:xfrm>
            <a:off x="448888" y="595728"/>
            <a:ext cx="83141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 Psicología ha sido tradicionalmente aplicada al deporte de élite, y cada vez son más los profesionales que intervienen en este campo. </a:t>
            </a:r>
            <a:endParaRPr lang="es-PE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8763000" y="6057074"/>
            <a:ext cx="88159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Hoy en </a:t>
            </a:r>
            <a:r>
              <a:rPr lang="es-PE" sz="28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día, </a:t>
            </a: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numerosos deportistas tanto de deportes individuales como </a:t>
            </a:r>
            <a:r>
              <a:rPr lang="es-PE" sz="28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colectivos, cuentan </a:t>
            </a: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 la figura de un psicólogo </a:t>
            </a:r>
            <a:r>
              <a:rPr lang="es-PE" sz="28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deportivo para </a:t>
            </a:r>
            <a:r>
              <a:rPr lang="es-PE" sz="28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trabajar su preparación mental. 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05" y="3624210"/>
            <a:ext cx="7688399" cy="4866984"/>
          </a:xfrm>
          <a:prstGeom prst="rect">
            <a:avLst/>
          </a:prstGeom>
        </p:spPr>
      </p:pic>
      <p:pic>
        <p:nvPicPr>
          <p:cNvPr id="32" name="Picture 5"/>
          <p:cNvPicPr>
            <a:picLocks noChangeAspect="1"/>
          </p:cNvPicPr>
          <p:nvPr/>
        </p:nvPicPr>
        <p:blipFill>
          <a:blip r:embed="rId15">
            <a:alphaModFix amt="97000"/>
          </a:blip>
          <a:srcRect l="18146" t="18339" r="31685" b="22961"/>
          <a:stretch>
            <a:fillRect/>
          </a:stretch>
        </p:blipFill>
        <p:spPr>
          <a:xfrm>
            <a:off x="16110857" y="266700"/>
            <a:ext cx="1981200" cy="15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7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7356E09-316A-4A92-9E92-8B77AAC1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22392" y="587237"/>
            <a:ext cx="1477972" cy="1307180"/>
          </a:xfrm>
          <a:prstGeom prst="rect">
            <a:avLst/>
          </a:prstGeom>
        </p:spPr>
      </p:pic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Rectángulo 26"/>
          <p:cNvSpPr/>
          <p:nvPr/>
        </p:nvSpPr>
        <p:spPr>
          <a:xfrm>
            <a:off x="1752220" y="622349"/>
            <a:ext cx="9569406" cy="168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PE" sz="24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 el paso del tiempo ha ido en aumento la importancia que se concede a los factores </a:t>
            </a:r>
            <a:r>
              <a:rPr lang="es-PE" sz="24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psicológicos para optimizar el rendimiento deportivo</a:t>
            </a:r>
            <a:endParaRPr lang="es-PE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Flecha curvada hacia abajo 27"/>
          <p:cNvSpPr/>
          <p:nvPr/>
        </p:nvSpPr>
        <p:spPr>
          <a:xfrm rot="5400000">
            <a:off x="11152689" y="3475855"/>
            <a:ext cx="5718221" cy="5068677"/>
          </a:xfrm>
          <a:prstGeom prst="curved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643" y="2915005"/>
            <a:ext cx="4795310" cy="2752388"/>
          </a:xfrm>
          <a:prstGeom prst="rect">
            <a:avLst/>
          </a:prstGeom>
          <a:solidFill>
            <a:schemeClr val="accent6"/>
          </a:solidFill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685" y="2964516"/>
            <a:ext cx="4761776" cy="2590860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063" y="6526311"/>
            <a:ext cx="4862378" cy="2601158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676" y="6526311"/>
            <a:ext cx="4694710" cy="2661650"/>
          </a:xfrm>
          <a:prstGeom prst="rect">
            <a:avLst/>
          </a:prstGeom>
        </p:spPr>
      </p:pic>
      <p:pic>
        <p:nvPicPr>
          <p:cNvPr id="33" name="Picture 5"/>
          <p:cNvPicPr>
            <a:picLocks noChangeAspect="1"/>
          </p:cNvPicPr>
          <p:nvPr/>
        </p:nvPicPr>
        <p:blipFill>
          <a:blip r:embed="rId25">
            <a:alphaModFix amt="97000"/>
          </a:blip>
          <a:srcRect l="18146" t="18339" r="31685" b="22961"/>
          <a:stretch>
            <a:fillRect/>
          </a:stretch>
        </p:blipFill>
        <p:spPr>
          <a:xfrm>
            <a:off x="16002000" y="227262"/>
            <a:ext cx="1981200" cy="15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7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sp>
        <p:nvSpPr>
          <p:cNvPr id="4" name="object 4"/>
          <p:cNvSpPr/>
          <p:nvPr/>
        </p:nvSpPr>
        <p:spPr>
          <a:xfrm>
            <a:off x="7209237" y="3357055"/>
            <a:ext cx="2618772" cy="651294"/>
          </a:xfrm>
          <a:custGeom>
            <a:avLst/>
            <a:gdLst/>
            <a:ahLst/>
            <a:cxnLst/>
            <a:rect l="l" t="t" r="r" b="b"/>
            <a:pathLst>
              <a:path w="919479" h="883919">
                <a:moveTo>
                  <a:pt x="459486" y="0"/>
                </a:moveTo>
                <a:lnTo>
                  <a:pt x="409423" y="2593"/>
                </a:lnTo>
                <a:lnTo>
                  <a:pt x="360921" y="10193"/>
                </a:lnTo>
                <a:lnTo>
                  <a:pt x="314260" y="22530"/>
                </a:lnTo>
                <a:lnTo>
                  <a:pt x="269721" y="39335"/>
                </a:lnTo>
                <a:lnTo>
                  <a:pt x="227583" y="60339"/>
                </a:lnTo>
                <a:lnTo>
                  <a:pt x="188128" y="85270"/>
                </a:lnTo>
                <a:lnTo>
                  <a:pt x="151635" y="113861"/>
                </a:lnTo>
                <a:lnTo>
                  <a:pt x="118386" y="145841"/>
                </a:lnTo>
                <a:lnTo>
                  <a:pt x="88660" y="180941"/>
                </a:lnTo>
                <a:lnTo>
                  <a:pt x="62737" y="218891"/>
                </a:lnTo>
                <a:lnTo>
                  <a:pt x="40900" y="259422"/>
                </a:lnTo>
                <a:lnTo>
                  <a:pt x="23426" y="302264"/>
                </a:lnTo>
                <a:lnTo>
                  <a:pt x="10598" y="347147"/>
                </a:lnTo>
                <a:lnTo>
                  <a:pt x="2696" y="393802"/>
                </a:lnTo>
                <a:lnTo>
                  <a:pt x="0" y="441960"/>
                </a:lnTo>
                <a:lnTo>
                  <a:pt x="2696" y="490117"/>
                </a:lnTo>
                <a:lnTo>
                  <a:pt x="10598" y="536772"/>
                </a:lnTo>
                <a:lnTo>
                  <a:pt x="23426" y="581655"/>
                </a:lnTo>
                <a:lnTo>
                  <a:pt x="40900" y="624497"/>
                </a:lnTo>
                <a:lnTo>
                  <a:pt x="62737" y="665028"/>
                </a:lnTo>
                <a:lnTo>
                  <a:pt x="88660" y="702978"/>
                </a:lnTo>
                <a:lnTo>
                  <a:pt x="118386" y="738078"/>
                </a:lnTo>
                <a:lnTo>
                  <a:pt x="151635" y="770058"/>
                </a:lnTo>
                <a:lnTo>
                  <a:pt x="188128" y="798649"/>
                </a:lnTo>
                <a:lnTo>
                  <a:pt x="227583" y="823580"/>
                </a:lnTo>
                <a:lnTo>
                  <a:pt x="269721" y="844584"/>
                </a:lnTo>
                <a:lnTo>
                  <a:pt x="314260" y="861389"/>
                </a:lnTo>
                <a:lnTo>
                  <a:pt x="360921" y="873726"/>
                </a:lnTo>
                <a:lnTo>
                  <a:pt x="409423" y="881326"/>
                </a:lnTo>
                <a:lnTo>
                  <a:pt x="459486" y="883920"/>
                </a:lnTo>
                <a:lnTo>
                  <a:pt x="509548" y="881326"/>
                </a:lnTo>
                <a:lnTo>
                  <a:pt x="558050" y="873726"/>
                </a:lnTo>
                <a:lnTo>
                  <a:pt x="604711" y="861389"/>
                </a:lnTo>
                <a:lnTo>
                  <a:pt x="649250" y="844584"/>
                </a:lnTo>
                <a:lnTo>
                  <a:pt x="691388" y="823580"/>
                </a:lnTo>
                <a:lnTo>
                  <a:pt x="730843" y="798649"/>
                </a:lnTo>
                <a:lnTo>
                  <a:pt x="767336" y="770058"/>
                </a:lnTo>
                <a:lnTo>
                  <a:pt x="800585" y="738078"/>
                </a:lnTo>
                <a:lnTo>
                  <a:pt x="830311" y="702978"/>
                </a:lnTo>
                <a:lnTo>
                  <a:pt x="856234" y="665028"/>
                </a:lnTo>
                <a:lnTo>
                  <a:pt x="878071" y="624497"/>
                </a:lnTo>
                <a:lnTo>
                  <a:pt x="895545" y="581655"/>
                </a:lnTo>
                <a:lnTo>
                  <a:pt x="908373" y="536772"/>
                </a:lnTo>
                <a:lnTo>
                  <a:pt x="916275" y="490117"/>
                </a:lnTo>
                <a:lnTo>
                  <a:pt x="918971" y="441960"/>
                </a:lnTo>
                <a:lnTo>
                  <a:pt x="916275" y="393802"/>
                </a:lnTo>
                <a:lnTo>
                  <a:pt x="908373" y="347147"/>
                </a:lnTo>
                <a:lnTo>
                  <a:pt x="895545" y="302264"/>
                </a:lnTo>
                <a:lnTo>
                  <a:pt x="878071" y="259422"/>
                </a:lnTo>
                <a:lnTo>
                  <a:pt x="856234" y="218891"/>
                </a:lnTo>
                <a:lnTo>
                  <a:pt x="830311" y="180941"/>
                </a:lnTo>
                <a:lnTo>
                  <a:pt x="800585" y="145841"/>
                </a:lnTo>
                <a:lnTo>
                  <a:pt x="767336" y="113861"/>
                </a:lnTo>
                <a:lnTo>
                  <a:pt x="730843" y="85270"/>
                </a:lnTo>
                <a:lnTo>
                  <a:pt x="691388" y="60339"/>
                </a:lnTo>
                <a:lnTo>
                  <a:pt x="649250" y="39335"/>
                </a:lnTo>
                <a:lnTo>
                  <a:pt x="604711" y="22530"/>
                </a:lnTo>
                <a:lnTo>
                  <a:pt x="558050" y="10193"/>
                </a:lnTo>
                <a:lnTo>
                  <a:pt x="509548" y="2593"/>
                </a:lnTo>
                <a:lnTo>
                  <a:pt x="459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Rectángulo 31"/>
          <p:cNvSpPr/>
          <p:nvPr/>
        </p:nvSpPr>
        <p:spPr>
          <a:xfrm>
            <a:off x="510295" y="393175"/>
            <a:ext cx="10105217" cy="580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PE" sz="3200" b="1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Clasificación de los deportes según distintos autores</a:t>
            </a:r>
            <a:endParaRPr lang="es-PE" sz="3200" b="1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695283" y="3349390"/>
            <a:ext cx="35512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ct val="90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800" b="1" dirty="0" smtClean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</a:t>
            </a:r>
            <a:r>
              <a:rPr lang="es-PE" sz="2800" b="1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Atléticos.</a:t>
            </a:r>
            <a:endParaRPr lang="es-PE" sz="2800" b="1" dirty="0">
              <a:solidFill>
                <a:srgbClr val="292929"/>
              </a:solidFill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591705" y="1437800"/>
            <a:ext cx="91998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PE" sz="2800" b="1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Michael </a:t>
            </a:r>
            <a:r>
              <a:rPr lang="es-PE" sz="2800" b="1" dirty="0" err="1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Bouet</a:t>
            </a:r>
            <a:r>
              <a:rPr lang="es-PE" sz="2800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, en 1968, clasificó los deportes </a:t>
            </a:r>
            <a:r>
              <a:rPr lang="es-PE" sz="2800" b="1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según la experiencia vivida</a:t>
            </a:r>
            <a:r>
              <a:rPr lang="es-PE" sz="2800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 en su práctica, formando 5 grupos:</a:t>
            </a:r>
            <a:endParaRPr lang="es-PE" sz="28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055" y="2249226"/>
            <a:ext cx="6321337" cy="5531169"/>
          </a:xfrm>
          <a:prstGeom prst="rect">
            <a:avLst/>
          </a:prstGeom>
        </p:spPr>
      </p:pic>
      <p:sp>
        <p:nvSpPr>
          <p:cNvPr id="36" name="Rectángulo 35"/>
          <p:cNvSpPr/>
          <p:nvPr/>
        </p:nvSpPr>
        <p:spPr>
          <a:xfrm>
            <a:off x="709987" y="4273088"/>
            <a:ext cx="50096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ct val="90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800" b="1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de Combate.</a:t>
            </a:r>
            <a:endParaRPr lang="es-PE" sz="2800" b="1" dirty="0">
              <a:solidFill>
                <a:srgbClr val="292929"/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791097" y="7266598"/>
            <a:ext cx="44154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ct val="90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800" b="1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de Pelota.</a:t>
            </a:r>
            <a:endParaRPr lang="es-PE" sz="2800" b="1" dirty="0">
              <a:solidFill>
                <a:srgbClr val="292929"/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769419" y="6296703"/>
            <a:ext cx="46533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ct val="90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800" b="1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Mecánicos.</a:t>
            </a:r>
            <a:endParaRPr lang="es-PE" sz="2800" b="1" dirty="0">
              <a:solidFill>
                <a:srgbClr val="292929"/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730363" y="5305724"/>
            <a:ext cx="84221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ct val="90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800" b="1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en Contacto con la Naturaleza.</a:t>
            </a:r>
            <a:endParaRPr lang="es-PE" sz="2800" b="1" dirty="0">
              <a:solidFill>
                <a:srgbClr val="292929"/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41" name="Picture 5"/>
          <p:cNvPicPr>
            <a:picLocks noChangeAspect="1"/>
          </p:cNvPicPr>
          <p:nvPr/>
        </p:nvPicPr>
        <p:blipFill>
          <a:blip r:embed="rId14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5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6" grpId="0"/>
      <p:bldP spid="37" grpId="0"/>
      <p:bldP spid="3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 rot="5400000">
            <a:off x="-4465334" y="4450069"/>
            <a:ext cx="10287000" cy="138686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grpSp>
        <p:nvGrpSpPr>
          <p:cNvPr id="52" name="object 4"/>
          <p:cNvGrpSpPr/>
          <p:nvPr/>
        </p:nvGrpSpPr>
        <p:grpSpPr>
          <a:xfrm rot="5400000">
            <a:off x="-4319330" y="4596071"/>
            <a:ext cx="10172700" cy="1209158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Rectángulo 26"/>
          <p:cNvSpPr/>
          <p:nvPr/>
        </p:nvSpPr>
        <p:spPr>
          <a:xfrm>
            <a:off x="2339504" y="3695929"/>
            <a:ext cx="45534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SzPct val="80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800" b="1" dirty="0" smtClean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</a:t>
            </a:r>
            <a:r>
              <a:rPr lang="es-PE" sz="2800" b="1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al Aire Libre</a:t>
            </a:r>
            <a:endParaRPr lang="es-PE" sz="28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1644421" y="1517853"/>
            <a:ext cx="9901003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PE" sz="2800" b="1" dirty="0" smtClean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M. Durand</a:t>
            </a:r>
            <a:r>
              <a:rPr lang="es-PE" sz="2800" dirty="0" smtClean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</a:t>
            </a:r>
            <a:r>
              <a:rPr lang="es-PE" sz="2800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en 1968, </a:t>
            </a:r>
            <a:r>
              <a:rPr lang="es-PE" sz="2800" dirty="0" smtClean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publico su clasificación de </a:t>
            </a:r>
            <a:r>
              <a:rPr lang="es-PE" sz="2800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los deportes </a:t>
            </a:r>
            <a:r>
              <a:rPr lang="es-PE" sz="2800" b="1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según </a:t>
            </a:r>
            <a:r>
              <a:rPr lang="es-PE" sz="2800" b="1" dirty="0" smtClean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la enseñanza recibida</a:t>
            </a:r>
            <a:r>
              <a:rPr lang="es-PE" sz="2800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 en su práctica, formando </a:t>
            </a:r>
            <a:r>
              <a:rPr lang="es-PE" sz="2800" dirty="0" smtClean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4 </a:t>
            </a:r>
            <a:r>
              <a:rPr lang="es-PE" sz="2800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grupos:</a:t>
            </a:r>
            <a:endParaRPr lang="es-PE" sz="28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39200" y="3548110"/>
            <a:ext cx="6093314" cy="5488936"/>
          </a:xfrm>
          <a:prstGeom prst="rect">
            <a:avLst/>
          </a:prstGeom>
        </p:spPr>
      </p:pic>
      <p:sp>
        <p:nvSpPr>
          <p:cNvPr id="30" name="Rectángulo 29"/>
          <p:cNvSpPr/>
          <p:nvPr/>
        </p:nvSpPr>
        <p:spPr>
          <a:xfrm>
            <a:off x="1669984" y="641474"/>
            <a:ext cx="9129615" cy="580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PE" sz="3200" b="1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Clasificación de los deportes según distintos autores</a:t>
            </a:r>
            <a:endParaRPr lang="es-PE" sz="3200" b="1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2339504" y="7364279"/>
            <a:ext cx="3852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">
              <a:spcAft>
                <a:spcPts val="0"/>
              </a:spcAft>
              <a:buSzPct val="80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800" b="1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Individuales.</a:t>
            </a:r>
            <a:endParaRPr lang="es-PE" sz="2800" b="1" dirty="0">
              <a:solidFill>
                <a:srgbClr val="292929"/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2315950" y="4834038"/>
            <a:ext cx="4343400" cy="81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SzPct val="80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800" b="1" dirty="0" smtClean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</a:t>
            </a:r>
            <a:r>
              <a:rPr lang="es-PE" sz="2800" b="1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Colectivos.</a:t>
            </a:r>
            <a:endParaRPr lang="es-PE" sz="2800" b="1" dirty="0">
              <a:solidFill>
                <a:srgbClr val="292929"/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2339504" y="5918099"/>
            <a:ext cx="3967496" cy="81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SzPct val="80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s-PE" sz="2800" b="1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Deportes de Combate.</a:t>
            </a:r>
          </a:p>
        </p:txBody>
      </p:sp>
      <p:pic>
        <p:nvPicPr>
          <p:cNvPr id="34" name="Picture 5"/>
          <p:cNvPicPr>
            <a:picLocks noChangeAspect="1"/>
          </p:cNvPicPr>
          <p:nvPr/>
        </p:nvPicPr>
        <p:blipFill>
          <a:blip r:embed="rId14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9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  <p:bldP spid="31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" y="9130623"/>
            <a:ext cx="18287999" cy="1143001"/>
          </a:xfrm>
          <a:custGeom>
            <a:avLst/>
            <a:gdLst/>
            <a:ahLst/>
            <a:cxnLst/>
            <a:rect l="l" t="t" r="r" b="b"/>
            <a:pathLst>
              <a:path w="6421120" h="6024880">
                <a:moveTo>
                  <a:pt x="6420612" y="0"/>
                </a:moveTo>
                <a:lnTo>
                  <a:pt x="0" y="0"/>
                </a:lnTo>
                <a:lnTo>
                  <a:pt x="0" y="6024372"/>
                </a:lnTo>
                <a:lnTo>
                  <a:pt x="6420612" y="6024372"/>
                </a:lnTo>
                <a:lnTo>
                  <a:pt x="6420612" y="0"/>
                </a:lnTo>
                <a:close/>
              </a:path>
            </a:pathLst>
          </a:custGeom>
          <a:solidFill>
            <a:srgbClr val="FFA800"/>
          </a:solidFill>
        </p:spPr>
        <p:txBody>
          <a:bodyPr wrap="square" lIns="0" tIns="0" rIns="0" bIns="0" rtlCol="0"/>
          <a:lstStyle/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lang="es-PE" sz="2700" dirty="0"/>
          </a:p>
          <a:p>
            <a:endParaRPr sz="2700" dirty="0"/>
          </a:p>
        </p:txBody>
      </p:sp>
      <p:grpSp>
        <p:nvGrpSpPr>
          <p:cNvPr id="52" name="object 4"/>
          <p:cNvGrpSpPr/>
          <p:nvPr/>
        </p:nvGrpSpPr>
        <p:grpSpPr>
          <a:xfrm>
            <a:off x="591705" y="9269460"/>
            <a:ext cx="17178117" cy="818113"/>
            <a:chOff x="329183" y="5649467"/>
            <a:chExt cx="11379708" cy="1062228"/>
          </a:xfrm>
        </p:grpSpPr>
        <p:sp>
          <p:nvSpPr>
            <p:cNvPr id="53" name="object 5"/>
            <p:cNvSpPr/>
            <p:nvPr/>
          </p:nvSpPr>
          <p:spPr>
            <a:xfrm>
              <a:off x="329183" y="5949695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804672" y="6167627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1050035" y="5772911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1624584" y="5864351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2119884" y="5949695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2569463" y="5649467"/>
              <a:ext cx="548639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3110484" y="6030467"/>
              <a:ext cx="615695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323587" y="6003035"/>
              <a:ext cx="571500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5422392" y="5925311"/>
              <a:ext cx="667512" cy="66903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966716" y="6028943"/>
              <a:ext cx="585215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3814572" y="5978651"/>
              <a:ext cx="443484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7"/>
            <p:cNvSpPr/>
            <p:nvPr/>
          </p:nvSpPr>
          <p:spPr>
            <a:xfrm>
              <a:off x="5948172" y="6015227"/>
              <a:ext cx="553212" cy="551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8"/>
            <p:cNvSpPr/>
            <p:nvPr/>
          </p:nvSpPr>
          <p:spPr>
            <a:xfrm>
              <a:off x="6423660" y="6233159"/>
              <a:ext cx="438912" cy="438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9"/>
            <p:cNvSpPr/>
            <p:nvPr/>
          </p:nvSpPr>
          <p:spPr>
            <a:xfrm>
              <a:off x="6669024" y="5838443"/>
              <a:ext cx="5715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0"/>
            <p:cNvSpPr/>
            <p:nvPr/>
          </p:nvSpPr>
          <p:spPr>
            <a:xfrm>
              <a:off x="7243572" y="5929883"/>
              <a:ext cx="560831" cy="560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1"/>
            <p:cNvSpPr/>
            <p:nvPr/>
          </p:nvSpPr>
          <p:spPr>
            <a:xfrm>
              <a:off x="7738872" y="6015227"/>
              <a:ext cx="633983" cy="6339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2"/>
            <p:cNvSpPr/>
            <p:nvPr/>
          </p:nvSpPr>
          <p:spPr>
            <a:xfrm>
              <a:off x="8188452" y="5714999"/>
              <a:ext cx="548640" cy="5471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3"/>
            <p:cNvSpPr/>
            <p:nvPr/>
          </p:nvSpPr>
          <p:spPr>
            <a:xfrm>
              <a:off x="8729472" y="6095999"/>
              <a:ext cx="615696" cy="6156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4"/>
            <p:cNvSpPr/>
            <p:nvPr/>
          </p:nvSpPr>
          <p:spPr>
            <a:xfrm>
              <a:off x="9944100" y="6068567"/>
              <a:ext cx="569976" cy="5699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5"/>
            <p:cNvSpPr/>
            <p:nvPr/>
          </p:nvSpPr>
          <p:spPr>
            <a:xfrm>
              <a:off x="11041379" y="5990843"/>
              <a:ext cx="667512" cy="66903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6"/>
            <p:cNvSpPr/>
            <p:nvPr/>
          </p:nvSpPr>
          <p:spPr>
            <a:xfrm>
              <a:off x="10585703" y="6094475"/>
              <a:ext cx="585216" cy="5852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27"/>
            <p:cNvSpPr/>
            <p:nvPr/>
          </p:nvSpPr>
          <p:spPr>
            <a:xfrm>
              <a:off x="9433560" y="6044183"/>
              <a:ext cx="443483" cy="4434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1" name="Picture 5"/>
          <p:cNvPicPr>
            <a:picLocks noChangeAspect="1"/>
          </p:cNvPicPr>
          <p:nvPr/>
        </p:nvPicPr>
        <p:blipFill>
          <a:blip r:embed="rId13">
            <a:alphaModFix amt="97000"/>
          </a:blip>
          <a:srcRect l="18146" t="18339" r="31685" b="22961"/>
          <a:stretch>
            <a:fillRect/>
          </a:stretch>
        </p:blipFill>
        <p:spPr>
          <a:xfrm>
            <a:off x="15966202" y="370315"/>
            <a:ext cx="1981200" cy="1573743"/>
          </a:xfrm>
          <a:prstGeom prst="rect">
            <a:avLst/>
          </a:prstGeom>
        </p:spPr>
      </p:pic>
      <p:sp>
        <p:nvSpPr>
          <p:cNvPr id="38" name="Rectángulo 37"/>
          <p:cNvSpPr/>
          <p:nvPr/>
        </p:nvSpPr>
        <p:spPr>
          <a:xfrm>
            <a:off x="1590595" y="7092034"/>
            <a:ext cx="51685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SzPct val="90000"/>
              <a:tabLst>
                <a:tab pos="457200" algn="l"/>
              </a:tabLst>
            </a:pPr>
            <a:r>
              <a:rPr lang="es-PE" sz="2000" b="1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5.  Deportes Complejos</a:t>
            </a:r>
          </a:p>
          <a:p>
            <a:pPr lvl="0" algn="just">
              <a:spcAft>
                <a:spcPts val="0"/>
              </a:spcAft>
              <a:buSzPct val="90000"/>
              <a:tabLst>
                <a:tab pos="457200" algn="l"/>
              </a:tabLst>
            </a:pPr>
            <a:r>
              <a:rPr lang="es-PE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    Surf, Automovilismo, Gimnasia, Ciclismo</a:t>
            </a:r>
            <a:r>
              <a:rPr lang="es-PE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  <a:p>
            <a:pPr lvl="0" algn="just">
              <a:spcAft>
                <a:spcPts val="0"/>
              </a:spcAft>
              <a:buSzPct val="90000"/>
              <a:tabLst>
                <a:tab pos="457200" algn="l"/>
              </a:tabLst>
            </a:pPr>
            <a:r>
              <a:rPr lang="es-PE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    Hockey, Artes </a:t>
            </a:r>
            <a:r>
              <a:rPr lang="es-PE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marciales </a:t>
            </a:r>
            <a:r>
              <a:rPr lang="es-PE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mixtas</a:t>
            </a:r>
            <a:endParaRPr lang="es-PE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2" name="Rectángulo 41"/>
          <p:cNvSpPr/>
          <p:nvPr/>
        </p:nvSpPr>
        <p:spPr>
          <a:xfrm>
            <a:off x="368183" y="1271486"/>
            <a:ext cx="1013938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PE" sz="2400" b="1" dirty="0" smtClean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Lev </a:t>
            </a:r>
            <a:r>
              <a:rPr lang="es-PE" sz="2400" b="1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Parlovich Matveev</a:t>
            </a:r>
            <a:r>
              <a:rPr lang="es-PE" sz="2400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  </a:t>
            </a:r>
            <a:r>
              <a:rPr lang="es-PE" sz="2400" dirty="0" smtClean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en </a:t>
            </a:r>
            <a:r>
              <a:rPr lang="es-PE" sz="2400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1975 fue </a:t>
            </a:r>
            <a:r>
              <a:rPr lang="es-PE" sz="2400" dirty="0" smtClean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quien </a:t>
            </a:r>
            <a:r>
              <a:rPr lang="es-PE" sz="2400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procedió a una nueva clasificación de los deportes, en este caso</a:t>
            </a:r>
            <a:r>
              <a:rPr lang="es-PE" sz="2400" b="1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 según el tipo de esfuerzo</a:t>
            </a:r>
            <a:r>
              <a:rPr lang="es-PE" sz="2400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 realizado en su práctica:</a:t>
            </a:r>
            <a:endParaRPr lang="es-PE" sz="2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314733" y="449017"/>
            <a:ext cx="9129615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PE" sz="3200" b="1" dirty="0">
                <a:solidFill>
                  <a:srgbClr val="292929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Clasificación de los deportes según distintos autores</a:t>
            </a:r>
            <a:endParaRPr lang="es-PE" sz="3200" b="1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922" y="2638014"/>
            <a:ext cx="8600911" cy="5718690"/>
          </a:xfrm>
          <a:prstGeom prst="rect">
            <a:avLst/>
          </a:prstGeom>
        </p:spPr>
      </p:pic>
      <p:sp>
        <p:nvSpPr>
          <p:cNvPr id="45" name="Rectángulo 44"/>
          <p:cNvSpPr/>
          <p:nvPr/>
        </p:nvSpPr>
        <p:spPr>
          <a:xfrm>
            <a:off x="1640751" y="2802240"/>
            <a:ext cx="5168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SzPct val="90000"/>
              <a:tabLst>
                <a:tab pos="457200" algn="l"/>
              </a:tabLst>
            </a:pPr>
            <a:r>
              <a:rPr lang="es-PE" sz="20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1.  Deportes de Potencia Muscular</a:t>
            </a:r>
            <a:r>
              <a:rPr lang="es-PE" sz="20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 </a:t>
            </a:r>
          </a:p>
          <a:p>
            <a:pPr lvl="0" algn="just">
              <a:spcAft>
                <a:spcPts val="0"/>
              </a:spcAft>
              <a:buSzPct val="90000"/>
              <a:tabLst>
                <a:tab pos="457200" algn="l"/>
              </a:tabLst>
            </a:pPr>
            <a:r>
              <a:rPr lang="es-PE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      Halterofilia, Powerlifting, Crossfit,</a:t>
            </a:r>
            <a:endParaRPr lang="es-PE" sz="20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1640751" y="3741357"/>
            <a:ext cx="516853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  <a:buSzPct val="90000"/>
              <a:tabLst>
                <a:tab pos="457200" algn="l"/>
              </a:tabLst>
            </a:pPr>
            <a:r>
              <a:rPr lang="es-PE" sz="20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2.  Deportes de Resistencia </a:t>
            </a:r>
          </a:p>
          <a:p>
            <a:pPr algn="just">
              <a:buSzPct val="90000"/>
            </a:pPr>
            <a:r>
              <a:rPr lang="es-PE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      Pesas, Natación, Ciclismo, Aeróbicos</a:t>
            </a:r>
          </a:p>
        </p:txBody>
      </p:sp>
      <p:sp>
        <p:nvSpPr>
          <p:cNvPr id="47" name="Rectángulo 46"/>
          <p:cNvSpPr/>
          <p:nvPr/>
        </p:nvSpPr>
        <p:spPr>
          <a:xfrm>
            <a:off x="1610915" y="4972549"/>
            <a:ext cx="5168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SzPct val="90000"/>
              <a:tabLst>
                <a:tab pos="457200" algn="l"/>
              </a:tabLst>
            </a:pPr>
            <a:r>
              <a:rPr lang="es-PE" sz="20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3.  Deportes de Equipo</a:t>
            </a:r>
          </a:p>
          <a:p>
            <a:pPr algn="just">
              <a:buSzPct val="90000"/>
            </a:pPr>
            <a:r>
              <a:rPr lang="es-PE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      Fútbol, Básquet., Voleibol, Softbol, Béisbol.</a:t>
            </a:r>
            <a:endParaRPr lang="es-PE" sz="2000" dirty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48" name="Rectángulo 47"/>
          <p:cNvSpPr/>
          <p:nvPr/>
        </p:nvSpPr>
        <p:spPr>
          <a:xfrm>
            <a:off x="1590595" y="6027896"/>
            <a:ext cx="5168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SzPct val="90000"/>
              <a:tabLst>
                <a:tab pos="457200" algn="l"/>
              </a:tabLst>
            </a:pPr>
            <a:r>
              <a:rPr lang="es-PE" sz="20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4.  Deportes de Combate</a:t>
            </a:r>
          </a:p>
          <a:p>
            <a:pPr algn="just">
              <a:buSzPct val="90000"/>
            </a:pPr>
            <a:r>
              <a:rPr lang="es-PE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      Esgrima, Boxeo, Judo, Karate, Lucha, TKD.</a:t>
            </a:r>
            <a:endParaRPr lang="es-PE" sz="20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80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2" grpId="0"/>
      <p:bldP spid="43" grpId="0"/>
      <p:bldP spid="45" grpId="0"/>
      <p:bldP spid="46" grpId="0"/>
      <p:bldP spid="47" grpId="0"/>
      <p:bldP spid="4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1801</TotalTime>
  <Words>2565</Words>
  <Application>Microsoft Office PowerPoint</Application>
  <PresentationFormat>Personalizado</PresentationFormat>
  <Paragraphs>538</Paragraphs>
  <Slides>47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7" baseType="lpstr">
      <vt:lpstr>Segoe UI Light</vt:lpstr>
      <vt:lpstr>Poppins</vt:lpstr>
      <vt:lpstr>Arial</vt:lpstr>
      <vt:lpstr>Wingdings</vt:lpstr>
      <vt:lpstr>Poppins Bold</vt:lpstr>
      <vt:lpstr>Calibri Light</vt:lpstr>
      <vt:lpstr>Times New Roman</vt:lpstr>
      <vt:lpstr>Carlito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Vivo Naranja y Rosa Sencillo Degradado Presentación</dc:title>
  <dc:creator>user</dc:creator>
  <cp:lastModifiedBy>lgcsport360@gmail.com</cp:lastModifiedBy>
  <cp:revision>116</cp:revision>
  <dcterms:created xsi:type="dcterms:W3CDTF">2006-08-16T00:00:00Z</dcterms:created>
  <dcterms:modified xsi:type="dcterms:W3CDTF">2022-08-28T21:42:08Z</dcterms:modified>
  <dc:identifier>DAFCe_ettxY</dc:identifier>
</cp:coreProperties>
</file>