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75" r:id="rId2"/>
    <p:sldId id="257" r:id="rId3"/>
    <p:sldId id="386" r:id="rId4"/>
    <p:sldId id="280" r:id="rId5"/>
    <p:sldId id="285" r:id="rId6"/>
    <p:sldId id="295" r:id="rId7"/>
    <p:sldId id="333" r:id="rId8"/>
    <p:sldId id="331" r:id="rId9"/>
    <p:sldId id="334" r:id="rId10"/>
    <p:sldId id="335" r:id="rId11"/>
    <p:sldId id="336" r:id="rId12"/>
    <p:sldId id="337" r:id="rId13"/>
    <p:sldId id="338" r:id="rId14"/>
    <p:sldId id="339" r:id="rId15"/>
    <p:sldId id="286" r:id="rId16"/>
    <p:sldId id="332" r:id="rId17"/>
    <p:sldId id="340" r:id="rId18"/>
    <p:sldId id="344" r:id="rId19"/>
    <p:sldId id="345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3" r:id="rId31"/>
    <p:sldId id="381" r:id="rId32"/>
    <p:sldId id="382" r:id="rId33"/>
    <p:sldId id="384" r:id="rId34"/>
    <p:sldId id="385" r:id="rId35"/>
    <p:sldId id="370" r:id="rId36"/>
    <p:sldId id="276" r:id="rId37"/>
  </p:sldIdLst>
  <p:sldSz cx="18288000" cy="10287000"/>
  <p:notesSz cx="6858000" cy="9144000"/>
  <p:embeddedFontLst>
    <p:embeddedFont>
      <p:font typeface="Poppins" panose="020B0604020202020204" charset="0"/>
      <p:regular r:id="rId39"/>
      <p:bold r:id="rId40"/>
      <p:italic r:id="rId41"/>
      <p:boldItalic r:id="rId42"/>
    </p:embeddedFont>
    <p:embeddedFont>
      <p:font typeface="Segoe UI Light" panose="020B0502040204020203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Poppins Bold" panose="020B060402020202020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242" autoAdjust="0"/>
  </p:normalViewPr>
  <p:slideViewPr>
    <p:cSldViewPr>
      <p:cViewPr varScale="1">
        <p:scale>
          <a:sx n="47" d="100"/>
          <a:sy n="47" d="100"/>
        </p:scale>
        <p:origin x="7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UIS\ARCHIVO%20LGCSPORT360\CLIENTES%20LGC%20SPORT%20360-%202021\PERFIL%20BRUNO%20RAMIREZ-FUTBOL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UIS\ARCHIVO%20LGCSPORT360\CLIENTES%20LGC%20SPORT%20360-%202021\PERFIL%20BRUNO%20RAMIREZ-FUTBOL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UIS\ARCHIVO%20CLIENTES%20PACK%20360\JOSE%20ALEJANDRO%20GARCIA%20OLIVO%20NATACION\PERFIL%20PS.DEP.JOSE%20GARCI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ea typeface="Century Gothic"/>
                <a:cs typeface="Calibri Light" panose="020F0302020204030204" pitchFamily="34" charset="0"/>
              </a:defRPr>
            </a:pPr>
            <a:r>
              <a:rPr lang="es-ES" sz="800" b="1">
                <a:latin typeface="Calibri Light" panose="020F0302020204030204" pitchFamily="34" charset="0"/>
                <a:cs typeface="Calibri Light" panose="020F0302020204030204" pitchFamily="34" charset="0"/>
              </a:rPr>
              <a:t>Perfil  Psicologico</a:t>
            </a:r>
            <a:r>
              <a:rPr lang="es-ES" sz="800" b="1" baseline="0">
                <a:latin typeface="Calibri Light" panose="020F0302020204030204" pitchFamily="34" charset="0"/>
                <a:cs typeface="Calibri Light" panose="020F0302020204030204" pitchFamily="34" charset="0"/>
              </a:rPr>
              <a:t> Deportivo</a:t>
            </a:r>
            <a:endParaRPr lang="es-ES" sz="800" b="1">
              <a:latin typeface="Calibri Light" panose="020F0302020204030204" pitchFamily="34" charset="0"/>
              <a:cs typeface="Calibri Light" panose="020F0302020204030204" pitchFamily="34" charset="0"/>
            </a:endParaRPr>
          </a:p>
        </c:rich>
      </c:tx>
      <c:layout>
        <c:manualLayout>
          <c:xMode val="edge"/>
          <c:yMode val="edge"/>
          <c:x val="0.40711459848006804"/>
          <c:y val="1.145114592634683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5967607707573154E-2"/>
          <c:y val="0.11414017692232915"/>
          <c:w val="0.87964611524260283"/>
          <c:h val="0.70960823420507035"/>
        </c:manualLayout>
      </c:layout>
      <c:lineChart>
        <c:grouping val="standard"/>
        <c:varyColors val="0"/>
        <c:ser>
          <c:idx val="0"/>
          <c:order val="0"/>
          <c:tx>
            <c:strRef>
              <c:f>'PAR-P1 '!$B$7</c:f>
              <c:strCache>
                <c:ptCount val="1"/>
                <c:pt idx="0">
                  <c:v>Perfil Esperado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5225383412439299E-2"/>
                  <c:y val="-3.528343750845577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9D-41D4-AE35-68AAA267EDD0}"/>
                </c:ext>
              </c:extLst>
            </c:dLbl>
            <c:dLbl>
              <c:idx val="1"/>
              <c:layout>
                <c:manualLayout>
                  <c:x val="-2.1979752530933632E-2"/>
                  <c:y val="-3.144762832480992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9D-41D4-AE35-68AAA267EDD0}"/>
                </c:ext>
              </c:extLst>
            </c:dLbl>
            <c:dLbl>
              <c:idx val="2"/>
              <c:layout>
                <c:manualLayout>
                  <c:x val="-2.7242702420076328E-2"/>
                  <c:y val="-3.372753293217570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9D-41D4-AE35-68AAA267EDD0}"/>
                </c:ext>
              </c:extLst>
            </c:dLbl>
            <c:dLbl>
              <c:idx val="3"/>
              <c:layout>
                <c:manualLayout>
                  <c:x val="-2.8490767922302394E-2"/>
                  <c:y val="3.7542549449360064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D-41D4-AE35-68AAA267EDD0}"/>
                </c:ext>
              </c:extLst>
            </c:dLbl>
            <c:dLbl>
              <c:idx val="4"/>
              <c:layout>
                <c:manualLayout>
                  <c:x val="-2.484786962605284E-2"/>
                  <c:y val="-3.370159915577563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D-41D4-AE35-68AAA267EDD0}"/>
                </c:ext>
              </c:extLst>
            </c:dLbl>
            <c:dLbl>
              <c:idx val="5"/>
              <c:layout>
                <c:manualLayout>
                  <c:x val="-2.757857980089299E-2"/>
                  <c:y val="-3.361348657516986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D-41D4-AE35-68AAA267EDD0}"/>
                </c:ext>
              </c:extLst>
            </c:dLbl>
            <c:dLbl>
              <c:idx val="6"/>
              <c:layout>
                <c:manualLayout>
                  <c:x val="-2.5711665793463019E-2"/>
                  <c:y val="-3.361345279195679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D-41D4-AE35-68AAA267EDD0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'PAR-P1 '!$C$6:$I$6</c:f>
              <c:strCache>
                <c:ptCount val="7"/>
                <c:pt idx="0">
                  <c:v>Auto Confianza</c:v>
                </c:pt>
                <c:pt idx="1">
                  <c:v>Motivacion</c:v>
                </c:pt>
                <c:pt idx="2">
                  <c:v>Atencion</c:v>
                </c:pt>
                <c:pt idx="3">
                  <c:v>Sensibilidad Emocional</c:v>
                </c:pt>
                <c:pt idx="4">
                  <c:v>Imaginacion</c:v>
                </c:pt>
                <c:pt idx="5">
                  <c:v>Actitud Positiva</c:v>
                </c:pt>
                <c:pt idx="6">
                  <c:v>Reto Deportivo</c:v>
                </c:pt>
              </c:strCache>
            </c:strRef>
          </c:cat>
          <c:val>
            <c:numRef>
              <c:f>'PAR-P1 '!$C$7:$I$7</c:f>
              <c:numCache>
                <c:formatCode>General</c:formatCode>
                <c:ptCount val="7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4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B9D-41D4-AE35-68AAA267EDD0}"/>
            </c:ext>
          </c:extLst>
        </c:ser>
        <c:ser>
          <c:idx val="1"/>
          <c:order val="1"/>
          <c:tx>
            <c:strRef>
              <c:f>'PAR-P1 '!$B$8</c:f>
              <c:strCache>
                <c:ptCount val="1"/>
                <c:pt idx="0">
                  <c:v>Perfil Obtenido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3083395063421951E-2"/>
                  <c:y val="-2.886435587304167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D-41D4-AE35-68AAA267EDD0}"/>
                </c:ext>
              </c:extLst>
            </c:dLbl>
            <c:dLbl>
              <c:idx val="1"/>
              <c:layout>
                <c:manualLayout>
                  <c:x val="-2.5750866507540215E-2"/>
                  <c:y val="-3.682062938009037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D-41D4-AE35-68AAA267EDD0}"/>
                </c:ext>
              </c:extLst>
            </c:dLbl>
            <c:dLbl>
              <c:idx val="2"/>
              <c:layout>
                <c:manualLayout>
                  <c:x val="-2.8542163936824929E-2"/>
                  <c:y val="-4.40108775062910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D-41D4-AE35-68AAA267EDD0}"/>
                </c:ext>
              </c:extLst>
            </c:dLbl>
            <c:dLbl>
              <c:idx val="3"/>
              <c:layout>
                <c:manualLayout>
                  <c:x val="-2.0383732521239723E-2"/>
                  <c:y val="-2.8222258300186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D-41D4-AE35-68AAA267EDD0}"/>
                </c:ext>
              </c:extLst>
            </c:dLbl>
            <c:dLbl>
              <c:idx val="4"/>
              <c:layout>
                <c:manualLayout>
                  <c:x val="-1.1628668367673553E-2"/>
                  <c:y val="-3.364694103958654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D-41D4-AE35-68AAA267EDD0}"/>
                </c:ext>
              </c:extLst>
            </c:dLbl>
            <c:dLbl>
              <c:idx val="5"/>
              <c:layout>
                <c:manualLayout>
                  <c:x val="-1.5098722415795587E-2"/>
                  <c:y val="-4.15328625158969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D-41D4-AE35-68AAA267EDD0}"/>
                </c:ext>
              </c:extLst>
            </c:dLbl>
            <c:dLbl>
              <c:idx val="6"/>
              <c:layout>
                <c:manualLayout>
                  <c:x val="-2.1677229370718903E-2"/>
                  <c:y val="-3.93987607219201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D-41D4-AE35-68AAA267EDD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'PAR-P1 '!$C$6:$I$6</c:f>
              <c:strCache>
                <c:ptCount val="7"/>
                <c:pt idx="0">
                  <c:v>Auto Confianza</c:v>
                </c:pt>
                <c:pt idx="1">
                  <c:v>Motivacion</c:v>
                </c:pt>
                <c:pt idx="2">
                  <c:v>Atencion</c:v>
                </c:pt>
                <c:pt idx="3">
                  <c:v>Sensibilidad Emocional</c:v>
                </c:pt>
                <c:pt idx="4">
                  <c:v>Imaginacion</c:v>
                </c:pt>
                <c:pt idx="5">
                  <c:v>Actitud Positiva</c:v>
                </c:pt>
                <c:pt idx="6">
                  <c:v>Reto Deportivo</c:v>
                </c:pt>
              </c:strCache>
            </c:strRef>
          </c:cat>
          <c:val>
            <c:numRef>
              <c:f>'PAR-P1 '!$C$8:$I$8</c:f>
              <c:numCache>
                <c:formatCode>0</c:formatCode>
                <c:ptCount val="7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4</c:v>
                </c:pt>
                <c:pt idx="4">
                  <c:v>8</c:v>
                </c:pt>
                <c:pt idx="5">
                  <c:v>7</c:v>
                </c:pt>
                <c:pt idx="6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5B9D-41D4-AE35-68AAA267E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154112"/>
        <c:axId val="1"/>
      </c:lineChart>
      <c:catAx>
        <c:axId val="32915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ysClr val="windowText" lastClr="000000"/>
                </a:solidFill>
                <a:latin typeface="Calibri Light" panose="020F0302020204030204" pitchFamily="34" charset="0"/>
                <a:ea typeface="Century Gothic"/>
                <a:cs typeface="Calibri Light" panose="020F0302020204030204" pitchFamily="34" charset="0"/>
              </a:defRPr>
            </a:pPr>
            <a:endParaRPr lang="es-PE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"/>
          <c:min val="1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es-PE"/>
          </a:p>
        </c:txPr>
        <c:crossAx val="329154112"/>
        <c:crosses val="autoZero"/>
        <c:crossBetween val="between"/>
        <c:majorUnit val="1"/>
        <c:minorUnit val="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ea typeface="Century Gothic"/>
                <a:cs typeface="Calibri Light" panose="020F0302020204030204" pitchFamily="34" charset="0"/>
              </a:defRPr>
            </a:pPr>
            <a:endParaRPr lang="es-PE"/>
          </a:p>
        </c:txPr>
      </c:legendEntry>
      <c:legendEntry>
        <c:idx val="1"/>
        <c:txPr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ea typeface="Century Gothic"/>
                <a:cs typeface="Calibri Light" panose="020F0302020204030204" pitchFamily="34" charset="0"/>
              </a:defRPr>
            </a:pPr>
            <a:endParaRPr lang="es-PE"/>
          </a:p>
        </c:txPr>
      </c:legendEntry>
      <c:layout>
        <c:manualLayout>
          <c:xMode val="edge"/>
          <c:yMode val="edge"/>
          <c:x val="0.2760289719882576"/>
          <c:y val="0.94248072083773038"/>
          <c:w val="0.44060559503232821"/>
          <c:h val="4.7398598371079848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rgbClr val="000000"/>
              </a:solidFill>
              <a:latin typeface="Calibri Light" panose="020F0302020204030204" pitchFamily="34" charset="0"/>
              <a:ea typeface="Century Gothic"/>
              <a:cs typeface="Calibri Light" panose="020F030202020403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r>
              <a:rPr lang="es-PE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Perfil de Ansiedad Pre Competitiva</a:t>
            </a:r>
          </a:p>
        </c:rich>
      </c:tx>
      <c:layout>
        <c:manualLayout>
          <c:xMode val="edge"/>
          <c:yMode val="edge"/>
          <c:x val="0.30194946582381427"/>
          <c:y val="4.915879308638525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814398200224954E-2"/>
          <c:y val="0.15242011284022569"/>
          <c:w val="0.89490833645794277"/>
          <c:h val="0.677729565870141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SCAT!$B$4:$C$4</c:f>
              <c:strCache>
                <c:ptCount val="2"/>
                <c:pt idx="0">
                  <c:v>Niveles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7237045369328786E-2"/>
                  <c:y val="-1.72373664559535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96-4BAC-8C9C-4C7A9A83A528}"/>
                </c:ext>
              </c:extLst>
            </c:dLbl>
            <c:dLbl>
              <c:idx val="1"/>
              <c:layout>
                <c:manualLayout>
                  <c:x val="2.0689734853592961E-2"/>
                  <c:y val="-1.22105802692752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96-4BAC-8C9C-4C7A9A83A528}"/>
                </c:ext>
              </c:extLst>
            </c:dLbl>
            <c:dLbl>
              <c:idx val="2"/>
              <c:layout>
                <c:manualLayout>
                  <c:x val="1.666471691038611E-2"/>
                  <c:y val="-1.72373664559535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96-4BAC-8C9C-4C7A9A83A528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SCAT!$D$3:$F$3</c:f>
              <c:strCache>
                <c:ptCount val="3"/>
                <c:pt idx="0">
                  <c:v>A. Leve (0 a 17)</c:v>
                </c:pt>
                <c:pt idx="1">
                  <c:v>A. Moderada (18 a 24)</c:v>
                </c:pt>
                <c:pt idx="2">
                  <c:v>A. Alta (+ de 25)</c:v>
                </c:pt>
              </c:strCache>
            </c:strRef>
          </c:cat>
          <c:val>
            <c:numRef>
              <c:f>SCAT!$D$4:$F$4</c:f>
              <c:numCache>
                <c:formatCode>General</c:formatCode>
                <c:ptCount val="3"/>
                <c:pt idx="0">
                  <c:v>17</c:v>
                </c:pt>
                <c:pt idx="1">
                  <c:v>24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96-4BAC-8C9C-4C7A9A83A528}"/>
            </c:ext>
          </c:extLst>
        </c:ser>
        <c:ser>
          <c:idx val="1"/>
          <c:order val="1"/>
          <c:tx>
            <c:strRef>
              <c:f>SCAT!$B$5:$C$5</c:f>
              <c:strCache>
                <c:ptCount val="2"/>
                <c:pt idx="0">
                  <c:v>Obtenido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96-4BAC-8C9C-4C7A9A83A5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96-4BAC-8C9C-4C7A9A83A528}"/>
                </c:ext>
              </c:extLst>
            </c:dLbl>
            <c:dLbl>
              <c:idx val="2"/>
              <c:layout>
                <c:manualLayout>
                  <c:x val="1.5238095238095238E-2"/>
                  <c:y val="-2.2535211267605635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96-4BAC-8C9C-4C7A9A83A528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SCAT!$D$3:$F$3</c:f>
              <c:strCache>
                <c:ptCount val="3"/>
                <c:pt idx="0">
                  <c:v>A. Leve (0 a 17)</c:v>
                </c:pt>
                <c:pt idx="1">
                  <c:v>A. Moderada (18 a 24)</c:v>
                </c:pt>
                <c:pt idx="2">
                  <c:v>A. Alta (+ de 25)</c:v>
                </c:pt>
              </c:strCache>
            </c:strRef>
          </c:cat>
          <c:val>
            <c:numRef>
              <c:f>SCAT!$D$5:$F$5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96-4BAC-8C9C-4C7A9A83A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950704"/>
        <c:axId val="1"/>
        <c:axId val="0"/>
      </c:bar3DChart>
      <c:catAx>
        <c:axId val="32995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29950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2998905136857892"/>
          <c:y val="0.91804103360319389"/>
          <c:w val="0.5298045744281964"/>
          <c:h val="6.2657646667406031E-2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3175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PE"/>
              <a:t>Perfil de Habilidades de Concentración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488407699037621E-2"/>
          <c:y val="0.13697839364244238"/>
          <c:w val="0.88292957130358984"/>
          <c:h val="0.64087893283655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REJILLA!$B$6:$C$6</c:f>
              <c:strCache>
                <c:ptCount val="2"/>
                <c:pt idx="0">
                  <c:v>Nivel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4109350788982702E-2"/>
                  <c:y val="-2.72447048770066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B2-454A-B62B-2C3911513901}"/>
                </c:ext>
              </c:extLst>
            </c:dLbl>
            <c:dLbl>
              <c:idx val="1"/>
              <c:layout>
                <c:manualLayout>
                  <c:x val="2.1164021164021163E-2"/>
                  <c:y val="-2.72108843537414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B2-454A-B62B-2C3911513901}"/>
                </c:ext>
              </c:extLst>
            </c:dLbl>
            <c:dLbl>
              <c:idx val="2"/>
              <c:layout>
                <c:manualLayout>
                  <c:x val="1.6460905349794067E-2"/>
                  <c:y val="-3.10981535471331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B2-454A-B62B-2C391151390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REJILLA!$D$5:$F$5</c:f>
              <c:strCache>
                <c:ptCount val="3"/>
                <c:pt idx="0">
                  <c:v> Baja C. (0 a 10)</c:v>
                </c:pt>
                <c:pt idx="1">
                  <c:v>Regular C. (11 a 21)</c:v>
                </c:pt>
                <c:pt idx="2">
                  <c:v>Excelente C. (21 a +)</c:v>
                </c:pt>
              </c:strCache>
            </c:strRef>
          </c:cat>
          <c:val>
            <c:numRef>
              <c:f>REJILLA!$D$6:$F$6</c:f>
              <c:numCache>
                <c:formatCode>General</c:formatCode>
                <c:ptCount val="3"/>
                <c:pt idx="0">
                  <c:v>10</c:v>
                </c:pt>
                <c:pt idx="1">
                  <c:v>21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B2-454A-B62B-2C3911513901}"/>
            </c:ext>
          </c:extLst>
        </c:ser>
        <c:ser>
          <c:idx val="1"/>
          <c:order val="1"/>
          <c:tx>
            <c:strRef>
              <c:f>REJILLA!$B$7:$C$7</c:f>
              <c:strCache>
                <c:ptCount val="2"/>
                <c:pt idx="0">
                  <c:v>Obtenido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B2-454A-B62B-2C3911513901}"/>
                </c:ext>
              </c:extLst>
            </c:dLbl>
            <c:dLbl>
              <c:idx val="1"/>
              <c:layout>
                <c:manualLayout>
                  <c:x val="1.6064257028112448E-2"/>
                  <c:y val="-1.76366843033509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B2-454A-B62B-2C39115139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B2-454A-B62B-2C391151390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REJILLA!$D$5:$F$5</c:f>
              <c:strCache>
                <c:ptCount val="3"/>
                <c:pt idx="0">
                  <c:v> Baja C. (0 a 10)</c:v>
                </c:pt>
                <c:pt idx="1">
                  <c:v>Regular C. (11 a 21)</c:v>
                </c:pt>
                <c:pt idx="2">
                  <c:v>Excelente C. (21 a +)</c:v>
                </c:pt>
              </c:strCache>
            </c:strRef>
          </c:cat>
          <c:val>
            <c:numRef>
              <c:f>REJILLA!$D$7:$F$7</c:f>
              <c:numCache>
                <c:formatCode>General</c:formatCode>
                <c:ptCount val="3"/>
                <c:pt idx="0">
                  <c:v>0</c:v>
                </c:pt>
                <c:pt idx="1">
                  <c:v>13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B2-454A-B62B-2C3911513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0578824"/>
        <c:axId val="1"/>
        <c:axId val="0"/>
      </c:bar3DChart>
      <c:catAx>
        <c:axId val="310578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E"/>
          </a:p>
        </c:txPr>
        <c:crossAx val="310578824"/>
        <c:crosses val="autoZero"/>
        <c:crossBetween val="between"/>
        <c:majorUnit val="5"/>
        <c:min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3919720878263709"/>
          <c:y val="0.89402241386493364"/>
          <c:w val="0.47600607153021546"/>
          <c:h val="7.9608937771667443E-2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dk1"/>
      </a:solidFill>
      <a:prstDash val="solid"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8E7A9-A625-490B-8506-6B61F92EE1DF}" type="datetimeFigureOut">
              <a:rPr lang="es-PE" smtClean="0"/>
              <a:t>28/08/2022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63A74-4158-4A3D-BDA6-D024CEDFD25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91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546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448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36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3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41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image" Target="../media/image15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42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chart" Target="../charts/chart1.xml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chart" Target="../charts/chart3.xml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47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image" Target="../media/image50.png"/><Relationship Id="rId15" Type="http://schemas.openxmlformats.org/officeDocument/2006/relationships/image" Target="../media/image9.png"/><Relationship Id="rId23" Type="http://schemas.openxmlformats.org/officeDocument/2006/relationships/image" Target="../media/image4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52.emf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55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hyperlink" Target="https://scholar.google.es/citations?user=1pY8lKQAAAAJ&amp;hl=es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57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9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22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4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3">
            <a:extLst>
              <a:ext uri="{FF2B5EF4-FFF2-40B4-BE49-F238E27FC236}">
                <a16:creationId xmlns:a16="http://schemas.microsoft.com/office/drawing/2014/main" id="{9907FC1D-FF61-428B-BF6B-826FC058796B}"/>
              </a:ext>
            </a:extLst>
          </p:cNvPr>
          <p:cNvGrpSpPr>
            <a:grpSpLocks noChangeAspect="1"/>
          </p:cNvGrpSpPr>
          <p:nvPr/>
        </p:nvGrpSpPr>
        <p:grpSpPr>
          <a:xfrm>
            <a:off x="-2305550" y="-202011"/>
            <a:ext cx="8573068" cy="8659141"/>
            <a:chOff x="1283094" y="842413"/>
            <a:chExt cx="5493857" cy="5549015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5C71A657-7935-4AB8-A69A-445D9B771FA9}"/>
                </a:ext>
              </a:extLst>
            </p:cNvPr>
            <p:cNvSpPr/>
            <p:nvPr/>
          </p:nvSpPr>
          <p:spPr>
            <a:xfrm>
              <a:off x="1283094" y="842413"/>
              <a:ext cx="5493857" cy="554901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9633" r="-121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90081" y="8288389"/>
            <a:ext cx="969911" cy="9699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87461" y="3731942"/>
            <a:ext cx="7513079" cy="121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Poppins Bold"/>
              </a:rPr>
              <a:t># DE CLASE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17628" y="8748395"/>
            <a:ext cx="4052744" cy="50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Poppins"/>
              </a:rPr>
              <a:t>17/07/2023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767158" y="186367"/>
            <a:ext cx="2179372" cy="1816143"/>
          </a:xfrm>
          <a:prstGeom prst="rect">
            <a:avLst/>
          </a:prstGeom>
        </p:spPr>
      </p:pic>
      <p:sp>
        <p:nvSpPr>
          <p:cNvPr id="22" name="object 2"/>
          <p:cNvSpPr/>
          <p:nvPr/>
        </p:nvSpPr>
        <p:spPr>
          <a:xfrm>
            <a:off x="1" y="8274334"/>
            <a:ext cx="18287999" cy="195933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"/>
          <p:cNvGrpSpPr/>
          <p:nvPr/>
        </p:nvGrpSpPr>
        <p:grpSpPr>
          <a:xfrm>
            <a:off x="0" y="8542234"/>
            <a:ext cx="18288000" cy="1348105"/>
            <a:chOff x="329183" y="5649467"/>
            <a:chExt cx="11379708" cy="1062228"/>
          </a:xfrm>
        </p:grpSpPr>
        <p:sp>
          <p:nvSpPr>
            <p:cNvPr id="24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30"/>
          <p:cNvSpPr txBox="1"/>
          <p:nvPr/>
        </p:nvSpPr>
        <p:spPr>
          <a:xfrm>
            <a:off x="14736022" y="8461468"/>
            <a:ext cx="34938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#</a:t>
            </a:r>
            <a:r>
              <a:rPr lang="es-MX" sz="2000" b="1" spc="-1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ElPoderDeUnaGranDecisión</a:t>
            </a:r>
            <a:endParaRPr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Título 2"/>
          <p:cNvSpPr txBox="1">
            <a:spLocks/>
          </p:cNvSpPr>
          <p:nvPr/>
        </p:nvSpPr>
        <p:spPr>
          <a:xfrm>
            <a:off x="6297125" y="6478576"/>
            <a:ext cx="4192403" cy="77568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Clase </a:t>
            </a:r>
            <a:r>
              <a:rPr lang="es-ES" sz="32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N°3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6419291" y="2595365"/>
            <a:ext cx="11384533" cy="17177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Modulo 1 </a:t>
            </a:r>
          </a:p>
          <a:p>
            <a:pPr algn="ctr"/>
            <a:r>
              <a:rPr lang="es-ES" sz="4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Aspectos Introductorios a </a:t>
            </a:r>
            <a:r>
              <a:rPr lang="es-E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del Deporte</a:t>
            </a:r>
            <a:endParaRPr lang="es-PE" sz="4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Título 2"/>
          <p:cNvSpPr txBox="1">
            <a:spLocks/>
          </p:cNvSpPr>
          <p:nvPr/>
        </p:nvSpPr>
        <p:spPr>
          <a:xfrm>
            <a:off x="12880357" y="6457807"/>
            <a:ext cx="4214756" cy="72985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Lic. Luis Gómez Correa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1509280" y="2116960"/>
            <a:ext cx="83272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Por otro lado es común que algunos deportistas lleguen al Psicólogo del deporte que este trabajando con un atleta o un equipo deportivo. 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1476443" y="4663836"/>
            <a:ext cx="8327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Es por ello que algunos sostienen que es indispensable la formación 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 </a:t>
            </a: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experiencia 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del Psicólogo del deporte.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1493036" y="6738067"/>
            <a:ext cx="83272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R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esulta </a:t>
            </a: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clave definir el encuadre con el que uno va a trabajar pero si la situación que se presenta excede el encuadre o área de competencia del profesional es pertinente derivar al cliente al psicólogo clínico.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681486" y="2354930"/>
            <a:ext cx="7265916" cy="6024880"/>
            <a:chOff x="10681486" y="2354930"/>
            <a:chExt cx="7265916" cy="6024880"/>
          </a:xfrm>
        </p:grpSpPr>
        <p:sp>
          <p:nvSpPr>
            <p:cNvPr id="45" name="object 3"/>
            <p:cNvSpPr/>
            <p:nvPr/>
          </p:nvSpPr>
          <p:spPr>
            <a:xfrm>
              <a:off x="10681486" y="2354930"/>
              <a:ext cx="7265916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600" y="2772312"/>
              <a:ext cx="6752305" cy="5224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5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748524" y="344916"/>
            <a:ext cx="12337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Psicologia del deporte es más que la contención psico emocional a deportistas, que tienen diferentes problemas. Lo que no se debe olvidar es que apuntamos a la fortaleza mental del deportista.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7239000" y="3011618"/>
            <a:ext cx="10237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 que distingue a esta disciplina es el entrenamiento mental a través de las diversas técnicas que se maneja como la respiración, relajación, visualización</a:t>
            </a: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 establecimiento de metas etc.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7355586" y="6394249"/>
            <a:ext cx="10237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 mejorar, la concentración, el manejo de la ansiedad y el estrés, la motivacion, la actitud positiva y la autoconfianza ademas de las estrategias orientadas a mejorar el funcionamiento del  atleta o el equipo.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309474" y="2194500"/>
            <a:ext cx="5513242" cy="6726929"/>
            <a:chOff x="1009253" y="2322702"/>
            <a:chExt cx="5513242" cy="6726929"/>
          </a:xfrm>
        </p:grpSpPr>
        <p:sp>
          <p:nvSpPr>
            <p:cNvPr id="46" name="object 3"/>
            <p:cNvSpPr/>
            <p:nvPr/>
          </p:nvSpPr>
          <p:spPr>
            <a:xfrm>
              <a:off x="1009253" y="2322702"/>
              <a:ext cx="5513242" cy="6726929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02" y="2589743"/>
              <a:ext cx="4904295" cy="6210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2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8539313" y="935088"/>
            <a:ext cx="624190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 la practica resulta difícil diferenciar cuando termina un área y empieza la otra</a:t>
            </a: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38760" y="1014134"/>
            <a:ext cx="5776528" cy="3443566"/>
            <a:chOff x="1638760" y="1014134"/>
            <a:chExt cx="5776528" cy="3443566"/>
          </a:xfrm>
        </p:grpSpPr>
        <p:sp>
          <p:nvSpPr>
            <p:cNvPr id="80" name="object 3"/>
            <p:cNvSpPr/>
            <p:nvPr/>
          </p:nvSpPr>
          <p:spPr>
            <a:xfrm>
              <a:off x="1638760" y="1014134"/>
              <a:ext cx="5776528" cy="3443566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286" y="1185364"/>
              <a:ext cx="5352090" cy="3010550"/>
            </a:xfrm>
            <a:prstGeom prst="rect">
              <a:avLst/>
            </a:prstGeom>
          </p:spPr>
        </p:pic>
      </p:grpSp>
      <p:sp>
        <p:nvSpPr>
          <p:cNvPr id="40" name="Rectángulo 39"/>
          <p:cNvSpPr/>
          <p:nvPr/>
        </p:nvSpPr>
        <p:spPr>
          <a:xfrm>
            <a:off x="2339777" y="5781695"/>
            <a:ext cx="434125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Entre la Psicologia Clínica y Psicologia del Deporte tiene 04 puntos principales.</a:t>
            </a:r>
          </a:p>
        </p:txBody>
      </p:sp>
      <p:sp>
        <p:nvSpPr>
          <p:cNvPr id="41" name="Abrir llave 40"/>
          <p:cNvSpPr/>
          <p:nvPr/>
        </p:nvSpPr>
        <p:spPr>
          <a:xfrm>
            <a:off x="7649208" y="3230005"/>
            <a:ext cx="1069885" cy="6464145"/>
          </a:xfrm>
          <a:prstGeom prst="leftBrace">
            <a:avLst>
              <a:gd name="adj1" fmla="val 8333"/>
              <a:gd name="adj2" fmla="val 493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8915400" y="3428228"/>
            <a:ext cx="8686800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Mejora del rendimiento deportivo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(motivacion, autoconfianza, concentración, cuestiones relacionadas con la dinámica y cohesión de equipo etc.)  </a:t>
            </a:r>
          </a:p>
        </p:txBody>
      </p:sp>
      <p:sp>
        <p:nvSpPr>
          <p:cNvPr id="77" name="Rectángulo 76"/>
          <p:cNvSpPr/>
          <p:nvPr/>
        </p:nvSpPr>
        <p:spPr>
          <a:xfrm>
            <a:off x="8961235" y="5449151"/>
            <a:ext cx="868680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Habilidades para la vida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(asertividad, manejo del tiempo, habilidades de comunicación interpersonal etc.)</a:t>
            </a:r>
          </a:p>
        </p:txBody>
      </p:sp>
      <p:sp>
        <p:nvSpPr>
          <p:cNvPr id="78" name="Rectángulo 77"/>
          <p:cNvSpPr/>
          <p:nvPr/>
        </p:nvSpPr>
        <p:spPr>
          <a:xfrm>
            <a:off x="8940915" y="6915636"/>
            <a:ext cx="868680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Asesoramiento </a:t>
            </a:r>
            <a:r>
              <a:rPr lang="es-PE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 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Counseling 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(autoestima, perfeccionismo, problemas vinculares. Etc.)</a:t>
            </a:r>
          </a:p>
        </p:txBody>
      </p:sp>
      <p:sp>
        <p:nvSpPr>
          <p:cNvPr id="79" name="Rectángulo 78"/>
          <p:cNvSpPr/>
          <p:nvPr/>
        </p:nvSpPr>
        <p:spPr>
          <a:xfrm>
            <a:off x="8915400" y="8382121"/>
            <a:ext cx="868680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Cuestiones clínicas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(depresión, trastornos de ansiedad, suicidio. Adicciones, trastornos de la conducta alimentaria etc.)</a:t>
            </a:r>
          </a:p>
        </p:txBody>
      </p:sp>
    </p:spTree>
    <p:extLst>
      <p:ext uri="{BB962C8B-B14F-4D97-AF65-F5344CB8AC3E}">
        <p14:creationId xmlns:p14="http://schemas.microsoft.com/office/powerpoint/2010/main" val="6780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869734" y="1077525"/>
            <a:ext cx="84180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Hay que tener en cuenta que el individuo es una totalidad 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(no es un deportista por un lado y una persona por el otro), 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las cuestiones personales pueden afectar su rendimiento como le puede pasar a cualquier persona sea cual fuere el campo en el que se desarrolla profesionalmente.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863183" y="7379008"/>
            <a:ext cx="8293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Las lesiones deportivas pueden enmascarar o estar muy vinculadas a trastornos emocionales graves.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0668000" y="1534335"/>
            <a:ext cx="4856991" cy="6241812"/>
            <a:chOff x="12455581" y="2345819"/>
            <a:chExt cx="4306606" cy="5388482"/>
          </a:xfrm>
        </p:grpSpPr>
        <p:sp>
          <p:nvSpPr>
            <p:cNvPr id="35" name="object 3"/>
            <p:cNvSpPr/>
            <p:nvPr/>
          </p:nvSpPr>
          <p:spPr>
            <a:xfrm>
              <a:off x="12455581" y="2345819"/>
              <a:ext cx="4306606" cy="5388482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3944" y="2623700"/>
              <a:ext cx="3840762" cy="4800953"/>
            </a:xfrm>
            <a:prstGeom prst="rect">
              <a:avLst/>
            </a:prstGeom>
          </p:spPr>
        </p:pic>
      </p:grpSp>
      <p:sp>
        <p:nvSpPr>
          <p:cNvPr id="34" name="Rectángulo 33"/>
          <p:cNvSpPr/>
          <p:nvPr/>
        </p:nvSpPr>
        <p:spPr>
          <a:xfrm>
            <a:off x="832703" y="4655241"/>
            <a:ext cx="8279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Por ejemplo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si alguien recibe tratamiento por depresión (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una cuestión clínica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  su desempeño deportivo probablemente mejore (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su rendimiento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Buceta (1996).</a:t>
            </a:r>
          </a:p>
        </p:txBody>
      </p:sp>
    </p:spTree>
    <p:extLst>
      <p:ext uri="{BB962C8B-B14F-4D97-AF65-F5344CB8AC3E}">
        <p14:creationId xmlns:p14="http://schemas.microsoft.com/office/powerpoint/2010/main" val="18946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8839201" y="2512967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psicólogo que tiene ambas especializaciones (deporte y clínica) puede entender a un espectro mas amplio de cuestiones que se encuentran a lo largo de este continuo.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8839200" y="5048140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Esto no quiere decir que un psicólogo pueda hacerlo todo, hay cuestiones que quedan  por fuera del encuadre y de su competencia profesional.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8790004" y="7447106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Ningún psicólogo tiene las competencias necesarias para atender cualquier dificultad Psicologica. Reconocer y aceptar las areas de competencias es una cuestión ética.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783626" y="517169"/>
            <a:ext cx="13151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psicólogo que trabaja dentro de un cuerpo técnico debe valorar objetivamente  y actuar éticamente, decidiendo si verdaderamente puede realizar la intervención  o si debe derivar el caso a otro psicólogo mas especializado en este campo.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805930" y="3672821"/>
            <a:ext cx="6494737" cy="4400405"/>
            <a:chOff x="1805930" y="3672821"/>
            <a:chExt cx="6494737" cy="4400405"/>
          </a:xfrm>
        </p:grpSpPr>
        <p:sp>
          <p:nvSpPr>
            <p:cNvPr id="43" name="object 3"/>
            <p:cNvSpPr/>
            <p:nvPr/>
          </p:nvSpPr>
          <p:spPr>
            <a:xfrm>
              <a:off x="1805930" y="3672821"/>
              <a:ext cx="6494737" cy="4400405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15789" y="3992318"/>
              <a:ext cx="5619867" cy="3746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7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587681" y="834020"/>
            <a:ext cx="11357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¿CUÁL ES LA FUNCIÓN DEL PSICÓLOGO DEL DEPORTE</a:t>
            </a:r>
            <a:r>
              <a:rPr lang="es-PE" sz="3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  <a:endParaRPr lang="es-PE" sz="3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87680" y="2422796"/>
            <a:ext cx="91998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comprender el papel del Psicólogo del Deporte es importante conocer las funciones que tradicionalmente han venido ejerciendo. </a:t>
            </a:r>
            <a:endParaRPr lang="es-PE" sz="28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587680" y="5600700"/>
            <a:ext cx="91998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Inicialmente los servicios que los técnicos y entrenadores deportivos demandaban del psicólogo se centraban en tareas de evaluación mediante test y cuestionarios.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968874" y="2293047"/>
            <a:ext cx="5536211" cy="6024880"/>
            <a:chOff x="10846789" y="1964833"/>
            <a:chExt cx="5536211" cy="6024880"/>
          </a:xfrm>
        </p:grpSpPr>
        <p:sp>
          <p:nvSpPr>
            <p:cNvPr id="39" name="object 3"/>
            <p:cNvSpPr/>
            <p:nvPr/>
          </p:nvSpPr>
          <p:spPr>
            <a:xfrm>
              <a:off x="10846789" y="1964833"/>
              <a:ext cx="5536211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6171" y="2528654"/>
              <a:ext cx="4276221" cy="4978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6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1669626" y="1207234"/>
            <a:ext cx="8739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Existían dos razones por parte del Psicólogo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Deporte para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aceptar el papel de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evaluador, que son: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1946055" y="3879006"/>
            <a:ext cx="84630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1°-.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relacionaba con su falta de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especialización</a:t>
            </a:r>
          </a:p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en ciencias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deporte.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861195" y="6198299"/>
            <a:ext cx="84630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2°-. El   Psicólogo   del   Deporte   utilizaba  sus</a:t>
            </a:r>
          </a:p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habilidades que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poseía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 en las que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había</a:t>
            </a:r>
          </a:p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sido entrenado.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201400" y="2979683"/>
            <a:ext cx="6419215" cy="6024880"/>
            <a:chOff x="10917130" y="2281806"/>
            <a:chExt cx="6419215" cy="6024880"/>
          </a:xfrm>
        </p:grpSpPr>
        <p:sp>
          <p:nvSpPr>
            <p:cNvPr id="39" name="object 3"/>
            <p:cNvSpPr/>
            <p:nvPr/>
          </p:nvSpPr>
          <p:spPr>
            <a:xfrm>
              <a:off x="10917130" y="2281806"/>
              <a:ext cx="6419215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4800" y="2812943"/>
              <a:ext cx="4724400" cy="5030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5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29728" y="1409700"/>
            <a:ext cx="96322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 delimitar las funciones del Psicólogo del Deporte existen dos puntos de vista sobre el mismo. </a:t>
            </a:r>
            <a:endParaRPr lang="es-PE" sz="28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45922" y="3513971"/>
            <a:ext cx="8328530" cy="130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1°-. El Psicólogo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Deporte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 le considera como</a:t>
            </a:r>
          </a:p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investigador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 especialista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académico.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645922" y="5756533"/>
            <a:ext cx="8193278" cy="130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2°-. Se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enfatiza el papel de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psicólogo deportivo en la</a:t>
            </a:r>
          </a:p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8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practica de campo o asesor. </a:t>
            </a:r>
            <a:endParaRPr lang="es-PE" sz="28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9791558" y="2372217"/>
            <a:ext cx="7474447" cy="6339949"/>
            <a:chOff x="10537587" y="2249226"/>
            <a:chExt cx="6419215" cy="6024880"/>
          </a:xfrm>
        </p:grpSpPr>
        <p:sp>
          <p:nvSpPr>
            <p:cNvPr id="40" name="object 3"/>
            <p:cNvSpPr/>
            <p:nvPr/>
          </p:nvSpPr>
          <p:spPr>
            <a:xfrm>
              <a:off x="10537587" y="2249226"/>
              <a:ext cx="6419215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503" y="2649569"/>
              <a:ext cx="5586954" cy="5282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74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170151" y="189307"/>
            <a:ext cx="1981200" cy="157374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1666319" y="1533541"/>
            <a:ext cx="7558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Aunque varios papeles transcurren por vías paralelas cada vez mas existe la tendencia a trabajar juntos en la misma dirección, el psicólogo académico y el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campo.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293495" y="6128197"/>
            <a:ext cx="86539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 del Deporte a evolucionado considerablemente y con ello el rol profesional del Psicólogo del Deporte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esta orientando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forma más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preventiva, educativa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 concediendo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mayor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importancia a la preparación psicológica del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deportista asi como el de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los entrenadores, árbitros, directivos y espectadores. 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9990117" y="1428014"/>
            <a:ext cx="6545861" cy="4000427"/>
            <a:chOff x="9684738" y="1781267"/>
            <a:chExt cx="6545861" cy="4000427"/>
          </a:xfrm>
        </p:grpSpPr>
        <p:sp>
          <p:nvSpPr>
            <p:cNvPr id="33" name="object 3"/>
            <p:cNvSpPr/>
            <p:nvPr/>
          </p:nvSpPr>
          <p:spPr>
            <a:xfrm>
              <a:off x="9684738" y="1781267"/>
              <a:ext cx="6545861" cy="4000427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6493" y="2111339"/>
              <a:ext cx="5905884" cy="3323089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2071230" y="5631836"/>
            <a:ext cx="6166452" cy="3851375"/>
            <a:chOff x="2061070" y="5966592"/>
            <a:chExt cx="6166452" cy="3851375"/>
          </a:xfrm>
        </p:grpSpPr>
        <p:sp>
          <p:nvSpPr>
            <p:cNvPr id="39" name="object 3"/>
            <p:cNvSpPr/>
            <p:nvPr/>
          </p:nvSpPr>
          <p:spPr>
            <a:xfrm>
              <a:off x="2061070" y="5966592"/>
              <a:ext cx="6166452" cy="3851375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366" y="6380198"/>
              <a:ext cx="5213656" cy="3176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7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435226" y="428502"/>
            <a:ext cx="11070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Función del </a:t>
            </a:r>
            <a:r>
              <a:rPr 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Psicólogo del Deporte comienza </a:t>
            </a:r>
            <a:r>
              <a:rPr 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 los siguientes puntos: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97585" y="1902002"/>
            <a:ext cx="3854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s-PE" alt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Evaluación y </a:t>
            </a:r>
            <a:r>
              <a:rPr lang="es-PE" altLang="es-PE" sz="24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Diagnostico:</a:t>
            </a:r>
            <a:endParaRPr lang="es-PE" altLang="es-PE" sz="24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97585" y="2621450"/>
            <a:ext cx="9764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s-PE" alt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adecuara al área de actuación (deporte de alto rendimiento, de base o iniciación deportiva.)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sujeto a las variables que afectan su comportamiento en el contexto deportivo. 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255804" y="5770182"/>
            <a:ext cx="2078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Entrevista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2277039" y="6390223"/>
            <a:ext cx="248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Observación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2277039" y="7008876"/>
            <a:ext cx="2701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Los Autoregistros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2255804" y="7569596"/>
            <a:ext cx="7181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Aplicación de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Pruebas Psicométricas y Cuestionarios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2277039" y="8134784"/>
            <a:ext cx="4374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alt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Informe Psicologico </a:t>
            </a:r>
            <a:r>
              <a:rPr lang="es-PE" alt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Deportivo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024646" y="2993779"/>
            <a:ext cx="6745176" cy="4575817"/>
            <a:chOff x="11024646" y="2993779"/>
            <a:chExt cx="6745176" cy="4575817"/>
          </a:xfrm>
        </p:grpSpPr>
        <p:sp>
          <p:nvSpPr>
            <p:cNvPr id="35" name="object 3"/>
            <p:cNvSpPr/>
            <p:nvPr/>
          </p:nvSpPr>
          <p:spPr>
            <a:xfrm>
              <a:off x="11024646" y="2993779"/>
              <a:ext cx="6745176" cy="4575817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3615" y="3324671"/>
              <a:ext cx="6195215" cy="3985589"/>
            </a:xfrm>
            <a:prstGeom prst="rect">
              <a:avLst/>
            </a:prstGeom>
          </p:spPr>
        </p:pic>
      </p:grpSp>
      <p:sp>
        <p:nvSpPr>
          <p:cNvPr id="46" name="Rectángulo 45"/>
          <p:cNvSpPr/>
          <p:nvPr/>
        </p:nvSpPr>
        <p:spPr>
          <a:xfrm>
            <a:off x="346309" y="4507245"/>
            <a:ext cx="8569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Los métodos de evaluación serían los tradicionales en Psicología: </a:t>
            </a:r>
          </a:p>
        </p:txBody>
      </p:sp>
    </p:spTree>
    <p:extLst>
      <p:ext uri="{BB962C8B-B14F-4D97-AF65-F5344CB8AC3E}">
        <p14:creationId xmlns:p14="http://schemas.microsoft.com/office/powerpoint/2010/main" val="19862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4A532B52-0410-4B57-A7ED-5F580B8C43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Box 4"/>
          <p:cNvSpPr txBox="1"/>
          <p:nvPr/>
        </p:nvSpPr>
        <p:spPr>
          <a:xfrm>
            <a:off x="227976" y="7022585"/>
            <a:ext cx="3112291" cy="287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456" y="6702979"/>
            <a:ext cx="1477972" cy="1721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66396" y="566829"/>
            <a:ext cx="1477972" cy="1721074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227976" y="193209"/>
            <a:ext cx="2628900" cy="2628900"/>
            <a:chOff x="533400" y="342137"/>
            <a:chExt cx="2628900" cy="26289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33400" y="342137"/>
              <a:ext cx="2628900" cy="2628900"/>
            </a:xfrm>
            <a:prstGeom prst="rect">
              <a:avLst/>
            </a:prstGeom>
          </p:spPr>
        </p:pic>
        <p:grpSp>
          <p:nvGrpSpPr>
            <p:cNvPr id="5" name="Grupo 4"/>
            <p:cNvGrpSpPr/>
            <p:nvPr/>
          </p:nvGrpSpPr>
          <p:grpSpPr>
            <a:xfrm>
              <a:off x="854238" y="637587"/>
              <a:ext cx="1987223" cy="1987223"/>
              <a:chOff x="3810000" y="834886"/>
              <a:chExt cx="1987223" cy="1987223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10000" y="834886"/>
                <a:ext cx="1987223" cy="1987223"/>
              </a:xfrm>
              <a:prstGeom prst="rect">
                <a:avLst/>
              </a:prstGeom>
            </p:spPr>
          </p:pic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8655" y="1317992"/>
                <a:ext cx="969911" cy="969911"/>
              </a:xfrm>
              <a:prstGeom prst="rect">
                <a:avLst/>
              </a:prstGeom>
            </p:spPr>
          </p:pic>
        </p:grpSp>
      </p:grpSp>
      <p:sp>
        <p:nvSpPr>
          <p:cNvPr id="14" name="TextBox 14"/>
          <p:cNvSpPr txBox="1"/>
          <p:nvPr/>
        </p:nvSpPr>
        <p:spPr>
          <a:xfrm>
            <a:off x="1998611" y="3356315"/>
            <a:ext cx="14643465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s-ES" sz="8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Rol, Funciones </a:t>
            </a:r>
            <a:r>
              <a:rPr lang="es-ES" sz="8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del </a:t>
            </a:r>
            <a:r>
              <a:rPr lang="es-ES" sz="8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Psicólogo Deportivo y </a:t>
            </a:r>
            <a:r>
              <a:rPr lang="es-ES" sz="8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su Campo </a:t>
            </a:r>
            <a:r>
              <a:rPr lang="es-ES" sz="8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 Acción </a:t>
            </a:r>
            <a:endParaRPr lang="es-PE" sz="8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366396" y="8677689"/>
            <a:ext cx="1888492" cy="157374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74EE283E-20D1-7DB6-AAA4-4A27B64E8C66}"/>
              </a:ext>
            </a:extLst>
          </p:cNvPr>
          <p:cNvSpPr/>
          <p:nvPr/>
        </p:nvSpPr>
        <p:spPr>
          <a:xfrm>
            <a:off x="15620999" y="7734300"/>
            <a:ext cx="3124201" cy="3006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5C48567A-3921-F6EA-B2EA-8778D027AC6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59311" y="8327979"/>
            <a:ext cx="1888492" cy="1573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05" y="1979861"/>
            <a:ext cx="6837195" cy="532494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80602" y="3992960"/>
            <a:ext cx="7872590" cy="6056953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616848" y="7807120"/>
            <a:ext cx="7680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Entrevista Semi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estructurada: Se trata de un modelo de entrevista que integra aspectos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técnicos, personales etc.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705186" y="758692"/>
            <a:ext cx="6511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Entrevista Psicologica Deportiva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9174966" y="2111339"/>
            <a:ext cx="8000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Entrevista Estructurada: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el que el orden y el contenido </a:t>
            </a:r>
            <a:endParaRPr lang="es-PE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de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las preguntas está previamente establecido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56145" y="836836"/>
            <a:ext cx="5034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Observación y Registro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94" y="5918787"/>
            <a:ext cx="2720073" cy="252456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0593295" y="1061748"/>
            <a:ext cx="5088896" cy="4398590"/>
            <a:chOff x="10733496" y="919503"/>
            <a:chExt cx="5088896" cy="4398590"/>
          </a:xfrm>
        </p:grpSpPr>
        <p:sp>
          <p:nvSpPr>
            <p:cNvPr id="35" name="object 3"/>
            <p:cNvSpPr/>
            <p:nvPr/>
          </p:nvSpPr>
          <p:spPr>
            <a:xfrm>
              <a:off x="10733496" y="919503"/>
              <a:ext cx="5088896" cy="439859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4647" y="1174787"/>
              <a:ext cx="4506594" cy="3838950"/>
            </a:xfrm>
            <a:prstGeom prst="rect">
              <a:avLst/>
            </a:prstGeom>
          </p:spPr>
        </p:pic>
      </p:grpSp>
      <p:sp>
        <p:nvSpPr>
          <p:cNvPr id="32" name="Rectángulo 31"/>
          <p:cNvSpPr/>
          <p:nvPr/>
        </p:nvSpPr>
        <p:spPr>
          <a:xfrm>
            <a:off x="606646" y="6522686"/>
            <a:ext cx="4273807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Gesto Facial o corporal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556145" y="2560072"/>
            <a:ext cx="31454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Actitud corporal 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556145" y="3553391"/>
            <a:ext cx="3110147" cy="658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Apariencia física,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591705" y="4415621"/>
            <a:ext cx="4629537" cy="658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Comportamiento no verbal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606646" y="5427318"/>
            <a:ext cx="3482043" cy="658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Estilo comunicación</a:t>
            </a:r>
          </a:p>
        </p:txBody>
      </p:sp>
      <p:sp>
        <p:nvSpPr>
          <p:cNvPr id="39" name="Flecha doblada hacia arriba 38"/>
          <p:cNvSpPr/>
          <p:nvPr/>
        </p:nvSpPr>
        <p:spPr>
          <a:xfrm>
            <a:off x="9885403" y="5782127"/>
            <a:ext cx="3581938" cy="148608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80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6" grpId="0"/>
      <p:bldP spid="37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96" y="1576018"/>
            <a:ext cx="5930772" cy="789410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669004" y="443146"/>
            <a:ext cx="3234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Autoregistros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4149" y="7630410"/>
            <a:ext cx="10363827" cy="2207756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623898" y="2445175"/>
            <a:ext cx="8225927" cy="120032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autoregistro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 el complemento ideal del establecimiento de objetivos: nos sirve para comprobar si los vamos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cumpliendo. 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669983" y="4928422"/>
            <a:ext cx="8591381" cy="156966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Establecimiento de Objetivos, es a Corto, Mediano y Largo Plazo, elegimos fecha, mes, objetivo propuesto y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realizado,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motivo del no cumplimiento, grado de satisfacción por el logro alcanzado.</a:t>
            </a:r>
          </a:p>
        </p:txBody>
      </p:sp>
      <p:sp>
        <p:nvSpPr>
          <p:cNvPr id="35" name="Flecha derecha 34"/>
          <p:cNvSpPr/>
          <p:nvPr/>
        </p:nvSpPr>
        <p:spPr>
          <a:xfrm>
            <a:off x="10261364" y="2521645"/>
            <a:ext cx="1528354" cy="770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Flecha derecha 35"/>
          <p:cNvSpPr/>
          <p:nvPr/>
        </p:nvSpPr>
        <p:spPr>
          <a:xfrm rot="5400000">
            <a:off x="5629467" y="6915482"/>
            <a:ext cx="1032525" cy="661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88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52651" y="39521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Aplicación de Pruebas Psicométricas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52651" y="1894417"/>
            <a:ext cx="93389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 llevar a cabo dicha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prueba psicométrica el profesional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utiliza instrumentos y procedimientos de evaluación validos y fiables, tales como: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180289" y="3826183"/>
            <a:ext cx="6183965" cy="4411651"/>
            <a:chOff x="10122835" y="4186660"/>
            <a:chExt cx="6183965" cy="4411651"/>
          </a:xfrm>
        </p:grpSpPr>
        <p:sp>
          <p:nvSpPr>
            <p:cNvPr id="35" name="object 3"/>
            <p:cNvSpPr/>
            <p:nvPr/>
          </p:nvSpPr>
          <p:spPr>
            <a:xfrm>
              <a:off x="10122835" y="4186660"/>
              <a:ext cx="6183965" cy="441165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366" y="4546431"/>
              <a:ext cx="5454836" cy="3628533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1208751" y="3857972"/>
            <a:ext cx="6383493" cy="4306290"/>
            <a:chOff x="8153400" y="4598189"/>
            <a:chExt cx="4580543" cy="3212311"/>
          </a:xfrm>
        </p:grpSpPr>
        <p:sp>
          <p:nvSpPr>
            <p:cNvPr id="33" name="object 3"/>
            <p:cNvSpPr/>
            <p:nvPr/>
          </p:nvSpPr>
          <p:spPr>
            <a:xfrm>
              <a:off x="8153400" y="4598189"/>
              <a:ext cx="4580543" cy="321231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32" name="Gráfico 31"/>
            <p:cNvGraphicFramePr/>
            <p:nvPr>
              <p:extLst>
                <p:ext uri="{D42A27DB-BD31-4B8C-83A1-F6EECF244321}">
                  <p14:modId xmlns:p14="http://schemas.microsoft.com/office/powerpoint/2010/main" val="3252411775"/>
                </p:ext>
              </p:extLst>
            </p:nvPr>
          </p:nvGraphicFramePr>
          <p:xfrm>
            <a:off x="8427128" y="4866563"/>
            <a:ext cx="4109116" cy="2706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</p:grpSp>
      <p:sp>
        <p:nvSpPr>
          <p:cNvPr id="6" name="Rectángulo 5"/>
          <p:cNvSpPr/>
          <p:nvPr/>
        </p:nvSpPr>
        <p:spPr>
          <a:xfrm>
            <a:off x="1724182" y="8516583"/>
            <a:ext cx="5500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>
                <a:cs typeface="Segoe UI Light" panose="020B0502040204020203" pitchFamily="34" charset="0"/>
              </a:rPr>
              <a:t>PRUEBA DE RASGOS PSICOLOGICOS PARA EL </a:t>
            </a:r>
            <a:r>
              <a:rPr lang="es-PE" sz="1600" b="1" dirty="0" smtClean="0">
                <a:cs typeface="Segoe UI Light" panose="020B0502040204020203" pitchFamily="34" charset="0"/>
              </a:rPr>
              <a:t>DEPORTE-PAR P1 </a:t>
            </a:r>
            <a:endParaRPr lang="es-PE" sz="1600" b="1" dirty="0"/>
          </a:p>
        </p:txBody>
      </p:sp>
      <p:sp>
        <p:nvSpPr>
          <p:cNvPr id="39" name="Rectángulo 38"/>
          <p:cNvSpPr/>
          <p:nvPr/>
        </p:nvSpPr>
        <p:spPr>
          <a:xfrm>
            <a:off x="11582193" y="8462572"/>
            <a:ext cx="3380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PERFIL DE ESTADOS DE ANIMO-POMS</a:t>
            </a:r>
            <a:endParaRPr lang="es-PE" sz="1600" b="1" dirty="0"/>
          </a:p>
        </p:txBody>
      </p:sp>
    </p:spTree>
    <p:extLst>
      <p:ext uri="{BB962C8B-B14F-4D97-AF65-F5344CB8AC3E}">
        <p14:creationId xmlns:p14="http://schemas.microsoft.com/office/powerpoint/2010/main" val="28776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249684" y="3626451"/>
            <a:ext cx="6419215" cy="4471796"/>
            <a:chOff x="10533354" y="3702193"/>
            <a:chExt cx="6419215" cy="4471796"/>
          </a:xfrm>
        </p:grpSpPr>
        <p:sp>
          <p:nvSpPr>
            <p:cNvPr id="33" name="object 3"/>
            <p:cNvSpPr/>
            <p:nvPr/>
          </p:nvSpPr>
          <p:spPr>
            <a:xfrm>
              <a:off x="10533354" y="3702193"/>
              <a:ext cx="6419215" cy="4471796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30" name="4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8072875"/>
                </p:ext>
              </p:extLst>
            </p:nvPr>
          </p:nvGraphicFramePr>
          <p:xfrm>
            <a:off x="11049000" y="4195914"/>
            <a:ext cx="5410200" cy="36145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</p:grpSp>
      <p:grpSp>
        <p:nvGrpSpPr>
          <p:cNvPr id="4" name="Grupo 3"/>
          <p:cNvGrpSpPr/>
          <p:nvPr/>
        </p:nvGrpSpPr>
        <p:grpSpPr>
          <a:xfrm>
            <a:off x="10145474" y="3596496"/>
            <a:ext cx="6419215" cy="4445363"/>
            <a:chOff x="8534400" y="4195914"/>
            <a:chExt cx="6419215" cy="4445363"/>
          </a:xfrm>
        </p:grpSpPr>
        <p:sp>
          <p:nvSpPr>
            <p:cNvPr id="29" name="object 3"/>
            <p:cNvSpPr/>
            <p:nvPr/>
          </p:nvSpPr>
          <p:spPr>
            <a:xfrm>
              <a:off x="8534400" y="4195914"/>
              <a:ext cx="6419215" cy="4445363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32" name="8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54123022"/>
                </p:ext>
              </p:extLst>
            </p:nvPr>
          </p:nvGraphicFramePr>
          <p:xfrm>
            <a:off x="9038907" y="4624101"/>
            <a:ext cx="5410200" cy="3600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</p:grpSp>
      <p:sp>
        <p:nvSpPr>
          <p:cNvPr id="34" name="Rectángulo 33"/>
          <p:cNvSpPr/>
          <p:nvPr/>
        </p:nvSpPr>
        <p:spPr>
          <a:xfrm>
            <a:off x="3387024" y="8480173"/>
            <a:ext cx="4144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PERFIL DE ANSIEDAD PRE COMPETITIVA--SCAT </a:t>
            </a:r>
            <a:endParaRPr lang="es-PE" sz="1600" b="1" dirty="0"/>
          </a:p>
        </p:txBody>
      </p:sp>
      <p:sp>
        <p:nvSpPr>
          <p:cNvPr id="35" name="Rectángulo 34"/>
          <p:cNvSpPr/>
          <p:nvPr/>
        </p:nvSpPr>
        <p:spPr>
          <a:xfrm>
            <a:off x="11034876" y="8480173"/>
            <a:ext cx="4774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PERFIL DE HABILIDADES DE  CONCENTRACION-REJILLA</a:t>
            </a:r>
            <a:endParaRPr lang="es-PE" sz="1600" b="1" dirty="0"/>
          </a:p>
        </p:txBody>
      </p:sp>
      <p:sp>
        <p:nvSpPr>
          <p:cNvPr id="36" name="Rectángulo 35"/>
          <p:cNvSpPr/>
          <p:nvPr/>
        </p:nvSpPr>
        <p:spPr>
          <a:xfrm>
            <a:off x="1812764" y="86479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Aplicación de Pruebas Psicométricas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74714" y="7496396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50788" y="948439"/>
            <a:ext cx="5763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Informe Psicologico Deportivo</a:t>
            </a:r>
            <a:endParaRPr lang="es-PE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379643" y="395867"/>
            <a:ext cx="6390179" cy="8321965"/>
            <a:chOff x="12455581" y="1960148"/>
            <a:chExt cx="4689419" cy="6024880"/>
          </a:xfrm>
        </p:grpSpPr>
        <p:sp>
          <p:nvSpPr>
            <p:cNvPr id="35" name="object 3"/>
            <p:cNvSpPr/>
            <p:nvPr/>
          </p:nvSpPr>
          <p:spPr>
            <a:xfrm>
              <a:off x="12455581" y="1960148"/>
              <a:ext cx="4689419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733944" y="2133367"/>
              <a:ext cx="4181164" cy="5660672"/>
            </a:xfrm>
            <a:prstGeom prst="rect">
              <a:avLst/>
            </a:prstGeom>
          </p:spPr>
        </p:pic>
      </p:grpSp>
      <p:sp>
        <p:nvSpPr>
          <p:cNvPr id="31" name="Rectángulo 30"/>
          <p:cNvSpPr/>
          <p:nvPr/>
        </p:nvSpPr>
        <p:spPr>
          <a:xfrm>
            <a:off x="591705" y="3486442"/>
            <a:ext cx="80950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</a:t>
            </a:r>
            <a:r>
              <a:rPr lang="es-PE" sz="2800" dirty="0" smtClean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Informe Psicologico Deportivo es la interpretación de los resultados obtenidos en las pruebas psicológicos aplicadas al atleta.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Abrir llave 31"/>
          <p:cNvSpPr/>
          <p:nvPr/>
        </p:nvSpPr>
        <p:spPr>
          <a:xfrm>
            <a:off x="9144000" y="222279"/>
            <a:ext cx="1455767" cy="87327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1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862434" y="758692"/>
            <a:ext cx="6308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Equipos de Biorretroalimentación</a:t>
            </a:r>
            <a:endParaRPr lang="es-PE" altLang="es-PE" sz="32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177779" y="2764035"/>
            <a:ext cx="6419215" cy="5498462"/>
            <a:chOff x="2177779" y="3150988"/>
            <a:chExt cx="6419215" cy="5498462"/>
          </a:xfrm>
        </p:grpSpPr>
        <p:sp>
          <p:nvSpPr>
            <p:cNvPr id="29" name="object 3"/>
            <p:cNvSpPr/>
            <p:nvPr/>
          </p:nvSpPr>
          <p:spPr>
            <a:xfrm>
              <a:off x="2177779" y="3150988"/>
              <a:ext cx="6419215" cy="5498462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09" y="3989204"/>
              <a:ext cx="5236153" cy="3798055"/>
            </a:xfrm>
            <a:prstGeom prst="rect">
              <a:avLst/>
            </a:prstGeom>
          </p:spPr>
        </p:pic>
      </p:grpSp>
      <p:grpSp>
        <p:nvGrpSpPr>
          <p:cNvPr id="6" name="Grupo 5"/>
          <p:cNvGrpSpPr/>
          <p:nvPr/>
        </p:nvGrpSpPr>
        <p:grpSpPr>
          <a:xfrm>
            <a:off x="10901469" y="2764035"/>
            <a:ext cx="6419215" cy="5539474"/>
            <a:chOff x="10901469" y="3169920"/>
            <a:chExt cx="6419215" cy="5539474"/>
          </a:xfrm>
        </p:grpSpPr>
        <p:sp>
          <p:nvSpPr>
            <p:cNvPr id="33" name="object 3"/>
            <p:cNvSpPr/>
            <p:nvPr/>
          </p:nvSpPr>
          <p:spPr>
            <a:xfrm>
              <a:off x="10901469" y="3169920"/>
              <a:ext cx="6419215" cy="5539474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2999" y="3940472"/>
              <a:ext cx="5236153" cy="3898823"/>
            </a:xfrm>
            <a:prstGeom prst="rect">
              <a:avLst/>
            </a:prstGeom>
          </p:spPr>
        </p:pic>
      </p:grpSp>
      <p:sp>
        <p:nvSpPr>
          <p:cNvPr id="35" name="Rectángulo 34"/>
          <p:cNvSpPr/>
          <p:nvPr/>
        </p:nvSpPr>
        <p:spPr>
          <a:xfrm>
            <a:off x="3885050" y="8451228"/>
            <a:ext cx="3004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TARJETA DE CONTROL DE STRESS </a:t>
            </a:r>
            <a:endParaRPr lang="es-PE" sz="1600" b="1" dirty="0"/>
          </a:p>
        </p:txBody>
      </p:sp>
      <p:sp>
        <p:nvSpPr>
          <p:cNvPr id="36" name="Rectángulo 35"/>
          <p:cNvSpPr/>
          <p:nvPr/>
        </p:nvSpPr>
        <p:spPr>
          <a:xfrm>
            <a:off x="12970153" y="8540117"/>
            <a:ext cx="2281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/>
              <a:t>TERMOMETRO DE STRES</a:t>
            </a:r>
            <a:endParaRPr lang="es-PE" sz="1600" b="1" dirty="0"/>
          </a:p>
        </p:txBody>
      </p:sp>
    </p:spTree>
    <p:extLst>
      <p:ext uri="{BB962C8B-B14F-4D97-AF65-F5344CB8AC3E}">
        <p14:creationId xmlns:p14="http://schemas.microsoft.com/office/powerpoint/2010/main" val="36461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058625" y="8348123"/>
            <a:ext cx="3980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EQUIPO DE COHERENCIA PSICOFISIOLOGICA </a:t>
            </a:r>
            <a:endParaRPr lang="es-PE" sz="1600" b="1" dirty="0"/>
          </a:p>
        </p:txBody>
      </p:sp>
      <p:sp>
        <p:nvSpPr>
          <p:cNvPr id="32" name="Rectángulo 31"/>
          <p:cNvSpPr/>
          <p:nvPr/>
        </p:nvSpPr>
        <p:spPr>
          <a:xfrm>
            <a:off x="14135221" y="8400819"/>
            <a:ext cx="1241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/>
              <a:t>BLAZZE POO</a:t>
            </a:r>
            <a:endParaRPr lang="es-PE" sz="1600" b="1" dirty="0"/>
          </a:p>
        </p:txBody>
      </p:sp>
      <p:sp>
        <p:nvSpPr>
          <p:cNvPr id="33" name="Rectángulo 32"/>
          <p:cNvSpPr/>
          <p:nvPr/>
        </p:nvSpPr>
        <p:spPr>
          <a:xfrm>
            <a:off x="7310478" y="8438087"/>
            <a:ext cx="3047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b="1" dirty="0" smtClean="0">
                <a:cs typeface="Segoe UI Light" panose="020B0502040204020203" pitchFamily="34" charset="0"/>
              </a:rPr>
              <a:t>EQUIPO DE FOTO ESTIMULACION </a:t>
            </a:r>
            <a:endParaRPr lang="es-PE" sz="16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553796" y="2851809"/>
            <a:ext cx="4989788" cy="5307950"/>
            <a:chOff x="553796" y="2851809"/>
            <a:chExt cx="4989788" cy="5307950"/>
          </a:xfrm>
        </p:grpSpPr>
        <p:sp>
          <p:nvSpPr>
            <p:cNvPr id="30" name="object 3"/>
            <p:cNvSpPr/>
            <p:nvPr/>
          </p:nvSpPr>
          <p:spPr>
            <a:xfrm>
              <a:off x="553796" y="2851809"/>
              <a:ext cx="4989788" cy="530795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26" y="3480198"/>
              <a:ext cx="3980128" cy="4114286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6210979" y="2860399"/>
            <a:ext cx="5203668" cy="5299360"/>
            <a:chOff x="6210979" y="2860399"/>
            <a:chExt cx="5203668" cy="5299360"/>
          </a:xfrm>
        </p:grpSpPr>
        <p:sp>
          <p:nvSpPr>
            <p:cNvPr id="35" name="object 3"/>
            <p:cNvSpPr/>
            <p:nvPr/>
          </p:nvSpPr>
          <p:spPr>
            <a:xfrm>
              <a:off x="6210979" y="2860399"/>
              <a:ext cx="5203668" cy="529936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1" y="3480198"/>
              <a:ext cx="4044730" cy="4114286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1875843" y="2858545"/>
            <a:ext cx="5759804" cy="5301214"/>
            <a:chOff x="11875843" y="2858545"/>
            <a:chExt cx="5759804" cy="5301214"/>
          </a:xfrm>
        </p:grpSpPr>
        <p:sp>
          <p:nvSpPr>
            <p:cNvPr id="29" name="object 3"/>
            <p:cNvSpPr/>
            <p:nvPr/>
          </p:nvSpPr>
          <p:spPr>
            <a:xfrm>
              <a:off x="11875843" y="2858545"/>
              <a:ext cx="5759804" cy="5301214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1443" y="3487818"/>
              <a:ext cx="4828602" cy="4114286"/>
            </a:xfrm>
            <a:prstGeom prst="rect">
              <a:avLst/>
            </a:prstGeom>
          </p:spPr>
        </p:pic>
      </p:grpSp>
      <p:sp>
        <p:nvSpPr>
          <p:cNvPr id="37" name="Rectángulo 36"/>
          <p:cNvSpPr/>
          <p:nvPr/>
        </p:nvSpPr>
        <p:spPr>
          <a:xfrm>
            <a:off x="553796" y="656052"/>
            <a:ext cx="5850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Equipos de Biorretroalimentación</a:t>
            </a:r>
            <a:endParaRPr lang="es-PE" altLang="es-PE" sz="32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748186" y="621131"/>
            <a:ext cx="6252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alt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Planificación y </a:t>
            </a:r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Asesoramiento:</a:t>
            </a:r>
            <a:endParaRPr lang="es-PE" altLang="es-PE" sz="32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938138" y="3875745"/>
            <a:ext cx="5007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Una vez realizado el proceso de evaluación y diagnóstico, el psicólogo del deporte planifica y diseña un programa de Intervención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Ps. Dep.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Individual o Grupal.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9220200" y="2281806"/>
            <a:ext cx="69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Ps. Dep. Elige qué técnicas va a utilizar, así como cuál es el fin de la aplicación de las mismas.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9266986" y="3250869"/>
            <a:ext cx="69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Plantea metas claras y realistas acordadas con el atleta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9266986" y="4241461"/>
            <a:ext cx="69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Pauta las fechas y la distribución de horas para cumplir los objetivos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9266986" y="5232053"/>
            <a:ext cx="69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Deberá distribuir el tiempo del programa como las diferentes actividades para llegar a los objetivos de su intervención.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9204960" y="6591977"/>
            <a:ext cx="69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Además, se encargara de asesorar a sus deportistas para que no solo entiendan en profundidad los pormenores del proceso de intervención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Abrir llave 36"/>
          <p:cNvSpPr/>
          <p:nvPr/>
        </p:nvSpPr>
        <p:spPr>
          <a:xfrm>
            <a:off x="7539129" y="2149980"/>
            <a:ext cx="1129770" cy="61030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201198" y="7371846"/>
            <a:ext cx="1981200" cy="1573743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9287740" y="266700"/>
            <a:ext cx="8482082" cy="8621531"/>
            <a:chOff x="10402786" y="2263157"/>
            <a:chExt cx="6419215" cy="6024880"/>
          </a:xfrm>
        </p:grpSpPr>
        <p:sp>
          <p:nvSpPr>
            <p:cNvPr id="35" name="object 3"/>
            <p:cNvSpPr/>
            <p:nvPr/>
          </p:nvSpPr>
          <p:spPr>
            <a:xfrm>
              <a:off x="10402786" y="2263157"/>
              <a:ext cx="6419215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3104" y="2554193"/>
              <a:ext cx="2805085" cy="5459743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768506" y="2510476"/>
              <a:ext cx="2804880" cy="5530242"/>
            </a:xfrm>
            <a:prstGeom prst="rect">
              <a:avLst/>
            </a:prstGeom>
          </p:spPr>
        </p:pic>
      </p:grpSp>
      <p:sp>
        <p:nvSpPr>
          <p:cNvPr id="31" name="Rectángulo 30"/>
          <p:cNvSpPr/>
          <p:nvPr/>
        </p:nvSpPr>
        <p:spPr>
          <a:xfrm>
            <a:off x="535754" y="4038856"/>
            <a:ext cx="4588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Modelo de un Programa de Intervención</a:t>
            </a:r>
            <a:endParaRPr lang="es-PE" altLang="es-PE" sz="32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6906444" y="4327941"/>
            <a:ext cx="1371600" cy="499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22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230600" y="266700"/>
            <a:ext cx="1888492" cy="157374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81000" y="1425404"/>
            <a:ext cx="8881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deporte constituye hoy en día uno de los fenómenos más representativos de nuestro </a:t>
            </a:r>
            <a:r>
              <a:rPr lang="es-PE" sz="28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siglo.</a:t>
            </a:r>
            <a:endParaRPr lang="es-PE" sz="28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06400" y="3977660"/>
            <a:ext cx="8881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Su arraigo en la </a:t>
            </a:r>
            <a:r>
              <a:rPr lang="es-PE" sz="28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sociedad </a:t>
            </a:r>
            <a:r>
              <a:rPr lang="es-PE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tal que podemos </a:t>
            </a:r>
            <a:r>
              <a:rPr lang="es-PE" sz="28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observar </a:t>
            </a:r>
            <a:r>
              <a:rPr lang="es-PE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su faceta formativa, lúdica, profesional, política y de comunicación.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06400" y="6936230"/>
            <a:ext cx="8881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tal sentido La figura del </a:t>
            </a:r>
            <a:r>
              <a:rPr lang="es-PE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psicólogo deportivo</a:t>
            </a: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y el rol que tiene es desconocido </a:t>
            </a: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 </a:t>
            </a: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muchas personas.</a:t>
            </a:r>
          </a:p>
        </p:txBody>
      </p:sp>
      <p:sp>
        <p:nvSpPr>
          <p:cNvPr id="21" name="object 3"/>
          <p:cNvSpPr/>
          <p:nvPr/>
        </p:nvSpPr>
        <p:spPr>
          <a:xfrm>
            <a:off x="-70210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2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2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0783345" y="2649841"/>
            <a:ext cx="6421120" cy="4855859"/>
            <a:chOff x="10783345" y="2649841"/>
            <a:chExt cx="6421120" cy="4855859"/>
          </a:xfrm>
        </p:grpSpPr>
        <p:sp>
          <p:nvSpPr>
            <p:cNvPr id="45" name="object 3"/>
            <p:cNvSpPr/>
            <p:nvPr/>
          </p:nvSpPr>
          <p:spPr>
            <a:xfrm>
              <a:off x="10783345" y="2649841"/>
              <a:ext cx="6421120" cy="4855859"/>
            </a:xfrm>
            <a:custGeom>
              <a:avLst/>
              <a:gdLst/>
              <a:ahLst/>
              <a:cxnLst/>
              <a:rect l="l" t="t" r="r" b="b"/>
              <a:pathLst>
                <a:path w="6421120" h="6024880">
                  <a:moveTo>
                    <a:pt x="6420612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20612" y="6024372"/>
                  </a:lnTo>
                  <a:lnTo>
                    <a:pt x="642061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816" y="3169282"/>
              <a:ext cx="5569370" cy="3766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6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69032" y="903470"/>
            <a:ext cx="2753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s-PE" alt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Intervención</a:t>
            </a:r>
            <a:r>
              <a:rPr lang="es-PE" altLang="es-PE" sz="24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653792" y="2092973"/>
            <a:ext cx="11025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intervención es el punto clave en el que se ejecuta todo lo planeado previamente para lograr un mayor 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rendimiento y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bienestar en el deportista.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92416" y="3419149"/>
            <a:ext cx="11025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su intervención, el psicólogo del deporte utiliza un gran número de estrategias, técnicas e instrumentos diferentes para alcanzar los objetivos pautados.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20770" y="4653261"/>
            <a:ext cx="11025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Para conseguir el resultado planteado, el profesional debe conocer a fondo el deporte en el que se va a centrar y las personas con las que va a trabajar.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69032" y="5893627"/>
            <a:ext cx="11025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Por eso, es esencial para el psicólogo del deporte adaptarse a las personas sobre las que interviene y al ambiente en el que se desenvuelven.</a:t>
            </a:r>
            <a:endParaRPr lang="es-PE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669032" y="7135047"/>
            <a:ext cx="11025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Este progreso se realiza siempre de la mano del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deportista, y/o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su equipo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2313996" y="2249969"/>
            <a:ext cx="5633406" cy="5180274"/>
            <a:chOff x="11482391" y="2249226"/>
            <a:chExt cx="6419215" cy="5422535"/>
          </a:xfrm>
        </p:grpSpPr>
        <p:sp>
          <p:nvSpPr>
            <p:cNvPr id="35" name="object 3"/>
            <p:cNvSpPr/>
            <p:nvPr/>
          </p:nvSpPr>
          <p:spPr>
            <a:xfrm>
              <a:off x="11482391" y="2249226"/>
              <a:ext cx="6419215" cy="5422535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3652" y="2717676"/>
              <a:ext cx="6016691" cy="447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608482" y="294849"/>
            <a:ext cx="5010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Educación y/o </a:t>
            </a:r>
            <a:r>
              <a:rPr lang="es-PE" alt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</a:t>
            </a:r>
            <a:r>
              <a:rPr lang="es-PE" altLang="es-PE" sz="32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ormación</a:t>
            </a:r>
            <a:r>
              <a:rPr lang="es-PE" alt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630841" y="1496976"/>
            <a:ext cx="95638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El psicólogo deportivo también es responsable de la 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educación y formación del deportista. </a:t>
            </a: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Al ejercer dicha función, le muestra al deportista diferentes estrategias para potenciar su rendimiento 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academico ya sea escolar o universitario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858000" y="6704642"/>
            <a:ext cx="982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 </a:t>
            </a: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través del proceso psicoeducativo, se brinda 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asesoría </a:t>
            </a: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al deportista sobre diversos ámbitos que pueden influir en su desempeño deportivo, 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como: 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608482" y="4263777"/>
            <a:ext cx="95877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psicoeducación y/o formación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puede introducirse en diferentes puntos del proceso terapéutico. Lo importante es que el deportista aprenda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poco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 poco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las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enseñanzas para aplicarlas en un futuro.</a:t>
            </a:r>
            <a:endParaRPr lang="es-PE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2015882" y="1593702"/>
            <a:ext cx="3826830" cy="4640699"/>
            <a:chOff x="14325600" y="2899067"/>
            <a:chExt cx="2984924" cy="3857374"/>
          </a:xfrm>
        </p:grpSpPr>
        <p:sp>
          <p:nvSpPr>
            <p:cNvPr id="33" name="object 3"/>
            <p:cNvSpPr/>
            <p:nvPr/>
          </p:nvSpPr>
          <p:spPr>
            <a:xfrm>
              <a:off x="14325600" y="2899067"/>
              <a:ext cx="2984924" cy="3857374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1280" y="3138557"/>
              <a:ext cx="2408477" cy="3225093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1737642" y="6324319"/>
            <a:ext cx="4486969" cy="3481771"/>
            <a:chOff x="1384500" y="6324319"/>
            <a:chExt cx="4486969" cy="3481771"/>
          </a:xfrm>
        </p:grpSpPr>
        <p:sp>
          <p:nvSpPr>
            <p:cNvPr id="40" name="object 3"/>
            <p:cNvSpPr/>
            <p:nvPr/>
          </p:nvSpPr>
          <p:spPr>
            <a:xfrm>
              <a:off x="1384500" y="6324319"/>
              <a:ext cx="4486969" cy="348177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547" y="6738066"/>
              <a:ext cx="4016253" cy="2672634"/>
            </a:xfrm>
            <a:prstGeom prst="rect">
              <a:avLst/>
            </a:prstGeom>
          </p:spPr>
        </p:pic>
      </p:grpSp>
      <p:sp>
        <p:nvSpPr>
          <p:cNvPr id="36" name="Rectángulo 35"/>
          <p:cNvSpPr/>
          <p:nvPr/>
        </p:nvSpPr>
        <p:spPr>
          <a:xfrm>
            <a:off x="8559265" y="8767252"/>
            <a:ext cx="1723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social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1189563" y="8791056"/>
            <a:ext cx="1974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laboral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3769294" y="8781724"/>
            <a:ext cx="2053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familiar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6" grpId="0"/>
      <p:bldP spid="37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709750" y="4440261"/>
            <a:ext cx="5903708" cy="4538193"/>
            <a:chOff x="587782" y="4816847"/>
            <a:chExt cx="4765360" cy="3794161"/>
          </a:xfrm>
        </p:grpSpPr>
        <p:sp>
          <p:nvSpPr>
            <p:cNvPr id="37" name="object 3"/>
            <p:cNvSpPr/>
            <p:nvPr/>
          </p:nvSpPr>
          <p:spPr>
            <a:xfrm>
              <a:off x="587782" y="4816847"/>
              <a:ext cx="4765360" cy="379416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92" y="4991661"/>
              <a:ext cx="4581722" cy="3436292"/>
            </a:xfrm>
            <a:prstGeom prst="rect">
              <a:avLst/>
            </a:prstGeom>
          </p:spPr>
        </p:pic>
      </p:grp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99550" y="467044"/>
            <a:ext cx="4775666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s-PE" altLang="es-PE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Investigación y Docencia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623412" y="1249950"/>
            <a:ext cx="6288764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psicólogo del deporte también puede dedicarse al ámbito de la investigación. </a:t>
            </a:r>
            <a:endParaRPr lang="es-PE" sz="2400" spc="-5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01389" y="2579130"/>
            <a:ext cx="63107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 puede ser desde una perspectiva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académica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enfocándose en la Psicología del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como ciencia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760636" y="6123122"/>
            <a:ext cx="7990956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Hoy por hoy ya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contamos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investigaciones realizadas por el Ps. Dep. Mario Reyes Bossio, en sus Artículos sobre psicología del deporte.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760636" y="1293430"/>
            <a:ext cx="8205565" cy="4231070"/>
            <a:chOff x="9525000" y="2375993"/>
            <a:chExt cx="7775364" cy="3820515"/>
          </a:xfrm>
        </p:grpSpPr>
        <p:sp>
          <p:nvSpPr>
            <p:cNvPr id="35" name="object 3"/>
            <p:cNvSpPr/>
            <p:nvPr/>
          </p:nvSpPr>
          <p:spPr>
            <a:xfrm>
              <a:off x="9525000" y="2375993"/>
              <a:ext cx="7775364" cy="3820515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558" y="2622545"/>
              <a:ext cx="7166175" cy="3414188"/>
            </a:xfrm>
            <a:prstGeom prst="rect">
              <a:avLst/>
            </a:prstGeom>
          </p:spPr>
        </p:pic>
      </p:grpSp>
      <p:sp>
        <p:nvSpPr>
          <p:cNvPr id="36" name="Rectángulo 35"/>
          <p:cNvSpPr/>
          <p:nvPr/>
        </p:nvSpPr>
        <p:spPr>
          <a:xfrm>
            <a:off x="11875843" y="8476071"/>
            <a:ext cx="63545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  <a:hlinkClick r:id="rId24"/>
              </a:rPr>
              <a:t>https://scholar.google.es/citations?user=1pY8lKQAAAAJ&amp;hl=es</a:t>
            </a:r>
            <a:endParaRPr lang="es-PE" spc="-5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1441544" y="616946"/>
            <a:ext cx="941931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s-PE" sz="3200" b="1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trabajar con un psicólogo del deporte</a:t>
            </a:r>
            <a:endParaRPr lang="es-PE" sz="32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793912" y="1400263"/>
            <a:ext cx="9485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Para cualquier amante del deporte que desee potenciar su rendimiento, el de su equipo o desee promover el deporte en la comunidad, trabajar de la mano de un psicólogo del deporte puede proporcionarle los siguientes beneficios: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2071389" y="8988726"/>
            <a:ext cx="8086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Planteamiento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metas y estrategias para mejorar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591800" y="3401209"/>
            <a:ext cx="7081723" cy="5706243"/>
            <a:chOff x="12742140" y="2425634"/>
            <a:chExt cx="5306995" cy="3866944"/>
          </a:xfrm>
        </p:grpSpPr>
        <p:sp>
          <p:nvSpPr>
            <p:cNvPr id="41" name="object 3"/>
            <p:cNvSpPr/>
            <p:nvPr/>
          </p:nvSpPr>
          <p:spPr>
            <a:xfrm>
              <a:off x="12742140" y="2425634"/>
              <a:ext cx="5306995" cy="3866944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0173" y="2806682"/>
              <a:ext cx="4617355" cy="3055350"/>
            </a:xfrm>
            <a:prstGeom prst="rect">
              <a:avLst/>
            </a:prstGeom>
          </p:spPr>
        </p:pic>
      </p:grpSp>
      <p:sp>
        <p:nvSpPr>
          <p:cNvPr id="46" name="Rectángulo 45"/>
          <p:cNvSpPr/>
          <p:nvPr/>
        </p:nvSpPr>
        <p:spPr>
          <a:xfrm>
            <a:off x="2036289" y="5181782"/>
            <a:ext cx="4267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Aumento de la autoconfianza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2007653" y="4002236"/>
            <a:ext cx="516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Adecuada gestión de las emociones.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2036496" y="5749556"/>
            <a:ext cx="3837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Aumento del rendimiento.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036289" y="4552256"/>
            <a:ext cx="6146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Ayuda en el manejo del estrés y la ansiedad.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2049012" y="6315143"/>
            <a:ext cx="7517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Contar con un proyecto de vida en relación al deporte.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2061070" y="6883229"/>
            <a:ext cx="4920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Detección de situaciones de riesgo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2049012" y="7422168"/>
            <a:ext cx="8088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Favorecimiento de la prevención y recuperación de lesiones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2061070" y="7961107"/>
            <a:ext cx="284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Mayor motivación.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2061070" y="8474583"/>
            <a:ext cx="3289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SzPct val="10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Mejora la 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Autoestima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75" grpId="0"/>
      <p:bldP spid="76" grpId="0"/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504137" y="923883"/>
            <a:ext cx="9688288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Ahora bien, es conveniente aclarar que no cualquier 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psicólogo puede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dedicarse a esta rama de la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Psicología del Deporte.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necesario la especialización en este área, para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ejercerla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eficacia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504137" y="3649906"/>
            <a:ext cx="9688288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Como vemos, el psicólogo del deporte puede trabajar con deportistas, equipos de alto rendimiento, entrenadores, profesores, padres o comunidades. 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473657" y="6472213"/>
            <a:ext cx="9688287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sus habilidades como profesional puede ayudar a mejorar el rendimiento deportivo y, de esta forma, contribuir a una mejor calidad de vida. 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201400" y="2428531"/>
            <a:ext cx="6019541" cy="4924769"/>
            <a:chOff x="13283775" y="2425634"/>
            <a:chExt cx="4765360" cy="3794161"/>
          </a:xfrm>
        </p:grpSpPr>
        <p:sp>
          <p:nvSpPr>
            <p:cNvPr id="35" name="object 3"/>
            <p:cNvSpPr/>
            <p:nvPr/>
          </p:nvSpPr>
          <p:spPr>
            <a:xfrm>
              <a:off x="13283775" y="2425634"/>
              <a:ext cx="4765360" cy="379416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9385" y="3003046"/>
              <a:ext cx="3951100" cy="2639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9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pic>
        <p:nvPicPr>
          <p:cNvPr id="29" name="SPOT PSICOLOGÍA DEPORTI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481" y="32180"/>
            <a:ext cx="18195926" cy="93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9"/>
          <p:cNvSpPr/>
          <p:nvPr/>
        </p:nvSpPr>
        <p:spPr>
          <a:xfrm>
            <a:off x="3700214" y="1044668"/>
            <a:ext cx="667398" cy="642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3" name="CuadroTexto 22"/>
          <p:cNvSpPr txBox="1"/>
          <p:nvPr/>
        </p:nvSpPr>
        <p:spPr>
          <a:xfrm>
            <a:off x="1415597" y="4930569"/>
            <a:ext cx="611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800" b="1" dirty="0">
                <a:solidFill>
                  <a:schemeClr val="bg1"/>
                </a:solidFill>
              </a:rPr>
              <a:t>Material Audiovisual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21824F75-EBAC-464B-9E55-3288BF2B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6137" y="2543256"/>
            <a:ext cx="953663" cy="1013804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23EED23-8D96-4BE4-85AF-CB263DFF1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6880410" y="8958169"/>
            <a:ext cx="953663" cy="101380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043298" y="533824"/>
            <a:ext cx="14479550" cy="8931247"/>
            <a:chOff x="2043298" y="533824"/>
            <a:chExt cx="14479550" cy="893124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2EA293-A531-4B2A-A70F-CF698F510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298" y="3314700"/>
              <a:ext cx="14479550" cy="6150371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0487633" y="7277100"/>
              <a:ext cx="5878286" cy="1477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8800" b="1" kern="0" dirty="0" smtClean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</a:rPr>
                <a:t> GRACIAS!!!  </a:t>
              </a:r>
              <a:endParaRPr lang="es-PE" sz="8800" b="1" kern="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alphaModFix amt="97000"/>
            </a:blip>
            <a:srcRect l="18146" t="18339" r="31685" b="22961"/>
            <a:stretch>
              <a:fillRect/>
            </a:stretch>
          </p:blipFill>
          <p:spPr>
            <a:xfrm>
              <a:off x="7532192" y="533824"/>
              <a:ext cx="2955441" cy="246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9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78200" y="103733"/>
            <a:ext cx="1981200" cy="157374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F1573340-2F56-4DE3-8160-B24E651B4F21}"/>
              </a:ext>
            </a:extLst>
          </p:cNvPr>
          <p:cNvSpPr/>
          <p:nvPr/>
        </p:nvSpPr>
        <p:spPr>
          <a:xfrm rot="5400000">
            <a:off x="-4343330" y="4368729"/>
            <a:ext cx="10287001" cy="154954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4">
            <a:extLst>
              <a:ext uri="{FF2B5EF4-FFF2-40B4-BE49-F238E27FC236}">
                <a16:creationId xmlns:a16="http://schemas.microsoft.com/office/drawing/2014/main" id="{D14CD63E-0791-4975-B1AF-48512617E9FC}"/>
              </a:ext>
            </a:extLst>
          </p:cNvPr>
          <p:cNvGrpSpPr/>
          <p:nvPr/>
        </p:nvGrpSpPr>
        <p:grpSpPr>
          <a:xfrm rot="5400000">
            <a:off x="-4168745" y="4685232"/>
            <a:ext cx="9966288" cy="1114401"/>
            <a:chOff x="329181" y="5649470"/>
            <a:chExt cx="11379710" cy="1062227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BDE83BE6-9C0C-49E7-8981-262E3AB5DC43}"/>
                </a:ext>
              </a:extLst>
            </p:cNvPr>
            <p:cNvSpPr/>
            <p:nvPr/>
          </p:nvSpPr>
          <p:spPr>
            <a:xfrm>
              <a:off x="329181" y="5949697"/>
              <a:ext cx="553213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06E13599-B7E4-4A6B-94D0-A488983F9956}"/>
                </a:ext>
              </a:extLst>
            </p:cNvPr>
            <p:cNvSpPr/>
            <p:nvPr/>
          </p:nvSpPr>
          <p:spPr>
            <a:xfrm>
              <a:off x="804671" y="6167629"/>
              <a:ext cx="438911" cy="438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2E42B433-49CE-4F5D-91DA-5038DD2D8447}"/>
                </a:ext>
              </a:extLst>
            </p:cNvPr>
            <p:cNvSpPr/>
            <p:nvPr/>
          </p:nvSpPr>
          <p:spPr>
            <a:xfrm>
              <a:off x="1050032" y="5772913"/>
              <a:ext cx="571499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19EBCB88-B52D-432C-B5B2-41A83313B2D0}"/>
                </a:ext>
              </a:extLst>
            </p:cNvPr>
            <p:cNvSpPr/>
            <p:nvPr/>
          </p:nvSpPr>
          <p:spPr>
            <a:xfrm>
              <a:off x="1624581" y="586435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E42B701F-8889-40EA-98AC-F598334C40D6}"/>
                </a:ext>
              </a:extLst>
            </p:cNvPr>
            <p:cNvSpPr/>
            <p:nvPr/>
          </p:nvSpPr>
          <p:spPr>
            <a:xfrm>
              <a:off x="2119881" y="5949698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25A5597D-4E32-4698-BC19-8C36B7B702A3}"/>
                </a:ext>
              </a:extLst>
            </p:cNvPr>
            <p:cNvSpPr/>
            <p:nvPr/>
          </p:nvSpPr>
          <p:spPr>
            <a:xfrm>
              <a:off x="2569461" y="5649470"/>
              <a:ext cx="548638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B460FBE-DBDE-4E52-BFCD-C362A86F6058}"/>
                </a:ext>
              </a:extLst>
            </p:cNvPr>
            <p:cNvSpPr/>
            <p:nvPr/>
          </p:nvSpPr>
          <p:spPr>
            <a:xfrm>
              <a:off x="3110482" y="6030470"/>
              <a:ext cx="615695" cy="6156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1645FF91-8523-4392-9D2E-B49B9C5BEBF1}"/>
                </a:ext>
              </a:extLst>
            </p:cNvPr>
            <p:cNvSpPr/>
            <p:nvPr/>
          </p:nvSpPr>
          <p:spPr>
            <a:xfrm>
              <a:off x="4323586" y="6003038"/>
              <a:ext cx="571499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298EBD35-2631-4E70-AE19-B1FCCF3E21FF}"/>
                </a:ext>
              </a:extLst>
            </p:cNvPr>
            <p:cNvSpPr/>
            <p:nvPr/>
          </p:nvSpPr>
          <p:spPr>
            <a:xfrm>
              <a:off x="5422391" y="5925313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9BD88A08-1A8E-4BBD-A291-174F3F3FD117}"/>
                </a:ext>
              </a:extLst>
            </p:cNvPr>
            <p:cNvSpPr/>
            <p:nvPr/>
          </p:nvSpPr>
          <p:spPr>
            <a:xfrm>
              <a:off x="4966713" y="6028945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FDFAFEC4-8CB9-4ED3-9520-3A2ECD05F659}"/>
                </a:ext>
              </a:extLst>
            </p:cNvPr>
            <p:cNvSpPr/>
            <p:nvPr/>
          </p:nvSpPr>
          <p:spPr>
            <a:xfrm>
              <a:off x="3814570" y="5978653"/>
              <a:ext cx="443484" cy="44348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04DC04A3-7ACE-41D7-A61F-799852A2E28A}"/>
                </a:ext>
              </a:extLst>
            </p:cNvPr>
            <p:cNvSpPr/>
            <p:nvPr/>
          </p:nvSpPr>
          <p:spPr>
            <a:xfrm>
              <a:off x="5948170" y="6015229"/>
              <a:ext cx="553213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967C114B-BC87-4A83-AE40-7F92FF8C408A}"/>
                </a:ext>
              </a:extLst>
            </p:cNvPr>
            <p:cNvSpPr/>
            <p:nvPr/>
          </p:nvSpPr>
          <p:spPr>
            <a:xfrm>
              <a:off x="6423660" y="6233161"/>
              <a:ext cx="438911" cy="438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01D13196-5686-4412-A59E-F7EDE72CAAF7}"/>
                </a:ext>
              </a:extLst>
            </p:cNvPr>
            <p:cNvSpPr/>
            <p:nvPr/>
          </p:nvSpPr>
          <p:spPr>
            <a:xfrm>
              <a:off x="6669022" y="5838445"/>
              <a:ext cx="571499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76F889C5-851A-4DC2-ADD0-DCD8A6E749BC}"/>
                </a:ext>
              </a:extLst>
            </p:cNvPr>
            <p:cNvSpPr/>
            <p:nvPr/>
          </p:nvSpPr>
          <p:spPr>
            <a:xfrm>
              <a:off x="7243569" y="5929885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>
              <a:extLst>
                <a:ext uri="{FF2B5EF4-FFF2-40B4-BE49-F238E27FC236}">
                  <a16:creationId xmlns:a16="http://schemas.microsoft.com/office/drawing/2014/main" id="{ED6DB500-8054-4D80-9ECE-4BE6012F8216}"/>
                </a:ext>
              </a:extLst>
            </p:cNvPr>
            <p:cNvSpPr/>
            <p:nvPr/>
          </p:nvSpPr>
          <p:spPr>
            <a:xfrm>
              <a:off x="7738871" y="6015229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8ECA8643-F98B-45A0-86DA-6166BBF62F72}"/>
                </a:ext>
              </a:extLst>
            </p:cNvPr>
            <p:cNvSpPr/>
            <p:nvPr/>
          </p:nvSpPr>
          <p:spPr>
            <a:xfrm>
              <a:off x="8188450" y="5715001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C873C2AA-9D01-4597-AD66-A773DAB909DC}"/>
                </a:ext>
              </a:extLst>
            </p:cNvPr>
            <p:cNvSpPr/>
            <p:nvPr/>
          </p:nvSpPr>
          <p:spPr>
            <a:xfrm>
              <a:off x="8729472" y="6096000"/>
              <a:ext cx="615696" cy="6156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D1D5EA98-C182-411E-A9B1-3BA3E1A66783}"/>
                </a:ext>
              </a:extLst>
            </p:cNvPr>
            <p:cNvSpPr/>
            <p:nvPr/>
          </p:nvSpPr>
          <p:spPr>
            <a:xfrm>
              <a:off x="9944099" y="6068568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7BCC32AD-2DF5-4C71-80D6-A14BCC13EEA5}"/>
                </a:ext>
              </a:extLst>
            </p:cNvPr>
            <p:cNvSpPr/>
            <p:nvPr/>
          </p:nvSpPr>
          <p:spPr>
            <a:xfrm>
              <a:off x="11041379" y="5990843"/>
              <a:ext cx="667512" cy="6690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6">
              <a:extLst>
                <a:ext uri="{FF2B5EF4-FFF2-40B4-BE49-F238E27FC236}">
                  <a16:creationId xmlns:a16="http://schemas.microsoft.com/office/drawing/2014/main" id="{F1627365-11AA-47B1-8EE3-3638F7E3A704}"/>
                </a:ext>
              </a:extLst>
            </p:cNvPr>
            <p:cNvSpPr/>
            <p:nvPr/>
          </p:nvSpPr>
          <p:spPr>
            <a:xfrm>
              <a:off x="10585703" y="6094475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02161A0F-3A4A-49DD-A827-17BD06D72A40}"/>
                </a:ext>
              </a:extLst>
            </p:cNvPr>
            <p:cNvSpPr/>
            <p:nvPr/>
          </p:nvSpPr>
          <p:spPr>
            <a:xfrm>
              <a:off x="9433561" y="6044183"/>
              <a:ext cx="443482" cy="44348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2316673" y="814727"/>
            <a:ext cx="832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Algunos dudan, si el psicólogo del deporte sea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necesario para el rendimiento deportivo.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577071" y="2292058"/>
            <a:ext cx="7096567" cy="6024880"/>
            <a:chOff x="2352233" y="2288974"/>
            <a:chExt cx="7096567" cy="6024880"/>
          </a:xfrm>
        </p:grpSpPr>
        <p:sp>
          <p:nvSpPr>
            <p:cNvPr id="43" name="object 3"/>
            <p:cNvSpPr/>
            <p:nvPr/>
          </p:nvSpPr>
          <p:spPr>
            <a:xfrm>
              <a:off x="2352233" y="2288974"/>
              <a:ext cx="7096567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2698725"/>
              <a:ext cx="6552248" cy="5261092"/>
            </a:xfrm>
            <a:prstGeom prst="rect">
              <a:avLst/>
            </a:prstGeom>
          </p:spPr>
        </p:pic>
      </p:grpSp>
      <p:sp>
        <p:nvSpPr>
          <p:cNvPr id="41" name="Rectángulo 40"/>
          <p:cNvSpPr/>
          <p:nvPr/>
        </p:nvSpPr>
        <p:spPr>
          <a:xfrm>
            <a:off x="10655448" y="3739182"/>
            <a:ext cx="65766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Hoy en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día, hay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muchos deportistas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 nivel individual y/o colectivos que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contratan sus servicios, porque son conscientes de los beneficios que aporta en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competición,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entrenamiento y de relaciones interpersonales. 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2277228" y="8531303"/>
            <a:ext cx="8153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psicólogo deportivo aporta más que técnicas psicológicas.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70210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110857" y="266700"/>
            <a:ext cx="1981200" cy="1573743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585695" y="2010964"/>
            <a:ext cx="8408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Su aporte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 esencial en el rendimiento deportivo, el funcionamiento psicológico de los deportistas es igual de importante que el funcionamiento 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físico, técnico y táctico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65506" y="5590835"/>
            <a:ext cx="8408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Todos los deportistas se pueden beneficiar del trabajo del psicólogo deportivo, pero 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cada disciplina deportiva va a requerir de habilidades psicológicas específicas,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las cuales van a permitir al deportista competir de manera más eficiente.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488057" y="2035061"/>
            <a:ext cx="6419215" cy="6024880"/>
            <a:chOff x="9908885" y="2245203"/>
            <a:chExt cx="6419215" cy="6024880"/>
          </a:xfrm>
        </p:grpSpPr>
        <p:sp>
          <p:nvSpPr>
            <p:cNvPr id="36" name="object 3"/>
            <p:cNvSpPr/>
            <p:nvPr/>
          </p:nvSpPr>
          <p:spPr>
            <a:xfrm>
              <a:off x="9908885" y="2245203"/>
              <a:ext cx="6419215" cy="6024880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4177" y="3454921"/>
              <a:ext cx="4593269" cy="344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0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02000" y="227262"/>
            <a:ext cx="1981200" cy="157374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1701968" y="1162480"/>
            <a:ext cx="114375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Gracias a este tipo de profesionales, los deportistas pueden contar con una 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orientación, evaluación </a:t>
            </a:r>
            <a:r>
              <a:rPr lang="es-PE" sz="2400" spc="-5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 intervención basada en los aspectos psicológicos, para mejorar sus niveles de rendimiento y </a:t>
            </a:r>
            <a:r>
              <a:rPr lang="es-PE" sz="2400" spc="-5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ganar sus competencias.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707170" y="4152603"/>
            <a:ext cx="15876847" cy="5288091"/>
            <a:chOff x="1649153" y="3665409"/>
            <a:chExt cx="15876847" cy="5288091"/>
          </a:xfrm>
        </p:grpSpPr>
        <p:sp>
          <p:nvSpPr>
            <p:cNvPr id="39" name="object 3"/>
            <p:cNvSpPr/>
            <p:nvPr/>
          </p:nvSpPr>
          <p:spPr>
            <a:xfrm>
              <a:off x="1649153" y="3665409"/>
              <a:ext cx="15876847" cy="5288091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83" y="4234801"/>
              <a:ext cx="6077180" cy="3983301"/>
            </a:xfrm>
            <a:prstGeom prst="rect">
              <a:avLst/>
            </a:prstGeom>
          </p:spPr>
        </p:pic>
        <p:sp>
          <p:nvSpPr>
            <p:cNvPr id="37" name="Flecha derecha 36"/>
            <p:cNvSpPr/>
            <p:nvPr/>
          </p:nvSpPr>
          <p:spPr>
            <a:xfrm>
              <a:off x="9419422" y="5697852"/>
              <a:ext cx="1525842" cy="927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6431" y="4382677"/>
              <a:ext cx="3875481" cy="3852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0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132299"/>
            <a:ext cx="1981200" cy="157374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634907" y="1760340"/>
            <a:ext cx="7774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Debido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al desconocimiento general que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hay,  es necesario aclarar que, en este contexto, el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psicólogo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del deporte no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interviene como terapeuta ni realiza trabajo clínico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9434368" y="6650474"/>
            <a:ext cx="79659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rol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específico, del psicólogo clínico 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ayudar a las personas a recuperar su salud mental,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sino a potenciar las habilidades del atleta sano y ayudarlo a lograr sus objetivos.</a:t>
            </a:r>
            <a:endParaRPr lang="es-PE" sz="2400" dirty="0"/>
          </a:p>
        </p:txBody>
      </p:sp>
      <p:grpSp>
        <p:nvGrpSpPr>
          <p:cNvPr id="2" name="Grupo 1"/>
          <p:cNvGrpSpPr/>
          <p:nvPr/>
        </p:nvGrpSpPr>
        <p:grpSpPr>
          <a:xfrm>
            <a:off x="9506412" y="1868437"/>
            <a:ext cx="7821882" cy="4443872"/>
            <a:chOff x="9506413" y="1869571"/>
            <a:chExt cx="7821882" cy="4443872"/>
          </a:xfrm>
        </p:grpSpPr>
        <p:sp>
          <p:nvSpPr>
            <p:cNvPr id="46" name="object 3"/>
            <p:cNvSpPr/>
            <p:nvPr/>
          </p:nvSpPr>
          <p:spPr>
            <a:xfrm>
              <a:off x="9506413" y="1869571"/>
              <a:ext cx="7821882" cy="4443872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886" y="2228442"/>
              <a:ext cx="7016936" cy="3735557"/>
            </a:xfrm>
            <a:prstGeom prst="rect">
              <a:avLst/>
            </a:prstGeom>
          </p:spPr>
        </p:pic>
      </p:grpSp>
      <p:sp>
        <p:nvSpPr>
          <p:cNvPr id="44" name="Rectángulo 43"/>
          <p:cNvSpPr/>
          <p:nvPr/>
        </p:nvSpPr>
        <p:spPr>
          <a:xfrm>
            <a:off x="716712" y="439095"/>
            <a:ext cx="10520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Diferencias entre Psicologia </a:t>
            </a: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del Deporte </a:t>
            </a: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 Psicologia Clínica </a:t>
            </a:r>
            <a:endParaRPr lang="es-PE" sz="32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63888" y="4388615"/>
            <a:ext cx="7516216" cy="4443872"/>
            <a:chOff x="763888" y="4406441"/>
            <a:chExt cx="7516216" cy="4443872"/>
          </a:xfrm>
        </p:grpSpPr>
        <p:sp>
          <p:nvSpPr>
            <p:cNvPr id="47" name="object 3"/>
            <p:cNvSpPr/>
            <p:nvPr/>
          </p:nvSpPr>
          <p:spPr>
            <a:xfrm>
              <a:off x="763888" y="4406441"/>
              <a:ext cx="7516216" cy="4443872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12" y="4764800"/>
              <a:ext cx="7028995" cy="3808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3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9220200" y="2335202"/>
            <a:ext cx="80470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diferencia entre 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Psicologia del Deporte y Psicologia Clínica,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en la practica  no es tan nítida teniendo en cuenta que los métodos y técnicas que se emplean en Psicologia del deporte, muchas de ellas tienen su origen y aplicación en el ámbito clínico.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584002" y="6871307"/>
            <a:ext cx="70860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 la practica esto se evidencia claramente. Esta ampliamente reconocido que si uno </a:t>
            </a:r>
            <a:r>
              <a:rPr lang="es-PE" sz="2400" b="1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“no esta bien de acá arriba”,</a:t>
            </a:r>
            <a:r>
              <a:rPr lang="es-PE" sz="2400" spc="-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como suelen referir los deportistas  es difícil rendir con el potencial que  tiene.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59079" y="1747476"/>
            <a:ext cx="7246656" cy="4099237"/>
            <a:chOff x="1577062" y="1682457"/>
            <a:chExt cx="7246656" cy="4099237"/>
          </a:xfrm>
        </p:grpSpPr>
        <p:sp>
          <p:nvSpPr>
            <p:cNvPr id="45" name="object 3"/>
            <p:cNvSpPr/>
            <p:nvPr/>
          </p:nvSpPr>
          <p:spPr>
            <a:xfrm>
              <a:off x="1577062" y="1682457"/>
              <a:ext cx="7246656" cy="4099237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57" y="1940886"/>
              <a:ext cx="6692412" cy="3559291"/>
            </a:xfrm>
            <a:prstGeom prst="rect">
              <a:avLst/>
            </a:prstGeom>
          </p:spPr>
        </p:pic>
      </p:grpSp>
      <p:sp>
        <p:nvSpPr>
          <p:cNvPr id="38" name="Rectángulo 37"/>
          <p:cNvSpPr/>
          <p:nvPr/>
        </p:nvSpPr>
        <p:spPr>
          <a:xfrm>
            <a:off x="1722786" y="721746"/>
            <a:ext cx="10520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Diferencias entre Psicologia </a:t>
            </a: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del Deporte </a:t>
            </a: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 Psicologia Clínica </a:t>
            </a:r>
            <a:endParaRPr lang="es-PE" sz="32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742618" y="5965528"/>
            <a:ext cx="7524613" cy="3949378"/>
            <a:chOff x="9620386" y="5954714"/>
            <a:chExt cx="7524613" cy="3949378"/>
          </a:xfrm>
        </p:grpSpPr>
        <p:sp>
          <p:nvSpPr>
            <p:cNvPr id="47" name="object 3"/>
            <p:cNvSpPr/>
            <p:nvPr/>
          </p:nvSpPr>
          <p:spPr>
            <a:xfrm>
              <a:off x="9620386" y="5954714"/>
              <a:ext cx="7524613" cy="3949378"/>
            </a:xfrm>
            <a:custGeom>
              <a:avLst/>
              <a:gdLst/>
              <a:ahLst/>
              <a:cxnLst/>
              <a:rect l="l" t="t" r="r" b="b"/>
              <a:pathLst>
                <a:path w="6419215" h="6024880">
                  <a:moveTo>
                    <a:pt x="6419088" y="0"/>
                  </a:moveTo>
                  <a:lnTo>
                    <a:pt x="0" y="0"/>
                  </a:lnTo>
                  <a:lnTo>
                    <a:pt x="0" y="6024372"/>
                  </a:lnTo>
                  <a:lnTo>
                    <a:pt x="6419088" y="6024372"/>
                  </a:lnTo>
                  <a:lnTo>
                    <a:pt x="6419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82200" y="6292578"/>
              <a:ext cx="6781800" cy="3251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8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229599" y="190611"/>
            <a:ext cx="3763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Diferencias entre: </a:t>
            </a:r>
          </a:p>
        </p:txBody>
      </p:sp>
      <p:sp>
        <p:nvSpPr>
          <p:cNvPr id="36" name="Título 3"/>
          <p:cNvSpPr>
            <a:spLocks noGrp="1"/>
          </p:cNvSpPr>
          <p:nvPr>
            <p:ph type="title"/>
          </p:nvPr>
        </p:nvSpPr>
        <p:spPr>
          <a:xfrm>
            <a:off x="2903453" y="922106"/>
            <a:ext cx="3639361" cy="765432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s-PE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Rol del Psicólogo del Deporte</a:t>
            </a:r>
            <a:endParaRPr lang="es-PE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Marcador de contenido 4"/>
          <p:cNvSpPr>
            <a:spLocks noGrp="1"/>
          </p:cNvSpPr>
          <p:nvPr>
            <p:ph sz="half" idx="1"/>
          </p:nvPr>
        </p:nvSpPr>
        <p:spPr>
          <a:xfrm>
            <a:off x="1426800" y="1834258"/>
            <a:ext cx="6303931" cy="7070774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endParaRPr lang="es-PE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Ocupa de la asistencia a deportistas y equipos, así como del asesoramiento a entrenadores, profesores de educación física, preparadores físicos, directivos y árbitros.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asesoramiento esta enfocado a optimizar el rendimiento en la actividad física que le compete.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trabaja perfiles psicodeportológicos para identificar las variables psicológicas a potenciar.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Conocer el estado general de los factores psicológicos requeridos por la disciplina deportiva que practican.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instrumentan técnicas para el entrenamiento de las habilidades mentales como: Concentración, manejo del estrés, control de la ansiedad, autoconfianza, entre otras variables.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 ámbito de la atención psico deportiva es el mismo campo de entrenamiento.</a:t>
            </a:r>
          </a:p>
        </p:txBody>
      </p:sp>
      <p:sp>
        <p:nvSpPr>
          <p:cNvPr id="39" name="Marcador de contenido 5"/>
          <p:cNvSpPr txBox="1">
            <a:spLocks/>
          </p:cNvSpPr>
          <p:nvPr/>
        </p:nvSpPr>
        <p:spPr>
          <a:xfrm>
            <a:off x="8839200" y="1858989"/>
            <a:ext cx="6705600" cy="699520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PE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ocupa de la atención de pacientes individuales, grupos, parejas, familias, niños y adultos.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Existen diferentes enfoques teóricos pero se pueden englobar en 03 corrientes como: cognitivo-conductual, psicoanálisis y humanista/existencial.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 asistencia se orienta a las consultas por padecimiento psíquicos, según los síntomas , quejas, problemas o conflictos que presenta el paciente.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realizan evaluaciones psicodiagnostica y/o de personalidad para identificar cuadros clínicos.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 instrumentan diversas técnicas psicoterapéuticas según el terapeuta y de acuerdo a las necesidades, características y objetivos del paciente, cliente, y/o consultante.</a:t>
            </a:r>
          </a:p>
          <a:p>
            <a:pPr algn="just"/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 tratamiento clínico se realizan en consultorios hospitales, clínicas o centros de salud.</a:t>
            </a:r>
          </a:p>
        </p:txBody>
      </p:sp>
      <p:sp>
        <p:nvSpPr>
          <p:cNvPr id="40" name="Título 3"/>
          <p:cNvSpPr txBox="1">
            <a:spLocks/>
          </p:cNvSpPr>
          <p:nvPr/>
        </p:nvSpPr>
        <p:spPr>
          <a:xfrm>
            <a:off x="10593295" y="904248"/>
            <a:ext cx="3324356" cy="765432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Rol del Psicólogo Clínico</a:t>
            </a:r>
            <a:endParaRPr lang="es-PE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2132</Words>
  <Application>Microsoft Office PowerPoint</Application>
  <PresentationFormat>Personalizado</PresentationFormat>
  <Paragraphs>353</Paragraphs>
  <Slides>36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Poppins</vt:lpstr>
      <vt:lpstr>Segoe UI Light</vt:lpstr>
      <vt:lpstr>Carlito</vt:lpstr>
      <vt:lpstr>Arial</vt:lpstr>
      <vt:lpstr>Wingdings</vt:lpstr>
      <vt:lpstr>Calibri</vt:lpstr>
      <vt:lpstr>Calibri Light</vt:lpstr>
      <vt:lpstr>Times New Roman</vt:lpstr>
      <vt:lpstr>Century Gothic</vt:lpstr>
      <vt:lpstr>Poppins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Rol del Psicólogo del Deporte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Vivo Naranja y Rosa Sencillo Degradado Presentación</dc:title>
  <dc:creator>user</dc:creator>
  <cp:lastModifiedBy>lgcsport360@gmail.com</cp:lastModifiedBy>
  <cp:revision>150</cp:revision>
  <dcterms:created xsi:type="dcterms:W3CDTF">2006-08-16T00:00:00Z</dcterms:created>
  <dcterms:modified xsi:type="dcterms:W3CDTF">2022-08-28T21:42:43Z</dcterms:modified>
  <dc:identifier>DAFCe_ettxY</dc:identifier>
</cp:coreProperties>
</file>