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5" r:id="rId2"/>
    <p:sldId id="386" r:id="rId3"/>
    <p:sldId id="456" r:id="rId4"/>
    <p:sldId id="258" r:id="rId5"/>
    <p:sldId id="280" r:id="rId6"/>
    <p:sldId id="552" r:id="rId7"/>
    <p:sldId id="571" r:id="rId8"/>
    <p:sldId id="572" r:id="rId9"/>
    <p:sldId id="573" r:id="rId10"/>
    <p:sldId id="574" r:id="rId11"/>
    <p:sldId id="575" r:id="rId12"/>
    <p:sldId id="576" r:id="rId13"/>
    <p:sldId id="577" r:id="rId14"/>
    <p:sldId id="578" r:id="rId15"/>
    <p:sldId id="579" r:id="rId16"/>
    <p:sldId id="581" r:id="rId17"/>
    <p:sldId id="580" r:id="rId18"/>
    <p:sldId id="584" r:id="rId19"/>
    <p:sldId id="582" r:id="rId20"/>
    <p:sldId id="587" r:id="rId21"/>
    <p:sldId id="583" r:id="rId22"/>
    <p:sldId id="590" r:id="rId23"/>
    <p:sldId id="585" r:id="rId24"/>
    <p:sldId id="593" r:id="rId25"/>
    <p:sldId id="586" r:id="rId26"/>
    <p:sldId id="570" r:id="rId27"/>
    <p:sldId id="276"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entury Gothic" panose="020B0502020202020204" pitchFamily="34" charset="0"/>
      <p:regular r:id="rId36"/>
      <p:bold r:id="rId37"/>
      <p:italic r:id="rId38"/>
      <p:boldItalic r:id="rId39"/>
    </p:embeddedFont>
    <p:embeddedFont>
      <p:font typeface="Poppins" panose="020B0502040504020204" pitchFamily="34" charset="0"/>
      <p:regular r:id="rId40"/>
      <p:bold r:id="rId41"/>
      <p:italic r:id="rId42"/>
      <p:boldItalic r:id="rId43"/>
    </p:embeddedFont>
    <p:embeddedFont>
      <p:font typeface="Poppins Bold" pitchFamily="2" charset="0"/>
      <p:regular r:id="rId44"/>
      <p:bold r:id="rId45"/>
    </p:embeddedFont>
    <p:embeddedFont>
      <p:font typeface="Segoe UI Light" panose="020B0502040204020203" pitchFamily="34" charset="0"/>
      <p:regular r:id="rId46"/>
      <p:italic r:id="rId47"/>
    </p:embeddedFont>
    <p:embeddedFont>
      <p:font typeface="Segoe UI Semilight" panose="020B0502040204020203" pitchFamily="34" charset="0"/>
      <p:regular r:id="rId48"/>
      <p:italic r:id="rId49"/>
    </p:embeddedFont>
    <p:embeddedFont>
      <p:font typeface="Verdana" panose="02000000000000000000" pitchFamily="2" charset="0"/>
      <p:regular r:id="rId50"/>
      <p:bold r:id="rId51"/>
      <p:italic r:id="rId52"/>
      <p:boldItalic r:id="rId53"/>
    </p:embeddedFont>
    <p:embeddedFont>
      <p:font typeface="Wingdings 3" pitchFamily="2" charset="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8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364" autoAdjust="0"/>
  </p:normalViewPr>
  <p:slideViewPr>
    <p:cSldViewPr>
      <p:cViewPr varScale="1">
        <p:scale>
          <a:sx n="49" d="100"/>
          <a:sy n="49" d="100"/>
        </p:scale>
        <p:origin x="75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10.fntdata" /><Relationship Id="rId21" Type="http://schemas.openxmlformats.org/officeDocument/2006/relationships/slide" Target="slides/slide20.xml" /><Relationship Id="rId34" Type="http://schemas.openxmlformats.org/officeDocument/2006/relationships/font" Target="fonts/font5.fntdata" /><Relationship Id="rId42" Type="http://schemas.openxmlformats.org/officeDocument/2006/relationships/font" Target="fonts/font13.fntdata" /><Relationship Id="rId47" Type="http://schemas.openxmlformats.org/officeDocument/2006/relationships/font" Target="fonts/font18.fntdata" /><Relationship Id="rId50" Type="http://schemas.openxmlformats.org/officeDocument/2006/relationships/font" Target="fonts/font21.fntdata" /><Relationship Id="rId55"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4.fntdata" /><Relationship Id="rId38" Type="http://schemas.openxmlformats.org/officeDocument/2006/relationships/font" Target="fonts/font9.fntdata" /><Relationship Id="rId46" Type="http://schemas.openxmlformats.org/officeDocument/2006/relationships/font" Target="fonts/font17.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41" Type="http://schemas.openxmlformats.org/officeDocument/2006/relationships/font" Target="fonts/font12.fntdata" /><Relationship Id="rId54" Type="http://schemas.openxmlformats.org/officeDocument/2006/relationships/font" Target="fonts/font25.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3.fntdata" /><Relationship Id="rId37" Type="http://schemas.openxmlformats.org/officeDocument/2006/relationships/font" Target="fonts/font8.fntdata" /><Relationship Id="rId40" Type="http://schemas.openxmlformats.org/officeDocument/2006/relationships/font" Target="fonts/font11.fntdata" /><Relationship Id="rId45" Type="http://schemas.openxmlformats.org/officeDocument/2006/relationships/font" Target="fonts/font16.fntdata" /><Relationship Id="rId53" Type="http://schemas.openxmlformats.org/officeDocument/2006/relationships/font" Target="fonts/font24.fntdata" /><Relationship Id="rId58"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font" Target="fonts/font7.fntdata" /><Relationship Id="rId49" Type="http://schemas.openxmlformats.org/officeDocument/2006/relationships/font" Target="fonts/font20.fntdata" /><Relationship Id="rId57"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2.fntdata" /><Relationship Id="rId44" Type="http://schemas.openxmlformats.org/officeDocument/2006/relationships/font" Target="fonts/font15.fntdata" /><Relationship Id="rId52" Type="http://schemas.openxmlformats.org/officeDocument/2006/relationships/font" Target="fonts/font23.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font" Target="fonts/font1.fntdata" /><Relationship Id="rId35" Type="http://schemas.openxmlformats.org/officeDocument/2006/relationships/font" Target="fonts/font6.fntdata" /><Relationship Id="rId43" Type="http://schemas.openxmlformats.org/officeDocument/2006/relationships/font" Target="fonts/font14.fntdata" /><Relationship Id="rId48" Type="http://schemas.openxmlformats.org/officeDocument/2006/relationships/font" Target="fonts/font19.fntdata" /><Relationship Id="rId56"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font" Target="fonts/font22.fntdata" /><Relationship Id="rId3" Type="http://schemas.openxmlformats.org/officeDocument/2006/relationships/slide" Target="slides/slide2.xml" /></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ARCHIVO%20ED-360%202016\ARCHIVO%20CLIENTES%20ED-2017\ALONSO%20RAMIREZ%20AZCURRA-KARATE%20DO\PERFIL%20PS.%20DEP.%20ALONSO%20RAMIREZ.xls" TargetMode="External" /></Relationships>
</file>

<file path=ppt/charts/_rels/chart2.xml.rels><?xml version="1.0" encoding="UTF-8" standalone="yes"?>
<Relationships xmlns="http://schemas.openxmlformats.org/package/2006/relationships"><Relationship Id="rId1" Type="http://schemas.openxmlformats.org/officeDocument/2006/relationships/oleObject" Target="file:///D:\Documents\ARCHIVO%20ED-360%202016\ARCHIVO%20CLIENTES%20ED-2017\ENZO%20DELGADO%20QUEZADA-KARATE%20DO\PERFIL%20PS.%20DEP.%20ENZO%20DELGADO%20QUEZADA.xls" TargetMode="External" /></Relationships>
</file>

<file path=ppt/charts/_rels/chart3.xml.rels><?xml version="1.0" encoding="UTF-8" standalone="yes"?>
<Relationships xmlns="http://schemas.openxmlformats.org/package/2006/relationships"><Relationship Id="rId1" Type="http://schemas.openxmlformats.org/officeDocument/2006/relationships/oleObject" Target="file:///D:\Documents\ARCHIVO%20ED-360%202016\ARCHIVO%20CLIENTES%20ED-2017\ENZO%20DELGADO%20QUEZADA-KARATE%20DO\PERFIL%20PS.%20DEP.%20ENZO%20DELGADO%20QUEZADA.xls" TargetMode="External" /></Relationships>
</file>

<file path=ppt/charts/_rels/chart4.xml.rels><?xml version="1.0" encoding="UTF-8" standalone="yes"?>
<Relationships xmlns="http://schemas.openxmlformats.org/package/2006/relationships"><Relationship Id="rId1" Type="http://schemas.openxmlformats.org/officeDocument/2006/relationships/oleObject" Target="file:///D:\Documents\ARCHIVO%20ED-360%202016\ARCHIVO%20CLIENTES%20ED-2017\FATIMA%20RAMOS%20MARRUFFO-ATLETISMO\PERFIL%20PS.%20DEP.%20FATIMA.xls" TargetMode="External" /></Relationships>
</file>

<file path=ppt/charts/_rels/chart5.xml.rels><?xml version="1.0" encoding="UTF-8" standalone="yes"?>
<Relationships xmlns="http://schemas.openxmlformats.org/package/2006/relationships"><Relationship Id="rId1" Type="http://schemas.openxmlformats.org/officeDocument/2006/relationships/oleObject" Target="file:///D:\Documents\ARCHIVO%20ED-360%202016\ARCHIVO%20CLIENTES%20ED-2017\FABIO%20%20FRATELLI-JUDO\PERFIL%20PS.%20DEP.%20FABIO%20FRATELLI.xls" TargetMode="External" /></Relationships>
</file>

<file path=ppt/charts/_rels/chart6.xml.rels><?xml version="1.0" encoding="UTF-8" standalone="yes"?>
<Relationships xmlns="http://schemas.openxmlformats.org/package/2006/relationships"><Relationship Id="rId1" Type="http://schemas.openxmlformats.org/officeDocument/2006/relationships/oleObject" Target="file:///D:\Documents\ARCHIVO%20ED-360%202016\ARCHIVO%20CLIENTES%20ED-2017\FABIO%20%20FRATELLI-JUDO\PERFIL%20PS.%20DEP.%20FABIO%20FRATELLI.xls" TargetMode="Externa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i="0" u="none" strike="noStrike" baseline="0">
                <a:solidFill>
                  <a:srgbClr val="000000"/>
                </a:solidFill>
                <a:latin typeface="+mn-lt"/>
                <a:ea typeface="Century Gothic"/>
                <a:cs typeface="Century Gothic"/>
              </a:defRPr>
            </a:pPr>
            <a:r>
              <a:rPr lang="es-ES" sz="1050" b="1">
                <a:latin typeface="+mn-lt"/>
              </a:rPr>
              <a:t>Perfil  Psicologico</a:t>
            </a:r>
            <a:r>
              <a:rPr lang="es-ES" sz="1050" b="1" baseline="0">
                <a:latin typeface="+mn-lt"/>
              </a:rPr>
              <a:t> Deportivo</a:t>
            </a:r>
            <a:endParaRPr lang="es-ES" sz="1050" b="1">
              <a:latin typeface="+mn-lt"/>
            </a:endParaRPr>
          </a:p>
        </c:rich>
      </c:tx>
      <c:layout>
        <c:manualLayout>
          <c:xMode val="edge"/>
          <c:yMode val="edge"/>
          <c:x val="0.37926027520276917"/>
          <c:y val="1.2402915193795551E-2"/>
        </c:manualLayout>
      </c:layout>
      <c:overlay val="0"/>
      <c:spPr>
        <a:noFill/>
        <a:ln w="25400">
          <a:noFill/>
        </a:ln>
      </c:spPr>
    </c:title>
    <c:autoTitleDeleted val="0"/>
    <c:plotArea>
      <c:layout>
        <c:manualLayout>
          <c:layoutTarget val="inner"/>
          <c:xMode val="edge"/>
          <c:yMode val="edge"/>
          <c:x val="7.4435240831201469E-2"/>
          <c:y val="0.1337926224944182"/>
          <c:w val="0.8888555490725113"/>
          <c:h val="0.70960823420507035"/>
        </c:manualLayout>
      </c:layout>
      <c:lineChart>
        <c:grouping val="standard"/>
        <c:varyColors val="0"/>
        <c:ser>
          <c:idx val="0"/>
          <c:order val="0"/>
          <c:tx>
            <c:strRef>
              <c:f>'PAR-P1'!$B$8</c:f>
              <c:strCache>
                <c:ptCount val="1"/>
                <c:pt idx="0">
                  <c:v>Perfil Esperado</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dLbls>
            <c:dLbl>
              <c:idx val="0"/>
              <c:layout>
                <c:manualLayout>
                  <c:x val="-2.7548179253652577E-2"/>
                  <c:y val="-2.4974178443677261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6C-4794-A130-A4A4417E304A}"/>
                </c:ext>
              </c:extLst>
            </c:dLbl>
            <c:dLbl>
              <c:idx val="1"/>
              <c:layout>
                <c:manualLayout>
                  <c:x val="-2.2038570680111193E-2"/>
                  <c:y val="-2.8011210659963998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6C-4794-A130-A4A4417E304A}"/>
                </c:ext>
              </c:extLst>
            </c:dLbl>
            <c:dLbl>
              <c:idx val="2"/>
              <c:layout>
                <c:manualLayout>
                  <c:x val="-2.0332991341872754E-2"/>
                  <c:y val="-3.04506468605093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6C-4794-A130-A4A4417E304A}"/>
                </c:ext>
              </c:extLst>
            </c:dLbl>
            <c:dLbl>
              <c:idx val="3"/>
              <c:layout>
                <c:manualLayout>
                  <c:x val="-2.3844988919532267E-2"/>
                  <c:y val="4.0979021772597053E-2"/>
                </c:manualLayout>
              </c:layout>
              <c:spPr>
                <a:noFill/>
                <a:ln w="25400">
                  <a:noFill/>
                </a:ln>
              </c:spPr>
              <c:txPr>
                <a:bodyPr wrap="square" lIns="38100" tIns="19050" rIns="38100" bIns="19050" anchor="ctr">
                  <a:spAutoFit/>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6C-4794-A130-A4A4417E304A}"/>
                </c:ext>
              </c:extLst>
            </c:dLbl>
            <c:dLbl>
              <c:idx val="4"/>
              <c:layout>
                <c:manualLayout>
                  <c:x val="-2.0202133922289697E-2"/>
                  <c:y val="-3.7138039163533039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6C-4794-A130-A4A4417E304A}"/>
                </c:ext>
              </c:extLst>
            </c:dLbl>
            <c:dLbl>
              <c:idx val="5"/>
              <c:layout>
                <c:manualLayout>
                  <c:x val="-1.8365475566759298E-2"/>
                  <c:y val="-3.36134527919567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6C-4794-A130-A4A4417E304A}"/>
                </c:ext>
              </c:extLst>
            </c:dLbl>
            <c:dLbl>
              <c:idx val="6"/>
              <c:layout>
                <c:manualLayout>
                  <c:x val="-2.5711665793463019E-2"/>
                  <c:y val="-3.36134527919567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6C-4794-A130-A4A4417E304A}"/>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'PAR-P1'!$C$7:$I$7</c:f>
              <c:strCache>
                <c:ptCount val="7"/>
                <c:pt idx="0">
                  <c:v>Confianza</c:v>
                </c:pt>
                <c:pt idx="1">
                  <c:v>Motivacion</c:v>
                </c:pt>
                <c:pt idx="2">
                  <c:v>Atencion</c:v>
                </c:pt>
                <c:pt idx="3">
                  <c:v>Sensibilidad Emocional</c:v>
                </c:pt>
                <c:pt idx="4">
                  <c:v>Imaginacion</c:v>
                </c:pt>
                <c:pt idx="5">
                  <c:v>Actitud Positiva</c:v>
                </c:pt>
                <c:pt idx="6">
                  <c:v>Reto Dep.</c:v>
                </c:pt>
              </c:strCache>
            </c:strRef>
          </c:cat>
          <c:val>
            <c:numRef>
              <c:f>'PAR-P1'!$C$8:$I$8</c:f>
              <c:numCache>
                <c:formatCode>General</c:formatCode>
                <c:ptCount val="7"/>
                <c:pt idx="0">
                  <c:v>9</c:v>
                </c:pt>
                <c:pt idx="1">
                  <c:v>9</c:v>
                </c:pt>
                <c:pt idx="2">
                  <c:v>9</c:v>
                </c:pt>
                <c:pt idx="3">
                  <c:v>4</c:v>
                </c:pt>
                <c:pt idx="4">
                  <c:v>9</c:v>
                </c:pt>
                <c:pt idx="5">
                  <c:v>9</c:v>
                </c:pt>
                <c:pt idx="6">
                  <c:v>9</c:v>
                </c:pt>
              </c:numCache>
            </c:numRef>
          </c:val>
          <c:smooth val="0"/>
          <c:extLst>
            <c:ext xmlns:c16="http://schemas.microsoft.com/office/drawing/2014/chart" uri="{C3380CC4-5D6E-409C-BE32-E72D297353CC}">
              <c16:uniqueId val="{00000007-736C-4794-A130-A4A4417E304A}"/>
            </c:ext>
          </c:extLst>
        </c:ser>
        <c:ser>
          <c:idx val="1"/>
          <c:order val="1"/>
          <c:tx>
            <c:strRef>
              <c:f>'PAR-P1'!$B$9</c:f>
              <c:strCache>
                <c:ptCount val="1"/>
                <c:pt idx="0">
                  <c:v>Perfil Obtenido</c:v>
                </c:pt>
              </c:strCache>
            </c:strRef>
          </c:tx>
          <c:spPr>
            <a:ln w="12700">
              <a:solidFill>
                <a:srgbClr val="FF0000"/>
              </a:solidFill>
              <a:prstDash val="solid"/>
            </a:ln>
          </c:spPr>
          <c:marker>
            <c:symbol val="diamond"/>
            <c:size val="3"/>
            <c:spPr>
              <a:solidFill>
                <a:srgbClr val="FF0000"/>
              </a:solidFill>
              <a:ln>
                <a:solidFill>
                  <a:srgbClr val="FF0000"/>
                </a:solidFill>
                <a:prstDash val="solid"/>
              </a:ln>
            </c:spPr>
          </c:marker>
          <c:dLbls>
            <c:dLbl>
              <c:idx val="0"/>
              <c:layout>
                <c:manualLayout>
                  <c:x val="-1.8592032904277654E-2"/>
                  <c:y val="-3.7468274609451756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6C-4794-A130-A4A4417E304A}"/>
                </c:ext>
              </c:extLst>
            </c:dLbl>
            <c:dLbl>
              <c:idx val="1"/>
              <c:layout>
                <c:manualLayout>
                  <c:x val="-1.6538615665558459E-2"/>
                  <c:y val="-3.3566216565217639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6C-4794-A130-A4A4417E304A}"/>
                </c:ext>
              </c:extLst>
            </c:dLbl>
            <c:dLbl>
              <c:idx val="2"/>
              <c:layout>
                <c:manualLayout>
                  <c:x val="-2.6219290929002832E-2"/>
                  <c:y val="-4.6809006611433168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6C-4794-A130-A4A4417E304A}"/>
                </c:ext>
              </c:extLst>
            </c:dLbl>
            <c:dLbl>
              <c:idx val="3"/>
              <c:layout>
                <c:manualLayout>
                  <c:x val="-2.0460748648024215E-2"/>
                  <c:y val="-4.69656567588561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36C-4794-A130-A4A4417E304A}"/>
                </c:ext>
              </c:extLst>
            </c:dLbl>
            <c:dLbl>
              <c:idx val="4"/>
              <c:layout>
                <c:manualLayout>
                  <c:x val="-1.8636413475507797E-2"/>
                  <c:y val="-4.0041172340813995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36C-4794-A130-A4A4417E304A}"/>
                </c:ext>
              </c:extLst>
            </c:dLbl>
            <c:dLbl>
              <c:idx val="5"/>
              <c:layout>
                <c:manualLayout>
                  <c:x val="-1.9783781772899394E-2"/>
                  <c:y val="-2.8106124622290094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36C-4794-A130-A4A4417E304A}"/>
                </c:ext>
              </c:extLst>
            </c:dLbl>
            <c:dLbl>
              <c:idx val="6"/>
              <c:layout>
                <c:manualLayout>
                  <c:x val="-2.3960776712209118E-2"/>
                  <c:y val="-2.9408387930517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36C-4794-A130-A4A4417E304A}"/>
                </c:ext>
              </c:extLst>
            </c:dLbl>
            <c:spPr>
              <a:noFill/>
              <a:ln w="25400">
                <a:noFill/>
              </a:ln>
            </c:spPr>
            <c:txPr>
              <a:bodyPr wrap="square" lIns="38100" tIns="19050" rIns="38100" bIns="19050" anchor="ctr">
                <a:spAutoFit/>
              </a:bodyPr>
              <a:lstStyle/>
              <a:p>
                <a:pPr>
                  <a:defRPr>
                    <a:solidFill>
                      <a:sysClr val="windowText" lastClr="000000"/>
                    </a:solidFill>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'PAR-P1'!$C$7:$I$7</c:f>
              <c:strCache>
                <c:ptCount val="7"/>
                <c:pt idx="0">
                  <c:v>Confianza</c:v>
                </c:pt>
                <c:pt idx="1">
                  <c:v>Motivacion</c:v>
                </c:pt>
                <c:pt idx="2">
                  <c:v>Atencion</c:v>
                </c:pt>
                <c:pt idx="3">
                  <c:v>Sensibilidad Emocional</c:v>
                </c:pt>
                <c:pt idx="4">
                  <c:v>Imaginacion</c:v>
                </c:pt>
                <c:pt idx="5">
                  <c:v>Actitud Positiva</c:v>
                </c:pt>
                <c:pt idx="6">
                  <c:v>Reto Dep.</c:v>
                </c:pt>
              </c:strCache>
            </c:strRef>
          </c:cat>
          <c:val>
            <c:numRef>
              <c:f>'PAR-P1'!$C$9:$I$9</c:f>
              <c:numCache>
                <c:formatCode>0</c:formatCode>
                <c:ptCount val="7"/>
                <c:pt idx="0">
                  <c:v>6</c:v>
                </c:pt>
                <c:pt idx="1">
                  <c:v>8</c:v>
                </c:pt>
                <c:pt idx="2">
                  <c:v>6</c:v>
                </c:pt>
                <c:pt idx="3">
                  <c:v>4</c:v>
                </c:pt>
                <c:pt idx="4">
                  <c:v>4</c:v>
                </c:pt>
                <c:pt idx="5">
                  <c:v>5</c:v>
                </c:pt>
                <c:pt idx="6">
                  <c:v>7</c:v>
                </c:pt>
              </c:numCache>
            </c:numRef>
          </c:val>
          <c:smooth val="0"/>
          <c:extLst>
            <c:ext xmlns:c16="http://schemas.microsoft.com/office/drawing/2014/chart" uri="{C3380CC4-5D6E-409C-BE32-E72D297353CC}">
              <c16:uniqueId val="{0000000F-736C-4794-A130-A4A4417E304A}"/>
            </c:ext>
          </c:extLst>
        </c:ser>
        <c:dLbls>
          <c:showLegendKey val="0"/>
          <c:showVal val="0"/>
          <c:showCatName val="0"/>
          <c:showSerName val="0"/>
          <c:showPercent val="0"/>
          <c:showBubbleSize val="0"/>
        </c:dLbls>
        <c:marker val="1"/>
        <c:smooth val="0"/>
        <c:axId val="-2081714720"/>
        <c:axId val="-2081728320"/>
      </c:lineChart>
      <c:catAx>
        <c:axId val="-2081714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800" b="1" i="0" u="none" strike="noStrike" baseline="0">
                <a:solidFill>
                  <a:sysClr val="windowText" lastClr="000000"/>
                </a:solidFill>
                <a:latin typeface="Century Gothic"/>
                <a:ea typeface="Century Gothic"/>
                <a:cs typeface="Century Gothic"/>
              </a:defRPr>
            </a:pPr>
            <a:endParaRPr lang="es-US"/>
          </a:p>
        </c:txPr>
        <c:crossAx val="-2081728320"/>
        <c:crosses val="autoZero"/>
        <c:auto val="0"/>
        <c:lblAlgn val="ctr"/>
        <c:lblOffset val="100"/>
        <c:tickLblSkip val="1"/>
        <c:tickMarkSkip val="1"/>
        <c:noMultiLvlLbl val="0"/>
      </c:catAx>
      <c:valAx>
        <c:axId val="-2081728320"/>
        <c:scaling>
          <c:orientation val="minMax"/>
          <c:max val="10"/>
          <c:min val="1"/>
        </c:scaling>
        <c:delete val="0"/>
        <c:axPos val="l"/>
        <c:title>
          <c:tx>
            <c:rich>
              <a:bodyPr/>
              <a:lstStyle/>
              <a:p>
                <a:pPr>
                  <a:defRPr sz="1000" b="0" i="0" u="none" strike="noStrike" baseline="0">
                    <a:solidFill>
                      <a:srgbClr val="000000"/>
                    </a:solidFill>
                    <a:latin typeface="+mn-lt"/>
                    <a:ea typeface="Century Gothic"/>
                    <a:cs typeface="Century Gothic"/>
                  </a:defRPr>
                </a:pPr>
                <a:r>
                  <a:rPr lang="es-ES" sz="1000" b="0">
                    <a:latin typeface="+mn-lt"/>
                  </a:rPr>
                  <a:t>Decatipos</a:t>
                </a:r>
              </a:p>
            </c:rich>
          </c:tx>
          <c:layout>
            <c:manualLayout>
              <c:xMode val="edge"/>
              <c:yMode val="edge"/>
              <c:x val="2.7077797234910175E-3"/>
              <c:y val="0.3762530158789533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50" b="1" i="0" u="none" strike="noStrike" baseline="0">
                <a:solidFill>
                  <a:srgbClr val="000000"/>
                </a:solidFill>
                <a:latin typeface="Century Gothic"/>
                <a:ea typeface="Century Gothic"/>
                <a:cs typeface="Century Gothic"/>
              </a:defRPr>
            </a:pPr>
            <a:endParaRPr lang="es-US"/>
          </a:p>
        </c:txPr>
        <c:crossAx val="-2081714720"/>
        <c:crosses val="autoZero"/>
        <c:crossBetween val="between"/>
        <c:majorUnit val="1"/>
        <c:minorUnit val="1"/>
      </c:valAx>
      <c:spPr>
        <a:solidFill>
          <a:srgbClr val="FFFFFF"/>
        </a:solidFill>
        <a:ln w="12700">
          <a:solidFill>
            <a:srgbClr val="808080"/>
          </a:solidFill>
          <a:prstDash val="solid"/>
        </a:ln>
      </c:spPr>
    </c:plotArea>
    <c:legend>
      <c:legendPos val="r"/>
      <c:layout>
        <c:manualLayout>
          <c:xMode val="edge"/>
          <c:yMode val="edge"/>
          <c:x val="0.2853208589983795"/>
          <c:y val="0.94184250721628915"/>
          <c:w val="0.43131384626688379"/>
          <c:h val="4.7398706990604778E-2"/>
        </c:manualLayout>
      </c:layout>
      <c:overlay val="0"/>
      <c:spPr>
        <a:solidFill>
          <a:srgbClr val="FFFFFF"/>
        </a:solidFill>
        <a:ln w="3175">
          <a:solidFill>
            <a:srgbClr val="000000"/>
          </a:solidFill>
          <a:prstDash val="solid"/>
        </a:ln>
      </c:spPr>
      <c:txPr>
        <a:bodyPr/>
        <a:lstStyle/>
        <a:p>
          <a:pPr>
            <a:defRPr sz="1000" b="0" i="0" u="none" strike="noStrike" baseline="0">
              <a:solidFill>
                <a:srgbClr val="000000"/>
              </a:solidFill>
              <a:latin typeface="+mn-lt"/>
              <a:ea typeface="Century Gothic"/>
              <a:cs typeface="Century Gothic"/>
            </a:defRPr>
          </a:pPr>
          <a:endParaRPr lang="es-US"/>
        </a:p>
      </c:txPr>
    </c:legend>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s-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0">
                <a:latin typeface="Calibri Light" panose="020F0302020204030204" pitchFamily="34" charset="0"/>
                <a:cs typeface="Calibri Light" panose="020F0302020204030204" pitchFamily="34" charset="0"/>
              </a:defRPr>
            </a:pPr>
            <a:r>
              <a:rPr lang="es-PE" sz="1200" b="0">
                <a:latin typeface="Calibri Light" panose="020F0302020204030204" pitchFamily="34" charset="0"/>
                <a:cs typeface="Calibri Light" panose="020F0302020204030204" pitchFamily="34" charset="0"/>
              </a:rPr>
              <a:t>Perfil de Ansiedad Pre Competitiva</a:t>
            </a:r>
          </a:p>
        </c:rich>
      </c:tx>
      <c:layout>
        <c:manualLayout>
          <c:xMode val="edge"/>
          <c:yMode val="edge"/>
          <c:x val="0.33802847814754866"/>
          <c:y val="5.7228742633585898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7131789259613799E-2"/>
          <c:y val="0.15242011284022569"/>
          <c:w val="0.87459086844913614"/>
          <c:h val="0.67772956587014133"/>
        </c:manualLayout>
      </c:layout>
      <c:bar3DChart>
        <c:barDir val="col"/>
        <c:grouping val="clustered"/>
        <c:varyColors val="0"/>
        <c:ser>
          <c:idx val="0"/>
          <c:order val="0"/>
          <c:tx>
            <c:strRef>
              <c:f>SCAT!$B$13:$C$13</c:f>
              <c:strCache>
                <c:ptCount val="2"/>
                <c:pt idx="0">
                  <c:v>Niveles</c:v>
                </c:pt>
              </c:strCache>
            </c:strRef>
          </c:tx>
          <c:spPr>
            <a:solidFill>
              <a:schemeClr val="accent1">
                <a:lumMod val="60000"/>
                <a:lumOff val="40000"/>
              </a:schemeClr>
            </a:solidFill>
          </c:spPr>
          <c:invertIfNegative val="0"/>
          <c:dLbls>
            <c:dLbl>
              <c:idx val="0"/>
              <c:layout>
                <c:manualLayout>
                  <c:x val="1.7237076134713931E-2"/>
                  <c:y val="-2.8505096168972569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09-4333-A1F1-BBD8B5A04FC2}"/>
                </c:ext>
              </c:extLst>
            </c:dLbl>
            <c:dLbl>
              <c:idx val="1"/>
              <c:layout>
                <c:manualLayout>
                  <c:x val="2.0689734853592961E-2"/>
                  <c:y val="-1.2210580269275228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09-4333-A1F1-BBD8B5A04FC2}"/>
                </c:ext>
              </c:extLst>
            </c:dLbl>
            <c:dLbl>
              <c:idx val="2"/>
              <c:layout>
                <c:manualLayout>
                  <c:x val="1.6664647688269647E-2"/>
                  <c:y val="-2.8505096168972569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09-4333-A1F1-BBD8B5A04FC2}"/>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SCAT!$D$12:$F$12</c:f>
              <c:strCache>
                <c:ptCount val="3"/>
                <c:pt idx="0">
                  <c:v>A. Leve (0 a 17)</c:v>
                </c:pt>
                <c:pt idx="1">
                  <c:v>A. Moderada (18 a 24)</c:v>
                </c:pt>
                <c:pt idx="2">
                  <c:v>A. Alta (+ de 25)</c:v>
                </c:pt>
              </c:strCache>
            </c:strRef>
          </c:cat>
          <c:val>
            <c:numRef>
              <c:f>SCAT!$D$13:$F$13</c:f>
              <c:numCache>
                <c:formatCode>General</c:formatCode>
                <c:ptCount val="3"/>
                <c:pt idx="0">
                  <c:v>17</c:v>
                </c:pt>
                <c:pt idx="1">
                  <c:v>24</c:v>
                </c:pt>
                <c:pt idx="2">
                  <c:v>25</c:v>
                </c:pt>
              </c:numCache>
            </c:numRef>
          </c:val>
          <c:extLst>
            <c:ext xmlns:c16="http://schemas.microsoft.com/office/drawing/2014/chart" uri="{C3380CC4-5D6E-409C-BE32-E72D297353CC}">
              <c16:uniqueId val="{00000003-1D09-4333-A1F1-BBD8B5A04FC2}"/>
            </c:ext>
          </c:extLst>
        </c:ser>
        <c:ser>
          <c:idx val="1"/>
          <c:order val="1"/>
          <c:tx>
            <c:strRef>
              <c:f>SCAT!$B$14:$C$14</c:f>
              <c:strCache>
                <c:ptCount val="2"/>
                <c:pt idx="0">
                  <c:v>Obtenido</c:v>
                </c:pt>
              </c:strCache>
            </c:strRef>
          </c:tx>
          <c:spPr>
            <a:solidFill>
              <a:srgbClr val="FF0000"/>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D09-4333-A1F1-BBD8B5A04FC2}"/>
                </c:ext>
              </c:extLst>
            </c:dLbl>
            <c:dLbl>
              <c:idx val="1"/>
              <c:delete val="1"/>
              <c:extLst>
                <c:ext xmlns:c15="http://schemas.microsoft.com/office/drawing/2012/chart" uri="{CE6537A1-D6FC-4f65-9D91-7224C49458BB}"/>
                <c:ext xmlns:c16="http://schemas.microsoft.com/office/drawing/2014/chart" uri="{C3380CC4-5D6E-409C-BE32-E72D297353CC}">
                  <c16:uniqueId val="{00000005-1D09-4333-A1F1-BBD8B5A04FC2}"/>
                </c:ext>
              </c:extLst>
            </c:dLbl>
            <c:dLbl>
              <c:idx val="2"/>
              <c:layout>
                <c:manualLayout>
                  <c:x val="1.623815769790049E-2"/>
                  <c:y val="-2.8309310047873199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09-4333-A1F1-BBD8B5A04FC2}"/>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SCAT!$D$12:$F$12</c:f>
              <c:strCache>
                <c:ptCount val="3"/>
                <c:pt idx="0">
                  <c:v>A. Leve (0 a 17)</c:v>
                </c:pt>
                <c:pt idx="1">
                  <c:v>A. Moderada (18 a 24)</c:v>
                </c:pt>
                <c:pt idx="2">
                  <c:v>A. Alta (+ de 25)</c:v>
                </c:pt>
              </c:strCache>
            </c:strRef>
          </c:cat>
          <c:val>
            <c:numRef>
              <c:f>SCAT!$D$14:$F$14</c:f>
              <c:numCache>
                <c:formatCode>General</c:formatCode>
                <c:ptCount val="3"/>
                <c:pt idx="0">
                  <c:v>0</c:v>
                </c:pt>
                <c:pt idx="1">
                  <c:v>0</c:v>
                </c:pt>
                <c:pt idx="2">
                  <c:v>25</c:v>
                </c:pt>
              </c:numCache>
            </c:numRef>
          </c:val>
          <c:extLst>
            <c:ext xmlns:c16="http://schemas.microsoft.com/office/drawing/2014/chart" uri="{C3380CC4-5D6E-409C-BE32-E72D297353CC}">
              <c16:uniqueId val="{00000007-1D09-4333-A1F1-BBD8B5A04FC2}"/>
            </c:ext>
          </c:extLst>
        </c:ser>
        <c:dLbls>
          <c:showLegendKey val="0"/>
          <c:showVal val="0"/>
          <c:showCatName val="0"/>
          <c:showSerName val="0"/>
          <c:showPercent val="0"/>
          <c:showBubbleSize val="0"/>
        </c:dLbls>
        <c:gapWidth val="150"/>
        <c:shape val="box"/>
        <c:axId val="-2081717440"/>
        <c:axId val="-2081717984"/>
        <c:axId val="0"/>
      </c:bar3DChart>
      <c:catAx>
        <c:axId val="-2081717440"/>
        <c:scaling>
          <c:orientation val="minMax"/>
        </c:scaling>
        <c:delete val="0"/>
        <c:axPos val="b"/>
        <c:numFmt formatCode="General" sourceLinked="1"/>
        <c:majorTickMark val="none"/>
        <c:minorTickMark val="none"/>
        <c:tickLblPos val="nextTo"/>
        <c:crossAx val="-2081717984"/>
        <c:crosses val="autoZero"/>
        <c:auto val="1"/>
        <c:lblAlgn val="ctr"/>
        <c:lblOffset val="100"/>
        <c:noMultiLvlLbl val="0"/>
      </c:catAx>
      <c:valAx>
        <c:axId val="-2081717984"/>
        <c:scaling>
          <c:orientation val="minMax"/>
        </c:scaling>
        <c:delete val="0"/>
        <c:axPos val="l"/>
        <c:majorGridlines/>
        <c:numFmt formatCode="General" sourceLinked="1"/>
        <c:majorTickMark val="none"/>
        <c:minorTickMark val="none"/>
        <c:tickLblPos val="nextTo"/>
        <c:crossAx val="-2081717440"/>
        <c:crosses val="autoZero"/>
        <c:crossBetween val="between"/>
      </c:valAx>
      <c:spPr>
        <a:noFill/>
        <a:ln w="25400">
          <a:noFill/>
        </a:ln>
      </c:spPr>
    </c:plotArea>
    <c:legend>
      <c:legendPos val="r"/>
      <c:layout>
        <c:manualLayout>
          <c:xMode val="edge"/>
          <c:yMode val="edge"/>
          <c:x val="0.22998911721400681"/>
          <c:y val="0.91804115287475851"/>
          <c:w val="0.52980456711203783"/>
          <c:h val="6.2657851730797853E-2"/>
        </c:manualLayout>
      </c:layout>
      <c:overlay val="0"/>
    </c:legend>
    <c:plotVisOnly val="1"/>
    <c:dispBlanksAs val="gap"/>
    <c:showDLblsOverMax val="0"/>
  </c:chart>
  <c:spPr>
    <a:solidFill>
      <a:schemeClr val="lt1"/>
    </a:solidFill>
    <a:ln w="3175" cap="flat" cmpd="sng" algn="ctr">
      <a:solidFill>
        <a:schemeClr val="dk1"/>
      </a:solidFill>
      <a:prstDash val="solid"/>
    </a:ln>
    <a:effectLst/>
  </c:spPr>
  <c:txPr>
    <a:bodyPr/>
    <a:lstStyle/>
    <a:p>
      <a:pPr>
        <a:defRPr>
          <a:solidFill>
            <a:schemeClr val="dk1"/>
          </a:solidFill>
          <a:latin typeface="+mn-lt"/>
          <a:ea typeface="+mn-ea"/>
          <a:cs typeface="+mn-cs"/>
        </a:defRPr>
      </a:pPr>
      <a:endParaRPr lang="es-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E"/>
              <a:t>Perfil de Habilidades de Concetración</a:t>
            </a:r>
          </a:p>
        </c:rich>
      </c:tx>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8.4488407699037621E-2"/>
          <c:y val="0.13697839364244238"/>
          <c:w val="0.88292957130358984"/>
          <c:h val="0.64087893283655095"/>
        </c:manualLayout>
      </c:layout>
      <c:bar3DChart>
        <c:barDir val="col"/>
        <c:grouping val="clustered"/>
        <c:varyColors val="0"/>
        <c:ser>
          <c:idx val="0"/>
          <c:order val="0"/>
          <c:tx>
            <c:strRef>
              <c:f>REJILLA!$B$8:$C$8</c:f>
              <c:strCache>
                <c:ptCount val="2"/>
                <c:pt idx="0">
                  <c:v>Nivel</c:v>
                </c:pt>
              </c:strCache>
            </c:strRef>
          </c:tx>
          <c:spPr>
            <a:solidFill>
              <a:schemeClr val="accent1">
                <a:lumMod val="60000"/>
                <a:lumOff val="40000"/>
              </a:schemeClr>
            </a:solidFill>
            <a:ln>
              <a:solidFill>
                <a:schemeClr val="tx1"/>
              </a:solidFill>
            </a:ln>
          </c:spPr>
          <c:invertIfNegative val="0"/>
          <c:dLbls>
            <c:dLbl>
              <c:idx val="0"/>
              <c:layout>
                <c:manualLayout>
                  <c:x val="1.4109347442680775E-2"/>
                  <c:y val="-3.8872691933916424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F4-44B0-99A0-C9C962E3E2A6}"/>
                </c:ext>
              </c:extLst>
            </c:dLbl>
            <c:dLbl>
              <c:idx val="1"/>
              <c:layout>
                <c:manualLayout>
                  <c:x val="2.1164021164021163E-2"/>
                  <c:y val="-2.7210884353741496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F4-44B0-99A0-C9C962E3E2A6}"/>
                </c:ext>
              </c:extLst>
            </c:dLbl>
            <c:dLbl>
              <c:idx val="2"/>
              <c:layout>
                <c:manualLayout>
                  <c:x val="1.6460905349794067E-2"/>
                  <c:y val="-3.1098153547133137E-2"/>
                </c:manualLayout>
              </c:layout>
              <c:spPr>
                <a:noFill/>
                <a:ln w="25400">
                  <a:noFill/>
                </a:ln>
              </c:spPr>
              <c:txPr>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F4-44B0-99A0-C9C962E3E2A6}"/>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REJILLA!$D$7:$F$7</c:f>
              <c:strCache>
                <c:ptCount val="3"/>
                <c:pt idx="0">
                  <c:v> Baja C. (0 a 10)</c:v>
                </c:pt>
                <c:pt idx="1">
                  <c:v>Regular C. (11 a 21)</c:v>
                </c:pt>
                <c:pt idx="2">
                  <c:v>Excelente C. (21 a +)</c:v>
                </c:pt>
              </c:strCache>
            </c:strRef>
          </c:cat>
          <c:val>
            <c:numRef>
              <c:f>REJILLA!$D$8:$F$8</c:f>
              <c:numCache>
                <c:formatCode>General</c:formatCode>
                <c:ptCount val="3"/>
                <c:pt idx="0">
                  <c:v>10</c:v>
                </c:pt>
                <c:pt idx="1">
                  <c:v>21</c:v>
                </c:pt>
                <c:pt idx="2">
                  <c:v>22</c:v>
                </c:pt>
              </c:numCache>
            </c:numRef>
          </c:val>
          <c:extLst>
            <c:ext xmlns:c16="http://schemas.microsoft.com/office/drawing/2014/chart" uri="{C3380CC4-5D6E-409C-BE32-E72D297353CC}">
              <c16:uniqueId val="{00000003-10F4-44B0-99A0-C9C962E3E2A6}"/>
            </c:ext>
          </c:extLst>
        </c:ser>
        <c:ser>
          <c:idx val="1"/>
          <c:order val="1"/>
          <c:tx>
            <c:strRef>
              <c:f>REJILLA!$B$9:$C$9</c:f>
              <c:strCache>
                <c:ptCount val="2"/>
                <c:pt idx="0">
                  <c:v>Obtenido</c:v>
                </c:pt>
              </c:strCache>
            </c:strRef>
          </c:tx>
          <c:spPr>
            <a:solidFill>
              <a:srgbClr val="FF0000"/>
            </a:solidFill>
            <a:ln>
              <a:solidFill>
                <a:schemeClr val="accent2">
                  <a:lumMod val="60000"/>
                  <a:lumOff val="40000"/>
                </a:schemeClr>
              </a:solidFill>
            </a:ln>
          </c:spPr>
          <c:invertIfNegative val="0"/>
          <c:dPt>
            <c:idx val="0"/>
            <c:invertIfNegative val="0"/>
            <c:bubble3D val="0"/>
            <c:extLst>
              <c:ext xmlns:c16="http://schemas.microsoft.com/office/drawing/2014/chart" uri="{C3380CC4-5D6E-409C-BE32-E72D297353CC}">
                <c16:uniqueId val="{00000004-10F4-44B0-99A0-C9C962E3E2A6}"/>
              </c:ext>
            </c:extLst>
          </c:dPt>
          <c:dPt>
            <c:idx val="1"/>
            <c:invertIfNegative val="0"/>
            <c:bubble3D val="0"/>
            <c:extLst>
              <c:ext xmlns:c16="http://schemas.microsoft.com/office/drawing/2014/chart" uri="{C3380CC4-5D6E-409C-BE32-E72D297353CC}">
                <c16:uniqueId val="{00000005-10F4-44B0-99A0-C9C962E3E2A6}"/>
              </c:ext>
            </c:extLst>
          </c:dPt>
          <c:dPt>
            <c:idx val="2"/>
            <c:invertIfNegative val="0"/>
            <c:bubble3D val="0"/>
            <c:extLst>
              <c:ext xmlns:c16="http://schemas.microsoft.com/office/drawing/2014/chart" uri="{C3380CC4-5D6E-409C-BE32-E72D297353CC}">
                <c16:uniqueId val="{00000006-10F4-44B0-99A0-C9C962E3E2A6}"/>
              </c:ext>
            </c:extLst>
          </c:dPt>
          <c:dLbls>
            <c:dLbl>
              <c:idx val="0"/>
              <c:layout>
                <c:manualLayout>
                  <c:x val="2.4238414870272312E-2"/>
                  <c:y val="-1.7543795397668316E-2"/>
                </c:manualLayout>
              </c:layout>
              <c:tx>
                <c:rich>
                  <a:bodyPr/>
                  <a:lstStyle/>
                  <a:p>
                    <a:pPr>
                      <a:defRPr/>
                    </a:pPr>
                    <a:r>
                      <a:rPr lang="en-US"/>
                      <a:t>9</a:t>
                    </a:r>
                  </a:p>
                </c:rich>
              </c:tx>
              <c:spPr>
                <a:noFill/>
                <a:ln w="2540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0F4-44B0-99A0-C9C962E3E2A6}"/>
                </c:ext>
              </c:extLst>
            </c:dLbl>
            <c:dLbl>
              <c:idx val="1"/>
              <c:delete val="1"/>
              <c:extLst>
                <c:ext xmlns:c15="http://schemas.microsoft.com/office/drawing/2012/chart" uri="{CE6537A1-D6FC-4f65-9D91-7224C49458BB}"/>
                <c:ext xmlns:c16="http://schemas.microsoft.com/office/drawing/2014/chart" uri="{C3380CC4-5D6E-409C-BE32-E72D297353CC}">
                  <c16:uniqueId val="{00000005-10F4-44B0-99A0-C9C962E3E2A6}"/>
                </c:ext>
              </c:extLst>
            </c:dLbl>
            <c:dLbl>
              <c:idx val="2"/>
              <c:delete val="1"/>
              <c:extLst>
                <c:ext xmlns:c15="http://schemas.microsoft.com/office/drawing/2012/chart" uri="{CE6537A1-D6FC-4f65-9D91-7224C49458BB}"/>
                <c:ext xmlns:c16="http://schemas.microsoft.com/office/drawing/2014/chart" uri="{C3380CC4-5D6E-409C-BE32-E72D297353CC}">
                  <c16:uniqueId val="{00000006-10F4-44B0-99A0-C9C962E3E2A6}"/>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REJILLA!$D$7:$F$7</c:f>
              <c:strCache>
                <c:ptCount val="3"/>
                <c:pt idx="0">
                  <c:v> Baja C. (0 a 10)</c:v>
                </c:pt>
                <c:pt idx="1">
                  <c:v>Regular C. (11 a 21)</c:v>
                </c:pt>
                <c:pt idx="2">
                  <c:v>Excelente C. (21 a +)</c:v>
                </c:pt>
              </c:strCache>
            </c:strRef>
          </c:cat>
          <c:val>
            <c:numRef>
              <c:f>REJILLA!$D$9:$F$9</c:f>
              <c:numCache>
                <c:formatCode>General</c:formatCode>
                <c:ptCount val="3"/>
                <c:pt idx="0">
                  <c:v>9</c:v>
                </c:pt>
                <c:pt idx="1">
                  <c:v>0</c:v>
                </c:pt>
                <c:pt idx="2">
                  <c:v>0</c:v>
                </c:pt>
              </c:numCache>
            </c:numRef>
          </c:val>
          <c:extLst>
            <c:ext xmlns:c16="http://schemas.microsoft.com/office/drawing/2014/chart" uri="{C3380CC4-5D6E-409C-BE32-E72D297353CC}">
              <c16:uniqueId val="{00000007-10F4-44B0-99A0-C9C962E3E2A6}"/>
            </c:ext>
          </c:extLst>
        </c:ser>
        <c:dLbls>
          <c:showLegendKey val="0"/>
          <c:showVal val="0"/>
          <c:showCatName val="0"/>
          <c:showSerName val="0"/>
          <c:showPercent val="0"/>
          <c:showBubbleSize val="0"/>
        </c:dLbls>
        <c:gapWidth val="150"/>
        <c:shape val="box"/>
        <c:axId val="-2081721792"/>
        <c:axId val="-2081728864"/>
        <c:axId val="0"/>
      </c:bar3DChart>
      <c:catAx>
        <c:axId val="-2081721792"/>
        <c:scaling>
          <c:orientation val="minMax"/>
        </c:scaling>
        <c:delete val="0"/>
        <c:axPos val="b"/>
        <c:numFmt formatCode="General" sourceLinked="1"/>
        <c:majorTickMark val="none"/>
        <c:minorTickMark val="none"/>
        <c:tickLblPos val="nextTo"/>
        <c:crossAx val="-2081728864"/>
        <c:crosses val="autoZero"/>
        <c:auto val="1"/>
        <c:lblAlgn val="ctr"/>
        <c:lblOffset val="100"/>
        <c:noMultiLvlLbl val="0"/>
      </c:catAx>
      <c:valAx>
        <c:axId val="-2081728864"/>
        <c:scaling>
          <c:orientation val="minMax"/>
        </c:scaling>
        <c:delete val="0"/>
        <c:axPos val="l"/>
        <c:majorGridlines/>
        <c:numFmt formatCode="General" sourceLinked="1"/>
        <c:majorTickMark val="none"/>
        <c:minorTickMark val="none"/>
        <c:tickLblPos val="nextTo"/>
        <c:crossAx val="-2081721792"/>
        <c:crosses val="autoZero"/>
        <c:crossBetween val="between"/>
        <c:majorUnit val="5"/>
        <c:minorUnit val="0.1"/>
      </c:valAx>
      <c:spPr>
        <a:noFill/>
        <a:ln w="25400">
          <a:noFill/>
        </a:ln>
      </c:spPr>
    </c:plotArea>
    <c:legend>
      <c:legendPos val="r"/>
      <c:layout>
        <c:manualLayout>
          <c:xMode val="edge"/>
          <c:yMode val="edge"/>
          <c:x val="0.23919710855815152"/>
          <c:y val="0.89402246230849058"/>
          <c:w val="0.4760059808097758"/>
          <c:h val="7.9609045962278024E-2"/>
        </c:manualLayout>
      </c:layout>
      <c:overlay val="0"/>
    </c:legend>
    <c:plotVisOnly val="1"/>
    <c:dispBlanksAs val="gap"/>
    <c:showDLblsOverMax val="0"/>
  </c:chart>
  <c:spPr>
    <a:ln>
      <a:solidFill>
        <a:schemeClr val="tx1"/>
      </a:solidFill>
    </a:ln>
  </c:spPr>
  <c:txPr>
    <a:bodyPr/>
    <a:lstStyle/>
    <a:p>
      <a:pPr>
        <a:defRPr sz="1000">
          <a:latin typeface="Calibri" panose="020F0502020204030204" pitchFamily="34" charset="0"/>
          <a:cs typeface="Calibri" panose="020F0502020204030204" pitchFamily="34" charset="0"/>
        </a:defRPr>
      </a:pPr>
      <a:endParaRPr lang="es-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i="0" u="none" strike="noStrike" baseline="0">
                <a:solidFill>
                  <a:srgbClr val="000000"/>
                </a:solidFill>
                <a:latin typeface="+mn-lt"/>
                <a:ea typeface="Century Gothic"/>
                <a:cs typeface="Century Gothic"/>
              </a:defRPr>
            </a:pPr>
            <a:r>
              <a:rPr lang="es-ES" sz="1050" b="1">
                <a:latin typeface="+mn-lt"/>
              </a:rPr>
              <a:t>Perfil  Psicologico</a:t>
            </a:r>
            <a:r>
              <a:rPr lang="es-ES" sz="1050" b="1" baseline="0">
                <a:latin typeface="+mn-lt"/>
              </a:rPr>
              <a:t> Deportivo</a:t>
            </a:r>
            <a:endParaRPr lang="es-ES" sz="1050" b="1">
              <a:latin typeface="+mn-lt"/>
            </a:endParaRPr>
          </a:p>
        </c:rich>
      </c:tx>
      <c:layout>
        <c:manualLayout>
          <c:xMode val="edge"/>
          <c:yMode val="edge"/>
          <c:x val="0.37926027520276917"/>
          <c:y val="1.2402923933573723E-2"/>
        </c:manualLayout>
      </c:layout>
      <c:overlay val="0"/>
      <c:spPr>
        <a:noFill/>
        <a:ln w="25400">
          <a:noFill/>
        </a:ln>
      </c:spPr>
    </c:title>
    <c:autoTitleDeleted val="0"/>
    <c:plotArea>
      <c:layout>
        <c:manualLayout>
          <c:layoutTarget val="inner"/>
          <c:xMode val="edge"/>
          <c:yMode val="edge"/>
          <c:x val="7.4435240831201469E-2"/>
          <c:y val="0.1337926224944182"/>
          <c:w val="0.8888555490725113"/>
          <c:h val="0.70960823420507035"/>
        </c:manualLayout>
      </c:layout>
      <c:lineChart>
        <c:grouping val="standard"/>
        <c:varyColors val="0"/>
        <c:ser>
          <c:idx val="0"/>
          <c:order val="0"/>
          <c:tx>
            <c:strRef>
              <c:f>'PAR-P1'!$B$8</c:f>
              <c:strCache>
                <c:ptCount val="1"/>
                <c:pt idx="0">
                  <c:v>Perfil Esperado</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dLbls>
            <c:dLbl>
              <c:idx val="0"/>
              <c:layout>
                <c:manualLayout>
                  <c:x val="-2.7548179253652577E-2"/>
                  <c:y val="-2.4974178443677261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99-4D51-8806-8D11B3E53C6B}"/>
                </c:ext>
              </c:extLst>
            </c:dLbl>
            <c:dLbl>
              <c:idx val="1"/>
              <c:layout>
                <c:manualLayout>
                  <c:x val="-2.2038570680111193E-2"/>
                  <c:y val="-2.8011210659963998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99-4D51-8806-8D11B3E53C6B}"/>
                </c:ext>
              </c:extLst>
            </c:dLbl>
            <c:dLbl>
              <c:idx val="2"/>
              <c:layout>
                <c:manualLayout>
                  <c:x val="-2.0332991341872754E-2"/>
                  <c:y val="-3.04506468605093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99-4D51-8806-8D11B3E53C6B}"/>
                </c:ext>
              </c:extLst>
            </c:dLbl>
            <c:dLbl>
              <c:idx val="3"/>
              <c:layout>
                <c:manualLayout>
                  <c:x val="-2.3844988919532267E-2"/>
                  <c:y val="4.0979021772597053E-2"/>
                </c:manualLayout>
              </c:layout>
              <c:spPr>
                <a:noFill/>
                <a:ln w="25400">
                  <a:noFill/>
                </a:ln>
              </c:spPr>
              <c:txPr>
                <a:bodyPr wrap="square" lIns="38100" tIns="19050" rIns="38100" bIns="19050" anchor="ctr">
                  <a:spAutoFit/>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99-4D51-8806-8D11B3E53C6B}"/>
                </c:ext>
              </c:extLst>
            </c:dLbl>
            <c:dLbl>
              <c:idx val="4"/>
              <c:layout>
                <c:manualLayout>
                  <c:x val="-2.0202133922289697E-2"/>
                  <c:y val="-3.7138039163533039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B99-4D51-8806-8D11B3E53C6B}"/>
                </c:ext>
              </c:extLst>
            </c:dLbl>
            <c:dLbl>
              <c:idx val="5"/>
              <c:layout>
                <c:manualLayout>
                  <c:x val="-1.8365475566759298E-2"/>
                  <c:y val="-3.36134527919567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99-4D51-8806-8D11B3E53C6B}"/>
                </c:ext>
              </c:extLst>
            </c:dLbl>
            <c:dLbl>
              <c:idx val="6"/>
              <c:layout>
                <c:manualLayout>
                  <c:x val="-2.5711665793463019E-2"/>
                  <c:y val="-3.3613452791956794E-2"/>
                </c:manualLayout>
              </c:layout>
              <c:spPr/>
              <c:txPr>
                <a:bodyPr/>
                <a:lstStyle/>
                <a:p>
                  <a:pPr>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B99-4D51-8806-8D11B3E53C6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'PAR-P1'!$C$7:$I$7</c:f>
              <c:strCache>
                <c:ptCount val="7"/>
                <c:pt idx="0">
                  <c:v>Confianza</c:v>
                </c:pt>
                <c:pt idx="1">
                  <c:v>Motivacion</c:v>
                </c:pt>
                <c:pt idx="2">
                  <c:v>Atencion</c:v>
                </c:pt>
                <c:pt idx="3">
                  <c:v>Sensibilidad Emocional</c:v>
                </c:pt>
                <c:pt idx="4">
                  <c:v>Imaginacion</c:v>
                </c:pt>
                <c:pt idx="5">
                  <c:v>Actitud Positiva</c:v>
                </c:pt>
                <c:pt idx="6">
                  <c:v>Reto Dep.</c:v>
                </c:pt>
              </c:strCache>
            </c:strRef>
          </c:cat>
          <c:val>
            <c:numRef>
              <c:f>'PAR-P1'!$C$8:$I$8</c:f>
              <c:numCache>
                <c:formatCode>General</c:formatCode>
                <c:ptCount val="7"/>
                <c:pt idx="0">
                  <c:v>9</c:v>
                </c:pt>
                <c:pt idx="1">
                  <c:v>9</c:v>
                </c:pt>
                <c:pt idx="2">
                  <c:v>9</c:v>
                </c:pt>
                <c:pt idx="3">
                  <c:v>4</c:v>
                </c:pt>
                <c:pt idx="4">
                  <c:v>9</c:v>
                </c:pt>
                <c:pt idx="5">
                  <c:v>9</c:v>
                </c:pt>
                <c:pt idx="6">
                  <c:v>9</c:v>
                </c:pt>
              </c:numCache>
            </c:numRef>
          </c:val>
          <c:smooth val="0"/>
          <c:extLst>
            <c:ext xmlns:c16="http://schemas.microsoft.com/office/drawing/2014/chart" uri="{C3380CC4-5D6E-409C-BE32-E72D297353CC}">
              <c16:uniqueId val="{00000007-DB99-4D51-8806-8D11B3E53C6B}"/>
            </c:ext>
          </c:extLst>
        </c:ser>
        <c:ser>
          <c:idx val="1"/>
          <c:order val="1"/>
          <c:tx>
            <c:strRef>
              <c:f>'PAR-P1'!$B$9</c:f>
              <c:strCache>
                <c:ptCount val="1"/>
                <c:pt idx="0">
                  <c:v>Perfil Obtenido</c:v>
                </c:pt>
              </c:strCache>
            </c:strRef>
          </c:tx>
          <c:spPr>
            <a:ln w="12700">
              <a:solidFill>
                <a:srgbClr val="FF0000"/>
              </a:solidFill>
              <a:prstDash val="solid"/>
            </a:ln>
          </c:spPr>
          <c:marker>
            <c:symbol val="diamond"/>
            <c:size val="3"/>
            <c:spPr>
              <a:solidFill>
                <a:srgbClr val="FF0000"/>
              </a:solidFill>
              <a:ln>
                <a:solidFill>
                  <a:srgbClr val="FF0000"/>
                </a:solidFill>
                <a:prstDash val="solid"/>
              </a:ln>
            </c:spPr>
          </c:marker>
          <c:dLbls>
            <c:dLbl>
              <c:idx val="0"/>
              <c:layout>
                <c:manualLayout>
                  <c:x val="-2.4808576153796974E-2"/>
                  <c:y val="3.8441049610777926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B99-4D51-8806-8D11B3E53C6B}"/>
                </c:ext>
              </c:extLst>
            </c:dLbl>
            <c:dLbl>
              <c:idx val="1"/>
              <c:layout>
                <c:manualLayout>
                  <c:x val="-2.0682977831904672E-2"/>
                  <c:y val="4.5505996164188281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B99-4D51-8806-8D11B3E53C6B}"/>
                </c:ext>
              </c:extLst>
            </c:dLbl>
            <c:dLbl>
              <c:idx val="2"/>
              <c:layout>
                <c:manualLayout>
                  <c:x val="-2.6219362173636924E-2"/>
                  <c:y val="4.8077580648677481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B99-4D51-8806-8D11B3E53C6B}"/>
                </c:ext>
              </c:extLst>
            </c:dLbl>
            <c:dLbl>
              <c:idx val="3"/>
              <c:layout>
                <c:manualLayout>
                  <c:x val="-2.0460748648024215E-2"/>
                  <c:y val="-4.69656567588561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B99-4D51-8806-8D11B3E53C6B}"/>
                </c:ext>
              </c:extLst>
            </c:dLbl>
            <c:dLbl>
              <c:idx val="4"/>
              <c:layout>
                <c:manualLayout>
                  <c:x val="-1.4492051309161662E-2"/>
                  <c:y val="3.5868151879415749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B99-4D51-8806-8D11B3E53C6B}"/>
                </c:ext>
              </c:extLst>
            </c:dLbl>
            <c:dLbl>
              <c:idx val="5"/>
              <c:layout>
                <c:manualLayout>
                  <c:x val="-1.9783781772899394E-2"/>
                  <c:y val="3.5151645561234644E-2"/>
                </c:manualLayout>
              </c:layout>
              <c:spPr>
                <a:noFill/>
                <a:ln w="25400">
                  <a:noFill/>
                </a:ln>
              </c:spPr>
              <c:txPr>
                <a:bodyPr/>
                <a:lstStyle/>
                <a:p>
                  <a:pPr>
                    <a:defRPr>
                      <a:solidFill>
                        <a:sysClr val="windowText" lastClr="000000"/>
                      </a:solidFill>
                    </a:defRPr>
                  </a:pPr>
                  <a:endParaRPr lang="es-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B99-4D51-8806-8D11B3E53C6B}"/>
                </c:ext>
              </c:extLst>
            </c:dLbl>
            <c:dLbl>
              <c:idx val="6"/>
              <c:layout>
                <c:manualLayout>
                  <c:x val="-1.9816479429045835E-2"/>
                  <c:y val="3.3849310952761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B99-4D51-8806-8D11B3E53C6B}"/>
                </c:ext>
              </c:extLst>
            </c:dLbl>
            <c:spPr>
              <a:noFill/>
              <a:ln w="25400">
                <a:noFill/>
              </a:ln>
            </c:spPr>
            <c:txPr>
              <a:bodyPr wrap="square" lIns="38100" tIns="19050" rIns="38100" bIns="19050" anchor="ctr">
                <a:spAutoFit/>
              </a:bodyPr>
              <a:lstStyle/>
              <a:p>
                <a:pPr>
                  <a:defRPr>
                    <a:solidFill>
                      <a:sysClr val="windowText" lastClr="000000"/>
                    </a:solidFill>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'PAR-P1'!$C$7:$I$7</c:f>
              <c:strCache>
                <c:ptCount val="7"/>
                <c:pt idx="0">
                  <c:v>Confianza</c:v>
                </c:pt>
                <c:pt idx="1">
                  <c:v>Motivacion</c:v>
                </c:pt>
                <c:pt idx="2">
                  <c:v>Atencion</c:v>
                </c:pt>
                <c:pt idx="3">
                  <c:v>Sensibilidad Emocional</c:v>
                </c:pt>
                <c:pt idx="4">
                  <c:v>Imaginacion</c:v>
                </c:pt>
                <c:pt idx="5">
                  <c:v>Actitud Positiva</c:v>
                </c:pt>
                <c:pt idx="6">
                  <c:v>Reto Dep.</c:v>
                </c:pt>
              </c:strCache>
            </c:strRef>
          </c:cat>
          <c:val>
            <c:numRef>
              <c:f>'PAR-P1'!$C$9:$I$9</c:f>
              <c:numCache>
                <c:formatCode>0</c:formatCode>
                <c:ptCount val="7"/>
                <c:pt idx="0">
                  <c:v>9</c:v>
                </c:pt>
                <c:pt idx="1">
                  <c:v>8</c:v>
                </c:pt>
                <c:pt idx="2">
                  <c:v>7</c:v>
                </c:pt>
                <c:pt idx="3">
                  <c:v>4</c:v>
                </c:pt>
                <c:pt idx="4">
                  <c:v>8</c:v>
                </c:pt>
                <c:pt idx="5">
                  <c:v>8</c:v>
                </c:pt>
                <c:pt idx="6">
                  <c:v>8</c:v>
                </c:pt>
              </c:numCache>
            </c:numRef>
          </c:val>
          <c:smooth val="0"/>
          <c:extLst>
            <c:ext xmlns:c16="http://schemas.microsoft.com/office/drawing/2014/chart" uri="{C3380CC4-5D6E-409C-BE32-E72D297353CC}">
              <c16:uniqueId val="{0000000F-DB99-4D51-8806-8D11B3E53C6B}"/>
            </c:ext>
          </c:extLst>
        </c:ser>
        <c:dLbls>
          <c:showLegendKey val="0"/>
          <c:showVal val="0"/>
          <c:showCatName val="0"/>
          <c:showSerName val="0"/>
          <c:showPercent val="0"/>
          <c:showBubbleSize val="0"/>
        </c:dLbls>
        <c:marker val="1"/>
        <c:smooth val="0"/>
        <c:axId val="-2081726688"/>
        <c:axId val="-2081715808"/>
      </c:lineChart>
      <c:catAx>
        <c:axId val="-2081726688"/>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800" b="1" i="0" u="none" strike="noStrike" baseline="0">
                <a:solidFill>
                  <a:sysClr val="windowText" lastClr="000000"/>
                </a:solidFill>
                <a:latin typeface="Century Gothic"/>
                <a:ea typeface="Century Gothic"/>
                <a:cs typeface="Century Gothic"/>
              </a:defRPr>
            </a:pPr>
            <a:endParaRPr lang="es-US"/>
          </a:p>
        </c:txPr>
        <c:crossAx val="-2081715808"/>
        <c:crosses val="autoZero"/>
        <c:auto val="0"/>
        <c:lblAlgn val="ctr"/>
        <c:lblOffset val="100"/>
        <c:tickLblSkip val="1"/>
        <c:tickMarkSkip val="1"/>
        <c:noMultiLvlLbl val="0"/>
      </c:catAx>
      <c:valAx>
        <c:axId val="-2081715808"/>
        <c:scaling>
          <c:orientation val="minMax"/>
          <c:max val="10"/>
          <c:min val="1"/>
        </c:scaling>
        <c:delete val="0"/>
        <c:axPos val="l"/>
        <c:title>
          <c:tx>
            <c:rich>
              <a:bodyPr/>
              <a:lstStyle/>
              <a:p>
                <a:pPr>
                  <a:defRPr sz="900" b="0" i="0" u="none" strike="noStrike" baseline="0">
                    <a:solidFill>
                      <a:srgbClr val="000000"/>
                    </a:solidFill>
                    <a:latin typeface="+mn-lt"/>
                    <a:ea typeface="Century Gothic"/>
                    <a:cs typeface="Century Gothic"/>
                  </a:defRPr>
                </a:pPr>
                <a:r>
                  <a:rPr lang="es-ES" sz="900" b="0">
                    <a:latin typeface="+mn-lt"/>
                  </a:rPr>
                  <a:t>Decatipos</a:t>
                </a:r>
              </a:p>
            </c:rich>
          </c:tx>
          <c:layout>
            <c:manualLayout>
              <c:xMode val="edge"/>
              <c:yMode val="edge"/>
              <c:x val="2.7077797234910175E-3"/>
              <c:y val="0.3762530968675644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50" b="1" i="0" u="none" strike="noStrike" baseline="0">
                <a:solidFill>
                  <a:srgbClr val="000000"/>
                </a:solidFill>
                <a:latin typeface="Century Gothic"/>
                <a:ea typeface="Century Gothic"/>
                <a:cs typeface="Century Gothic"/>
              </a:defRPr>
            </a:pPr>
            <a:endParaRPr lang="es-US"/>
          </a:p>
        </c:txPr>
        <c:crossAx val="-2081726688"/>
        <c:crosses val="autoZero"/>
        <c:crossBetween val="between"/>
        <c:majorUnit val="1"/>
        <c:minorUnit val="1"/>
      </c:valAx>
      <c:spPr>
        <a:solidFill>
          <a:srgbClr val="FFFFFF"/>
        </a:solidFill>
        <a:ln w="12700">
          <a:solidFill>
            <a:srgbClr val="808080"/>
          </a:solidFill>
          <a:prstDash val="solid"/>
        </a:ln>
      </c:spPr>
    </c:plotArea>
    <c:legend>
      <c:legendPos val="r"/>
      <c:layout>
        <c:manualLayout>
          <c:xMode val="edge"/>
          <c:yMode val="edge"/>
          <c:x val="0.3101870742051489"/>
          <c:y val="0.94184242156646303"/>
          <c:w val="0.38779801047419615"/>
          <c:h val="4.7398631245860634E-2"/>
        </c:manualLayout>
      </c:layout>
      <c:overlay val="0"/>
      <c:spPr>
        <a:solidFill>
          <a:srgbClr val="FFFFFF"/>
        </a:solidFill>
        <a:ln w="3175">
          <a:solidFill>
            <a:srgbClr val="000000"/>
          </a:solidFill>
          <a:prstDash val="solid"/>
        </a:ln>
      </c:spPr>
      <c:txPr>
        <a:bodyPr/>
        <a:lstStyle/>
        <a:p>
          <a:pPr>
            <a:defRPr sz="900" b="0" i="0" u="none" strike="noStrike" baseline="0">
              <a:solidFill>
                <a:srgbClr val="000000"/>
              </a:solidFill>
              <a:latin typeface="+mn-lt"/>
              <a:ea typeface="Century Gothic"/>
              <a:cs typeface="Century Gothic"/>
            </a:defRPr>
          </a:pPr>
          <a:endParaRPr lang="es-US"/>
        </a:p>
      </c:txPr>
    </c:legend>
    <c:plotVisOnly val="1"/>
    <c:dispBlanksAs val="gap"/>
    <c:showDLblsOverMax val="0"/>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s-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s-PE" sz="1000" b="0">
                <a:latin typeface="Century Gothic" pitchFamily="34" charset="0"/>
              </a:rPr>
              <a:t>Perfil de Ansiedad Pre Competitiva</a:t>
            </a:r>
          </a:p>
        </c:rich>
      </c:tx>
      <c:layout>
        <c:manualLayout>
          <c:xMode val="edge"/>
          <c:yMode val="edge"/>
          <c:x val="0.2985929197874656"/>
          <c:y val="3.8355865894121724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7131789259613799E-2"/>
          <c:y val="0.15242011284022569"/>
          <c:w val="0.87459086844913614"/>
          <c:h val="0.67772956587014133"/>
        </c:manualLayout>
      </c:layout>
      <c:bar3DChart>
        <c:barDir val="col"/>
        <c:grouping val="clustered"/>
        <c:varyColors val="0"/>
        <c:ser>
          <c:idx val="0"/>
          <c:order val="0"/>
          <c:tx>
            <c:strRef>
              <c:f>SCAT!$B$13:$C$13</c:f>
              <c:strCache>
                <c:ptCount val="2"/>
                <c:pt idx="0">
                  <c:v>Niveles</c:v>
                </c:pt>
              </c:strCache>
            </c:strRef>
          </c:tx>
          <c:spPr>
            <a:solidFill>
              <a:schemeClr val="accent1">
                <a:lumMod val="60000"/>
                <a:lumOff val="40000"/>
              </a:schemeClr>
            </a:solidFill>
          </c:spPr>
          <c:invertIfNegative val="0"/>
          <c:dLbls>
            <c:dLbl>
              <c:idx val="0"/>
              <c:layout>
                <c:manualLayout>
                  <c:x val="1.7237076134713931E-2"/>
                  <c:y val="-2.8505096168972569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86-4614-AC1E-DED5ACA51B6E}"/>
                </c:ext>
              </c:extLst>
            </c:dLbl>
            <c:dLbl>
              <c:idx val="1"/>
              <c:layout>
                <c:manualLayout>
                  <c:x val="2.0689734853592961E-2"/>
                  <c:y val="-1.2210580269275228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86-4614-AC1E-DED5ACA51B6E}"/>
                </c:ext>
              </c:extLst>
            </c:dLbl>
            <c:dLbl>
              <c:idx val="2"/>
              <c:layout>
                <c:manualLayout>
                  <c:x val="1.6664647688269647E-2"/>
                  <c:y val="-2.8505096168972569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86-4614-AC1E-DED5ACA51B6E}"/>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SCAT!$D$12:$F$12</c:f>
              <c:strCache>
                <c:ptCount val="3"/>
                <c:pt idx="0">
                  <c:v>A. Leve (0 a 17)</c:v>
                </c:pt>
                <c:pt idx="1">
                  <c:v>A. Moderada (18 a 24)</c:v>
                </c:pt>
                <c:pt idx="2">
                  <c:v>A. Alta (+ de 25)</c:v>
                </c:pt>
              </c:strCache>
            </c:strRef>
          </c:cat>
          <c:val>
            <c:numRef>
              <c:f>SCAT!$D$13:$F$13</c:f>
              <c:numCache>
                <c:formatCode>General</c:formatCode>
                <c:ptCount val="3"/>
                <c:pt idx="0">
                  <c:v>17</c:v>
                </c:pt>
                <c:pt idx="1">
                  <c:v>24</c:v>
                </c:pt>
                <c:pt idx="2">
                  <c:v>25</c:v>
                </c:pt>
              </c:numCache>
            </c:numRef>
          </c:val>
          <c:extLst>
            <c:ext xmlns:c16="http://schemas.microsoft.com/office/drawing/2014/chart" uri="{C3380CC4-5D6E-409C-BE32-E72D297353CC}">
              <c16:uniqueId val="{00000003-BB86-4614-AC1E-DED5ACA51B6E}"/>
            </c:ext>
          </c:extLst>
        </c:ser>
        <c:ser>
          <c:idx val="1"/>
          <c:order val="1"/>
          <c:tx>
            <c:strRef>
              <c:f>SCAT!$B$14:$C$14</c:f>
              <c:strCache>
                <c:ptCount val="2"/>
                <c:pt idx="0">
                  <c:v>Obtenido</c:v>
                </c:pt>
              </c:strCache>
            </c:strRef>
          </c:tx>
          <c:spPr>
            <a:solidFill>
              <a:srgbClr val="FF0000"/>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BB86-4614-AC1E-DED5ACA51B6E}"/>
                </c:ext>
              </c:extLst>
            </c:dLbl>
            <c:dLbl>
              <c:idx val="1"/>
              <c:layout>
                <c:manualLayout>
                  <c:x val="2.7830996761683938E-2"/>
                  <c:y val="-3.6272820511296384E-2"/>
                </c:manualLayout>
              </c:layout>
              <c:tx>
                <c:rich>
                  <a:bodyPr wrap="square" lIns="38100" tIns="19050" rIns="38100" bIns="19050" anchor="ctr">
                    <a:spAutoFit/>
                  </a:bodyPr>
                  <a:lstStyle/>
                  <a:p>
                    <a:pPr>
                      <a:defRPr/>
                    </a:pPr>
                    <a:r>
                      <a:rPr lang="en-US"/>
                      <a:t>20</a:t>
                    </a:r>
                  </a:p>
                </c:rich>
              </c:tx>
              <c:spPr>
                <a:noFill/>
                <a:ln w="2540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B86-4614-AC1E-DED5ACA51B6E}"/>
                </c:ext>
              </c:extLst>
            </c:dLbl>
            <c:dLbl>
              <c:idx val="2"/>
              <c:delete val="1"/>
              <c:extLst>
                <c:ext xmlns:c15="http://schemas.microsoft.com/office/drawing/2012/chart" uri="{CE6537A1-D6FC-4f65-9D91-7224C49458BB}"/>
                <c:ext xmlns:c16="http://schemas.microsoft.com/office/drawing/2014/chart" uri="{C3380CC4-5D6E-409C-BE32-E72D297353CC}">
                  <c16:uniqueId val="{00000006-BB86-4614-AC1E-DED5ACA51B6E}"/>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SCAT!$D$12:$F$12</c:f>
              <c:strCache>
                <c:ptCount val="3"/>
                <c:pt idx="0">
                  <c:v>A. Leve (0 a 17)</c:v>
                </c:pt>
                <c:pt idx="1">
                  <c:v>A. Moderada (18 a 24)</c:v>
                </c:pt>
                <c:pt idx="2">
                  <c:v>A. Alta (+ de 25)</c:v>
                </c:pt>
              </c:strCache>
            </c:strRef>
          </c:cat>
          <c:val>
            <c:numRef>
              <c:f>SCAT!$D$14:$F$14</c:f>
              <c:numCache>
                <c:formatCode>General</c:formatCode>
                <c:ptCount val="3"/>
                <c:pt idx="0">
                  <c:v>0</c:v>
                </c:pt>
                <c:pt idx="1">
                  <c:v>20</c:v>
                </c:pt>
                <c:pt idx="2">
                  <c:v>0</c:v>
                </c:pt>
              </c:numCache>
            </c:numRef>
          </c:val>
          <c:extLst>
            <c:ext xmlns:c16="http://schemas.microsoft.com/office/drawing/2014/chart" uri="{C3380CC4-5D6E-409C-BE32-E72D297353CC}">
              <c16:uniqueId val="{00000007-BB86-4614-AC1E-DED5ACA51B6E}"/>
            </c:ext>
          </c:extLst>
        </c:ser>
        <c:dLbls>
          <c:showLegendKey val="0"/>
          <c:showVal val="0"/>
          <c:showCatName val="0"/>
          <c:showSerName val="0"/>
          <c:showPercent val="0"/>
          <c:showBubbleSize val="0"/>
        </c:dLbls>
        <c:gapWidth val="150"/>
        <c:shape val="box"/>
        <c:axId val="-1776224000"/>
        <c:axId val="-1776225088"/>
        <c:axId val="0"/>
      </c:bar3DChart>
      <c:catAx>
        <c:axId val="-1776224000"/>
        <c:scaling>
          <c:orientation val="minMax"/>
        </c:scaling>
        <c:delete val="0"/>
        <c:axPos val="b"/>
        <c:numFmt formatCode="General" sourceLinked="1"/>
        <c:majorTickMark val="none"/>
        <c:minorTickMark val="none"/>
        <c:tickLblPos val="nextTo"/>
        <c:crossAx val="-1776225088"/>
        <c:crosses val="autoZero"/>
        <c:auto val="1"/>
        <c:lblAlgn val="ctr"/>
        <c:lblOffset val="100"/>
        <c:noMultiLvlLbl val="0"/>
      </c:catAx>
      <c:valAx>
        <c:axId val="-1776225088"/>
        <c:scaling>
          <c:orientation val="minMax"/>
        </c:scaling>
        <c:delete val="0"/>
        <c:axPos val="l"/>
        <c:majorGridlines/>
        <c:numFmt formatCode="General" sourceLinked="1"/>
        <c:majorTickMark val="none"/>
        <c:minorTickMark val="none"/>
        <c:tickLblPos val="nextTo"/>
        <c:crossAx val="-1776224000"/>
        <c:crosses val="autoZero"/>
        <c:crossBetween val="between"/>
      </c:valAx>
      <c:spPr>
        <a:noFill/>
        <a:ln w="25400">
          <a:noFill/>
        </a:ln>
      </c:spPr>
    </c:plotArea>
    <c:legend>
      <c:legendPos val="r"/>
      <c:layout>
        <c:manualLayout>
          <c:xMode val="edge"/>
          <c:yMode val="edge"/>
          <c:x val="0.22998911721400681"/>
          <c:y val="0.91804115287475851"/>
          <c:w val="0.52980456711203783"/>
          <c:h val="6.2657851730797853E-2"/>
        </c:manualLayout>
      </c:layout>
      <c:overlay val="0"/>
    </c:legend>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0">
                <a:latin typeface="+mn-lt"/>
              </a:defRPr>
            </a:pPr>
            <a:r>
              <a:rPr lang="es-PE" sz="1050" b="0">
                <a:latin typeface="+mn-lt"/>
              </a:rPr>
              <a:t>Perfil</a:t>
            </a:r>
            <a:r>
              <a:rPr lang="es-PE" sz="1050" b="0" baseline="0">
                <a:latin typeface="+mn-lt"/>
              </a:rPr>
              <a:t> de Habilidades de Concetración</a:t>
            </a:r>
            <a:endParaRPr lang="es-PE" sz="1050" b="0">
              <a:latin typeface="+mn-lt"/>
            </a:endParaRPr>
          </a:p>
        </c:rich>
      </c:tx>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8.4488407699037621E-2"/>
          <c:y val="0.13697839364244238"/>
          <c:w val="0.88292957130358984"/>
          <c:h val="0.64087893283655095"/>
        </c:manualLayout>
      </c:layout>
      <c:bar3DChart>
        <c:barDir val="col"/>
        <c:grouping val="clustered"/>
        <c:varyColors val="0"/>
        <c:ser>
          <c:idx val="0"/>
          <c:order val="0"/>
          <c:tx>
            <c:strRef>
              <c:f>REJILLA!$B$8:$C$8</c:f>
              <c:strCache>
                <c:ptCount val="2"/>
                <c:pt idx="0">
                  <c:v>Nivel</c:v>
                </c:pt>
              </c:strCache>
            </c:strRef>
          </c:tx>
          <c:spPr>
            <a:solidFill>
              <a:schemeClr val="accent1">
                <a:lumMod val="60000"/>
                <a:lumOff val="40000"/>
              </a:schemeClr>
            </a:solidFill>
          </c:spPr>
          <c:invertIfNegative val="0"/>
          <c:dLbls>
            <c:dLbl>
              <c:idx val="0"/>
              <c:layout>
                <c:manualLayout>
                  <c:x val="1.4109347442680775E-2"/>
                  <c:y val="-3.8872691933916424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94-4869-8605-800845FD0E70}"/>
                </c:ext>
              </c:extLst>
            </c:dLbl>
            <c:dLbl>
              <c:idx val="1"/>
              <c:layout>
                <c:manualLayout>
                  <c:x val="2.1164021164021163E-2"/>
                  <c:y val="-2.7210884353741496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94-4869-8605-800845FD0E70}"/>
                </c:ext>
              </c:extLst>
            </c:dLbl>
            <c:dLbl>
              <c:idx val="2"/>
              <c:layout>
                <c:manualLayout>
                  <c:x val="1.6460905349794067E-2"/>
                  <c:y val="-3.1098153547133137E-2"/>
                </c:manualLayout>
              </c:layout>
              <c:spPr>
                <a:noFill/>
                <a:ln w="25400">
                  <a:noFill/>
                </a:ln>
              </c:spPr>
              <c:txPr>
                <a:bodyPr wrap="square" lIns="38100" tIns="19050" rIns="38100" bIns="19050" anchor="ctr">
                  <a:spAutoFit/>
                </a:bodyPr>
                <a:lstStyle/>
                <a:p>
                  <a:pPr>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94-4869-8605-800845FD0E7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REJILLA!$D$7:$F$7</c:f>
              <c:strCache>
                <c:ptCount val="3"/>
                <c:pt idx="0">
                  <c:v> Baja C. (0 a 10)</c:v>
                </c:pt>
                <c:pt idx="1">
                  <c:v>Regular C. (11 a 21)</c:v>
                </c:pt>
                <c:pt idx="2">
                  <c:v>Excelente C. (21 a +)</c:v>
                </c:pt>
              </c:strCache>
            </c:strRef>
          </c:cat>
          <c:val>
            <c:numRef>
              <c:f>REJILLA!$D$8:$F$8</c:f>
              <c:numCache>
                <c:formatCode>General</c:formatCode>
                <c:ptCount val="3"/>
                <c:pt idx="0">
                  <c:v>10</c:v>
                </c:pt>
                <c:pt idx="1">
                  <c:v>21</c:v>
                </c:pt>
                <c:pt idx="2">
                  <c:v>22</c:v>
                </c:pt>
              </c:numCache>
            </c:numRef>
          </c:val>
          <c:extLst>
            <c:ext xmlns:c16="http://schemas.microsoft.com/office/drawing/2014/chart" uri="{C3380CC4-5D6E-409C-BE32-E72D297353CC}">
              <c16:uniqueId val="{00000003-AC94-4869-8605-800845FD0E70}"/>
            </c:ext>
          </c:extLst>
        </c:ser>
        <c:ser>
          <c:idx val="1"/>
          <c:order val="1"/>
          <c:tx>
            <c:strRef>
              <c:f>REJILLA!$B$9:$C$9</c:f>
              <c:strCache>
                <c:ptCount val="2"/>
                <c:pt idx="0">
                  <c:v>Obtenido</c:v>
                </c:pt>
              </c:strCache>
            </c:strRef>
          </c:tx>
          <c:spPr>
            <a:solidFill>
              <a:srgbClr val="FF0000"/>
            </a:solidFill>
            <a:ln>
              <a:solidFill>
                <a:schemeClr val="accent2">
                  <a:lumMod val="60000"/>
                  <a:lumOff val="40000"/>
                </a:schemeClr>
              </a:solidFill>
            </a:ln>
          </c:spPr>
          <c:invertIfNegative val="0"/>
          <c:dPt>
            <c:idx val="0"/>
            <c:invertIfNegative val="0"/>
            <c:bubble3D val="0"/>
            <c:extLst>
              <c:ext xmlns:c16="http://schemas.microsoft.com/office/drawing/2014/chart" uri="{C3380CC4-5D6E-409C-BE32-E72D297353CC}">
                <c16:uniqueId val="{00000004-AC94-4869-8605-800845FD0E70}"/>
              </c:ext>
            </c:extLst>
          </c:dPt>
          <c:dPt>
            <c:idx val="1"/>
            <c:invertIfNegative val="0"/>
            <c:bubble3D val="0"/>
            <c:extLst>
              <c:ext xmlns:c16="http://schemas.microsoft.com/office/drawing/2014/chart" uri="{C3380CC4-5D6E-409C-BE32-E72D297353CC}">
                <c16:uniqueId val="{00000005-AC94-4869-8605-800845FD0E70}"/>
              </c:ext>
            </c:extLst>
          </c:dPt>
          <c:dPt>
            <c:idx val="2"/>
            <c:invertIfNegative val="0"/>
            <c:bubble3D val="0"/>
            <c:extLst>
              <c:ext xmlns:c16="http://schemas.microsoft.com/office/drawing/2014/chart" uri="{C3380CC4-5D6E-409C-BE32-E72D297353CC}">
                <c16:uniqueId val="{00000006-AC94-4869-8605-800845FD0E70}"/>
              </c:ext>
            </c:extLst>
          </c:dPt>
          <c:dLbls>
            <c:dLbl>
              <c:idx val="0"/>
              <c:layout>
                <c:manualLayout>
                  <c:x val="0.27833677552600999"/>
                  <c:y val="-0.40901666361472255"/>
                </c:manualLayout>
              </c:layout>
              <c:tx>
                <c:rich>
                  <a:bodyPr wrap="square" lIns="38100" tIns="19050" rIns="38100" bIns="19050" anchor="ctr">
                    <a:spAutoFit/>
                  </a:bodyPr>
                  <a:lstStyle/>
                  <a:p>
                    <a:pPr>
                      <a:defRPr/>
                    </a:pPr>
                    <a:r>
                      <a:rPr lang="en-US"/>
                      <a:t>18</a:t>
                    </a:r>
                  </a:p>
                </c:rich>
              </c:tx>
              <c:spPr>
                <a:noFill/>
                <a:ln w="25400">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C94-4869-8605-800845FD0E70}"/>
                </c:ext>
              </c:extLst>
            </c:dLbl>
            <c:dLbl>
              <c:idx val="1"/>
              <c:delete val="1"/>
              <c:extLst>
                <c:ext xmlns:c15="http://schemas.microsoft.com/office/drawing/2012/chart" uri="{CE6537A1-D6FC-4f65-9D91-7224C49458BB}"/>
                <c:ext xmlns:c16="http://schemas.microsoft.com/office/drawing/2014/chart" uri="{C3380CC4-5D6E-409C-BE32-E72D297353CC}">
                  <c16:uniqueId val="{00000005-AC94-4869-8605-800845FD0E70}"/>
                </c:ext>
              </c:extLst>
            </c:dLbl>
            <c:dLbl>
              <c:idx val="2"/>
              <c:delete val="1"/>
              <c:extLst>
                <c:ext xmlns:c15="http://schemas.microsoft.com/office/drawing/2012/chart" uri="{CE6537A1-D6FC-4f65-9D91-7224C49458BB}"/>
                <c:ext xmlns:c16="http://schemas.microsoft.com/office/drawing/2014/chart" uri="{C3380CC4-5D6E-409C-BE32-E72D297353CC}">
                  <c16:uniqueId val="{00000006-AC94-4869-8605-800845FD0E7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REJILLA!$D$7:$F$7</c:f>
              <c:strCache>
                <c:ptCount val="3"/>
                <c:pt idx="0">
                  <c:v> Baja C. (0 a 10)</c:v>
                </c:pt>
                <c:pt idx="1">
                  <c:v>Regular C. (11 a 21)</c:v>
                </c:pt>
                <c:pt idx="2">
                  <c:v>Excelente C. (21 a +)</c:v>
                </c:pt>
              </c:strCache>
            </c:strRef>
          </c:cat>
          <c:val>
            <c:numRef>
              <c:f>REJILLA!$D$9:$F$9</c:f>
              <c:numCache>
                <c:formatCode>General</c:formatCode>
                <c:ptCount val="3"/>
                <c:pt idx="0">
                  <c:v>0</c:v>
                </c:pt>
                <c:pt idx="1">
                  <c:v>18</c:v>
                </c:pt>
                <c:pt idx="2">
                  <c:v>0</c:v>
                </c:pt>
              </c:numCache>
            </c:numRef>
          </c:val>
          <c:extLst>
            <c:ext xmlns:c16="http://schemas.microsoft.com/office/drawing/2014/chart" uri="{C3380CC4-5D6E-409C-BE32-E72D297353CC}">
              <c16:uniqueId val="{00000007-AC94-4869-8605-800845FD0E70}"/>
            </c:ext>
          </c:extLst>
        </c:ser>
        <c:dLbls>
          <c:showLegendKey val="0"/>
          <c:showVal val="0"/>
          <c:showCatName val="0"/>
          <c:showSerName val="0"/>
          <c:showPercent val="0"/>
          <c:showBubbleSize val="0"/>
        </c:dLbls>
        <c:gapWidth val="150"/>
        <c:shape val="box"/>
        <c:axId val="-1828204896"/>
        <c:axId val="-1828208160"/>
        <c:axId val="0"/>
      </c:bar3DChart>
      <c:catAx>
        <c:axId val="-1828204896"/>
        <c:scaling>
          <c:orientation val="minMax"/>
        </c:scaling>
        <c:delete val="0"/>
        <c:axPos val="b"/>
        <c:numFmt formatCode="General" sourceLinked="1"/>
        <c:majorTickMark val="none"/>
        <c:minorTickMark val="none"/>
        <c:tickLblPos val="nextTo"/>
        <c:crossAx val="-1828208160"/>
        <c:crosses val="autoZero"/>
        <c:auto val="1"/>
        <c:lblAlgn val="ctr"/>
        <c:lblOffset val="100"/>
        <c:noMultiLvlLbl val="0"/>
      </c:catAx>
      <c:valAx>
        <c:axId val="-1828208160"/>
        <c:scaling>
          <c:orientation val="minMax"/>
        </c:scaling>
        <c:delete val="0"/>
        <c:axPos val="l"/>
        <c:majorGridlines>
          <c:spPr>
            <a:ln>
              <a:solidFill>
                <a:schemeClr val="tx1"/>
              </a:solidFill>
            </a:ln>
          </c:spPr>
        </c:majorGridlines>
        <c:numFmt formatCode="General" sourceLinked="1"/>
        <c:majorTickMark val="none"/>
        <c:minorTickMark val="none"/>
        <c:tickLblPos val="nextTo"/>
        <c:crossAx val="-1828204896"/>
        <c:crosses val="autoZero"/>
        <c:crossBetween val="between"/>
        <c:majorUnit val="5"/>
        <c:minorUnit val="0.1"/>
      </c:valAx>
      <c:spPr>
        <a:noFill/>
        <a:ln w="25400">
          <a:noFill/>
        </a:ln>
      </c:spPr>
    </c:plotArea>
    <c:legend>
      <c:legendPos val="r"/>
      <c:layout>
        <c:manualLayout>
          <c:xMode val="edge"/>
          <c:yMode val="edge"/>
          <c:x val="0.23919710855815152"/>
          <c:y val="0.89402246230849058"/>
          <c:w val="0.4760059808097758"/>
          <c:h val="7.9609045962278024E-2"/>
        </c:manualLayout>
      </c:layout>
      <c:overlay val="0"/>
    </c:legend>
    <c:plotVisOnly val="1"/>
    <c:dispBlanksAs val="gap"/>
    <c:showDLblsOverMax val="0"/>
  </c:chart>
  <c:spPr>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8E7A9-A625-490B-8506-6B61F92EE1DF}" type="datetimeFigureOut">
              <a:rPr lang="es-PE" smtClean="0"/>
              <a:t>21/03/2023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63A74-4158-4A3D-BDA6-D024CEDFD25A}" type="slidenum">
              <a:rPr lang="es-PE" smtClean="0"/>
              <a:t>‹Nº›</a:t>
            </a:fld>
            <a:endParaRPr lang="es-PE"/>
          </a:p>
        </p:txBody>
      </p:sp>
    </p:spTree>
    <p:extLst>
      <p:ext uri="{BB962C8B-B14F-4D97-AF65-F5344CB8AC3E}">
        <p14:creationId xmlns:p14="http://schemas.microsoft.com/office/powerpoint/2010/main" val="24291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4</a:t>
            </a:fld>
            <a:endParaRPr lang="es-PE"/>
          </a:p>
        </p:txBody>
      </p:sp>
    </p:spTree>
    <p:extLst>
      <p:ext uri="{BB962C8B-B14F-4D97-AF65-F5344CB8AC3E}">
        <p14:creationId xmlns:p14="http://schemas.microsoft.com/office/powerpoint/2010/main" val="347544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17</a:t>
            </a:fld>
            <a:endParaRPr lang="es-PE"/>
          </a:p>
        </p:txBody>
      </p:sp>
    </p:spTree>
    <p:extLst>
      <p:ext uri="{BB962C8B-B14F-4D97-AF65-F5344CB8AC3E}">
        <p14:creationId xmlns:p14="http://schemas.microsoft.com/office/powerpoint/2010/main" val="103238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18</a:t>
            </a:fld>
            <a:endParaRPr lang="es-PE"/>
          </a:p>
        </p:txBody>
      </p:sp>
    </p:spTree>
    <p:extLst>
      <p:ext uri="{BB962C8B-B14F-4D97-AF65-F5344CB8AC3E}">
        <p14:creationId xmlns:p14="http://schemas.microsoft.com/office/powerpoint/2010/main" val="16192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20</a:t>
            </a:fld>
            <a:endParaRPr lang="es-PE"/>
          </a:p>
        </p:txBody>
      </p:sp>
    </p:spTree>
    <p:extLst>
      <p:ext uri="{BB962C8B-B14F-4D97-AF65-F5344CB8AC3E}">
        <p14:creationId xmlns:p14="http://schemas.microsoft.com/office/powerpoint/2010/main" val="195366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21</a:t>
            </a:fld>
            <a:endParaRPr lang="es-PE"/>
          </a:p>
        </p:txBody>
      </p:sp>
    </p:spTree>
    <p:extLst>
      <p:ext uri="{BB962C8B-B14F-4D97-AF65-F5344CB8AC3E}">
        <p14:creationId xmlns:p14="http://schemas.microsoft.com/office/powerpoint/2010/main" val="410803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22</a:t>
            </a:fld>
            <a:endParaRPr lang="es-PE"/>
          </a:p>
        </p:txBody>
      </p:sp>
    </p:spTree>
    <p:extLst>
      <p:ext uri="{BB962C8B-B14F-4D97-AF65-F5344CB8AC3E}">
        <p14:creationId xmlns:p14="http://schemas.microsoft.com/office/powerpoint/2010/main" val="256292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24</a:t>
            </a:fld>
            <a:endParaRPr lang="es-PE"/>
          </a:p>
        </p:txBody>
      </p:sp>
    </p:spTree>
    <p:extLst>
      <p:ext uri="{BB962C8B-B14F-4D97-AF65-F5344CB8AC3E}">
        <p14:creationId xmlns:p14="http://schemas.microsoft.com/office/powerpoint/2010/main" val="3641732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25</a:t>
            </a:fld>
            <a:endParaRPr lang="es-PE"/>
          </a:p>
        </p:txBody>
      </p:sp>
    </p:spTree>
    <p:extLst>
      <p:ext uri="{BB962C8B-B14F-4D97-AF65-F5344CB8AC3E}">
        <p14:creationId xmlns:p14="http://schemas.microsoft.com/office/powerpoint/2010/main" val="258197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5</a:t>
            </a:fld>
            <a:endParaRPr lang="es-PE"/>
          </a:p>
        </p:txBody>
      </p:sp>
    </p:spTree>
    <p:extLst>
      <p:ext uri="{BB962C8B-B14F-4D97-AF65-F5344CB8AC3E}">
        <p14:creationId xmlns:p14="http://schemas.microsoft.com/office/powerpoint/2010/main" val="404448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7</a:t>
            </a:fld>
            <a:endParaRPr lang="es-PE"/>
          </a:p>
        </p:txBody>
      </p:sp>
    </p:spTree>
    <p:extLst>
      <p:ext uri="{BB962C8B-B14F-4D97-AF65-F5344CB8AC3E}">
        <p14:creationId xmlns:p14="http://schemas.microsoft.com/office/powerpoint/2010/main" val="256264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8</a:t>
            </a:fld>
            <a:endParaRPr lang="es-PE"/>
          </a:p>
        </p:txBody>
      </p:sp>
    </p:spTree>
    <p:extLst>
      <p:ext uri="{BB962C8B-B14F-4D97-AF65-F5344CB8AC3E}">
        <p14:creationId xmlns:p14="http://schemas.microsoft.com/office/powerpoint/2010/main" val="90090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10</a:t>
            </a:fld>
            <a:endParaRPr lang="es-PE"/>
          </a:p>
        </p:txBody>
      </p:sp>
    </p:spTree>
    <p:extLst>
      <p:ext uri="{BB962C8B-B14F-4D97-AF65-F5344CB8AC3E}">
        <p14:creationId xmlns:p14="http://schemas.microsoft.com/office/powerpoint/2010/main" val="10481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11</a:t>
            </a:fld>
            <a:endParaRPr lang="es-PE"/>
          </a:p>
        </p:txBody>
      </p:sp>
    </p:spTree>
    <p:extLst>
      <p:ext uri="{BB962C8B-B14F-4D97-AF65-F5344CB8AC3E}">
        <p14:creationId xmlns:p14="http://schemas.microsoft.com/office/powerpoint/2010/main" val="286969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13</a:t>
            </a:fld>
            <a:endParaRPr lang="es-PE"/>
          </a:p>
        </p:txBody>
      </p:sp>
    </p:spTree>
    <p:extLst>
      <p:ext uri="{BB962C8B-B14F-4D97-AF65-F5344CB8AC3E}">
        <p14:creationId xmlns:p14="http://schemas.microsoft.com/office/powerpoint/2010/main" val="167178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14</a:t>
            </a:fld>
            <a:endParaRPr lang="es-PE"/>
          </a:p>
        </p:txBody>
      </p:sp>
    </p:spTree>
    <p:extLst>
      <p:ext uri="{BB962C8B-B14F-4D97-AF65-F5344CB8AC3E}">
        <p14:creationId xmlns:p14="http://schemas.microsoft.com/office/powerpoint/2010/main" val="26358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16</a:t>
            </a:fld>
            <a:endParaRPr lang="es-PE"/>
          </a:p>
        </p:txBody>
      </p:sp>
    </p:spTree>
    <p:extLst>
      <p:ext uri="{BB962C8B-B14F-4D97-AF65-F5344CB8AC3E}">
        <p14:creationId xmlns:p14="http://schemas.microsoft.com/office/powerpoint/2010/main" val="51306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image" Target="../media/image2.png" /><Relationship Id="rId7" Type="http://schemas.openxmlformats.org/officeDocument/2006/relationships/image" Target="../media/image6.png" /><Relationship Id="rId12" Type="http://schemas.openxmlformats.org/officeDocument/2006/relationships/image" Target="../media/image11.png" /><Relationship Id="rId2" Type="http://schemas.openxmlformats.org/officeDocument/2006/relationships/image" Target="../media/image1.jpeg" /><Relationship Id="rId16" Type="http://schemas.openxmlformats.org/officeDocument/2006/relationships/image" Target="../media/image15.png" /><Relationship Id="rId1" Type="http://schemas.openxmlformats.org/officeDocument/2006/relationships/slideLayout" Target="../slideLayouts/slideLayout7.xml"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5" Type="http://schemas.openxmlformats.org/officeDocument/2006/relationships/image" Target="../media/image14.png" /><Relationship Id="rId10" Type="http://schemas.openxmlformats.org/officeDocument/2006/relationships/image" Target="../media/image9.png" /><Relationship Id="rId4" Type="http://schemas.openxmlformats.org/officeDocument/2006/relationships/image" Target="../media/image3.svg" /><Relationship Id="rId9" Type="http://schemas.openxmlformats.org/officeDocument/2006/relationships/image" Target="../media/image8.png" /><Relationship Id="rId14" Type="http://schemas.openxmlformats.org/officeDocument/2006/relationships/image" Target="../media/image13.png" /></Relationships>
</file>

<file path=ppt/slides/_rels/slide10.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7.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1.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8.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2.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image" Target="../media/image24.png" /></Relationships>
</file>

<file path=ppt/slides/_rels/slide13.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9.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4.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8.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30.jpe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5.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5" Type="http://schemas.openxmlformats.org/officeDocument/2006/relationships/image" Target="../media/image31.jp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chart" Target="../charts/chart1.xml" /></Relationships>
</file>

<file path=ppt/slides/_rels/slide16.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9.xml" /><Relationship Id="rId16" Type="http://schemas.openxmlformats.org/officeDocument/2006/relationships/image" Target="../media/image32.jpg"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chart" Target="../charts/chart2.xml"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7.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0.xml" /><Relationship Id="rId16" Type="http://schemas.openxmlformats.org/officeDocument/2006/relationships/image" Target="../media/image33.jpg"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chart" Target="../charts/chart3.xml"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8.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1.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34.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19.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image" Target="../media/image35.jpg" /></Relationships>
</file>

<file path=ppt/slides/_rels/slide2.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2.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36.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21.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3.xml" /><Relationship Id="rId16" Type="http://schemas.openxmlformats.org/officeDocument/2006/relationships/image" Target="../media/image37.jpg"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chart" Target="../charts/chart4.xml"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22.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4.xml" /><Relationship Id="rId16" Type="http://schemas.openxmlformats.org/officeDocument/2006/relationships/image" Target="../media/image38.jpg"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chart" Target="../charts/chart5.xml"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23.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5" Type="http://schemas.openxmlformats.org/officeDocument/2006/relationships/image" Target="../media/image39.jp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chart" Target="../charts/chart6.xml" /></Relationships>
</file>

<file path=ppt/slides/_rels/slide24.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5.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40.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25.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3" Type="http://schemas.openxmlformats.org/officeDocument/2006/relationships/slideLayout" Target="../slideLayouts/slideLayout7.xml"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41.png" /><Relationship Id="rId2" Type="http://schemas.openxmlformats.org/officeDocument/2006/relationships/video" Target="../media/media1.mp4" /><Relationship Id="rId16" Type="http://schemas.openxmlformats.org/officeDocument/2006/relationships/image" Target="../media/image15.png" /><Relationship Id="rId1" Type="http://schemas.microsoft.com/office/2007/relationships/media" Target="../media/media1.mp4"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4.png" /><Relationship Id="rId15" Type="http://schemas.openxmlformats.org/officeDocument/2006/relationships/image" Target="../media/image14.png" /><Relationship Id="rId10" Type="http://schemas.openxmlformats.org/officeDocument/2006/relationships/image" Target="../media/image9.png" /><Relationship Id="rId4" Type="http://schemas.openxmlformats.org/officeDocument/2006/relationships/notesSlide" Target="../notesSlides/notesSlide16.xml" /><Relationship Id="rId9" Type="http://schemas.openxmlformats.org/officeDocument/2006/relationships/image" Target="../media/image8.png" /><Relationship Id="rId14" Type="http://schemas.openxmlformats.org/officeDocument/2006/relationships/image" Target="../media/image13.png" /></Relationships>
</file>

<file path=ppt/slides/_rels/slide26.xml.rels><?xml version="1.0" encoding="UTF-8" standalone="yes"?>
<Relationships xmlns="http://schemas.openxmlformats.org/package/2006/relationships"><Relationship Id="rId8" Type="http://schemas.openxmlformats.org/officeDocument/2006/relationships/image" Target="../media/image7.png" /><Relationship Id="rId13" Type="http://schemas.openxmlformats.org/officeDocument/2006/relationships/image" Target="../media/image12.png" /><Relationship Id="rId18" Type="http://schemas.openxmlformats.org/officeDocument/2006/relationships/image" Target="../media/image42.png" /><Relationship Id="rId3" Type="http://schemas.openxmlformats.org/officeDocument/2006/relationships/slideLayout" Target="../slideLayouts/slideLayout2.xml" /><Relationship Id="rId7" Type="http://schemas.openxmlformats.org/officeDocument/2006/relationships/image" Target="../media/image6.png" /><Relationship Id="rId12" Type="http://schemas.openxmlformats.org/officeDocument/2006/relationships/image" Target="../media/image11.png" /><Relationship Id="rId17" Type="http://schemas.openxmlformats.org/officeDocument/2006/relationships/image" Target="../media/image4.png" /><Relationship Id="rId2" Type="http://schemas.openxmlformats.org/officeDocument/2006/relationships/video" Target="../media/media2.mp4" /><Relationship Id="rId16" Type="http://schemas.openxmlformats.org/officeDocument/2006/relationships/image" Target="../media/image15.png" /><Relationship Id="rId1" Type="http://schemas.microsoft.com/office/2007/relationships/media" Target="../media/media2.mp4" /><Relationship Id="rId6" Type="http://schemas.openxmlformats.org/officeDocument/2006/relationships/image" Target="../media/image5.png" /><Relationship Id="rId11" Type="http://schemas.openxmlformats.org/officeDocument/2006/relationships/image" Target="../media/image10.png" /><Relationship Id="rId5" Type="http://schemas.openxmlformats.org/officeDocument/2006/relationships/image" Target="../media/image18.svg" /><Relationship Id="rId15" Type="http://schemas.openxmlformats.org/officeDocument/2006/relationships/image" Target="../media/image14.png" /><Relationship Id="rId10" Type="http://schemas.openxmlformats.org/officeDocument/2006/relationships/image" Target="../media/image9.png" /><Relationship Id="rId4" Type="http://schemas.openxmlformats.org/officeDocument/2006/relationships/image" Target="../media/image17.png" /><Relationship Id="rId9" Type="http://schemas.openxmlformats.org/officeDocument/2006/relationships/image" Target="../media/image8.png" /><Relationship Id="rId14" Type="http://schemas.openxmlformats.org/officeDocument/2006/relationships/image" Target="../media/image13.png" /></Relationships>
</file>

<file path=ppt/slides/_rels/slide27.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7.png" /><Relationship Id="rId1" Type="http://schemas.openxmlformats.org/officeDocument/2006/relationships/slideLayout" Target="../slideLayouts/slideLayout2.xml" /><Relationship Id="rId6" Type="http://schemas.openxmlformats.org/officeDocument/2006/relationships/image" Target="../media/image4.png" /><Relationship Id="rId5" Type="http://schemas.openxmlformats.org/officeDocument/2006/relationships/image" Target="../media/image45.PNG" /><Relationship Id="rId4" Type="http://schemas.openxmlformats.org/officeDocument/2006/relationships/image" Target="../media/image44.svg" /></Relationships>
</file>

<file path=ppt/slides/_rels/slide3.xml.rels><?xml version="1.0" encoding="UTF-8" standalone="yes"?>
<Relationships xmlns="http://schemas.openxmlformats.org/package/2006/relationships"><Relationship Id="rId8" Type="http://schemas.openxmlformats.org/officeDocument/2006/relationships/image" Target="../media/image4.png" /><Relationship Id="rId3" Type="http://schemas.openxmlformats.org/officeDocument/2006/relationships/image" Target="../media/image18.svg" /><Relationship Id="rId7" Type="http://schemas.openxmlformats.org/officeDocument/2006/relationships/image" Target="../media/image3.svg" /><Relationship Id="rId2" Type="http://schemas.openxmlformats.org/officeDocument/2006/relationships/image" Target="../media/image17.png" /><Relationship Id="rId1" Type="http://schemas.openxmlformats.org/officeDocument/2006/relationships/slideLayout" Target="../slideLayouts/slideLayout7.xml" /><Relationship Id="rId6" Type="http://schemas.openxmlformats.org/officeDocument/2006/relationships/image" Target="../media/image2.png" /><Relationship Id="rId5" Type="http://schemas.openxmlformats.org/officeDocument/2006/relationships/image" Target="../media/image20.svg" /><Relationship Id="rId4" Type="http://schemas.openxmlformats.org/officeDocument/2006/relationships/image" Target="../media/image19.png" /></Relationships>
</file>

<file path=ppt/slides/_rels/slide4.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1.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1.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5.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2.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6.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image" Target="../media/image23.jpg" /></Relationships>
</file>

<file path=ppt/slides/_rels/slide7.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4.pn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8.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4.png" /><Relationship Id="rId7" Type="http://schemas.openxmlformats.org/officeDocument/2006/relationships/image" Target="../media/image8.png" /><Relationship Id="rId12" Type="http://schemas.openxmlformats.org/officeDocument/2006/relationships/image" Target="../media/image13.png"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image" Target="../media/image7.png" /><Relationship Id="rId11" Type="http://schemas.openxmlformats.org/officeDocument/2006/relationships/image" Target="../media/image12.png" /><Relationship Id="rId5" Type="http://schemas.openxmlformats.org/officeDocument/2006/relationships/image" Target="../media/image6.png" /><Relationship Id="rId15" Type="http://schemas.openxmlformats.org/officeDocument/2006/relationships/image" Target="../media/image25.jpg" /><Relationship Id="rId10" Type="http://schemas.openxmlformats.org/officeDocument/2006/relationships/image" Target="../media/image11.png" /><Relationship Id="rId4" Type="http://schemas.openxmlformats.org/officeDocument/2006/relationships/image" Target="../media/image5.png" /><Relationship Id="rId9" Type="http://schemas.openxmlformats.org/officeDocument/2006/relationships/image" Target="../media/image10.png" /><Relationship Id="rId14" Type="http://schemas.openxmlformats.org/officeDocument/2006/relationships/image" Target="../media/image15.png" /></Relationships>
</file>

<file path=ppt/slides/_rels/slide9.xml.rels><?xml version="1.0" encoding="UTF-8" standalone="yes"?>
<Relationships xmlns="http://schemas.openxmlformats.org/package/2006/relationships"><Relationship Id="rId8" Type="http://schemas.openxmlformats.org/officeDocument/2006/relationships/image" Target="../media/image11.png" /><Relationship Id="rId13" Type="http://schemas.openxmlformats.org/officeDocument/2006/relationships/image" Target="../media/image4.png" /><Relationship Id="rId3" Type="http://schemas.openxmlformats.org/officeDocument/2006/relationships/image" Target="../media/image6.png" /><Relationship Id="rId7" Type="http://schemas.openxmlformats.org/officeDocument/2006/relationships/image" Target="../media/image10.png" /><Relationship Id="rId12" Type="http://schemas.openxmlformats.org/officeDocument/2006/relationships/image" Target="../media/image15.png" /><Relationship Id="rId2" Type="http://schemas.openxmlformats.org/officeDocument/2006/relationships/image" Target="../media/image5.png" /><Relationship Id="rId1" Type="http://schemas.openxmlformats.org/officeDocument/2006/relationships/slideLayout" Target="../slideLayouts/slideLayout2.xml" /><Relationship Id="rId6" Type="http://schemas.openxmlformats.org/officeDocument/2006/relationships/image" Target="../media/image9.png" /><Relationship Id="rId11" Type="http://schemas.openxmlformats.org/officeDocument/2006/relationships/image" Target="../media/image14.png" /><Relationship Id="rId5" Type="http://schemas.openxmlformats.org/officeDocument/2006/relationships/image" Target="../media/image8.png" /><Relationship Id="rId10" Type="http://schemas.openxmlformats.org/officeDocument/2006/relationships/image" Target="../media/image13.png" /><Relationship Id="rId4" Type="http://schemas.openxmlformats.org/officeDocument/2006/relationships/image" Target="../media/image7.png" /><Relationship Id="rId9" Type="http://schemas.openxmlformats.org/officeDocument/2006/relationships/image" Target="../media/image12.png" /><Relationship Id="rId14" Type="http://schemas.openxmlformats.org/officeDocument/2006/relationships/image" Target="../media/image26.jfif"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3">
            <a:extLst>
              <a:ext uri="{FF2B5EF4-FFF2-40B4-BE49-F238E27FC236}">
                <a16:creationId xmlns:a16="http://schemas.microsoft.com/office/drawing/2014/main" id="{9907FC1D-FF61-428B-BF6B-826FC058796B}"/>
              </a:ext>
            </a:extLst>
          </p:cNvPr>
          <p:cNvGrpSpPr>
            <a:grpSpLocks noChangeAspect="1"/>
          </p:cNvGrpSpPr>
          <p:nvPr/>
        </p:nvGrpSpPr>
        <p:grpSpPr>
          <a:xfrm>
            <a:off x="-2305550" y="-202011"/>
            <a:ext cx="8573068" cy="8659141"/>
            <a:chOff x="1283094" y="842413"/>
            <a:chExt cx="5493857" cy="5549015"/>
          </a:xfrm>
        </p:grpSpPr>
        <p:sp>
          <p:nvSpPr>
            <p:cNvPr id="49" name="Freeform 4">
              <a:extLst>
                <a:ext uri="{FF2B5EF4-FFF2-40B4-BE49-F238E27FC236}">
                  <a16:creationId xmlns:a16="http://schemas.microsoft.com/office/drawing/2014/main" id="{5C71A657-7935-4AB8-A69A-445D9B771FA9}"/>
                </a:ext>
              </a:extLst>
            </p:cNvPr>
            <p:cNvSpPr/>
            <p:nvPr/>
          </p:nvSpPr>
          <p:spPr>
            <a:xfrm>
              <a:off x="1283094" y="842413"/>
              <a:ext cx="5493857" cy="554901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9633" r="-1219"/>
              </a:stretch>
            </a:blip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90081" y="8288389"/>
            <a:ext cx="969911" cy="969911"/>
          </a:xfrm>
          <a:prstGeom prst="rect">
            <a:avLst/>
          </a:prstGeom>
        </p:spPr>
      </p:pic>
      <p:sp>
        <p:nvSpPr>
          <p:cNvPr id="15" name="TextBox 15"/>
          <p:cNvSpPr txBox="1"/>
          <p:nvPr/>
        </p:nvSpPr>
        <p:spPr>
          <a:xfrm>
            <a:off x="5387461" y="3731942"/>
            <a:ext cx="7513079" cy="1218301"/>
          </a:xfrm>
          <a:prstGeom prst="rect">
            <a:avLst/>
          </a:prstGeom>
        </p:spPr>
        <p:txBody>
          <a:bodyPr lIns="0" tIns="0" rIns="0" bIns="0" rtlCol="0" anchor="t">
            <a:spAutoFit/>
          </a:bodyPr>
          <a:lstStyle/>
          <a:p>
            <a:pPr algn="ctr">
              <a:lnSpc>
                <a:spcPts val="4759"/>
              </a:lnSpc>
            </a:pPr>
            <a:r>
              <a:rPr lang="en-US" sz="3399" dirty="0">
                <a:solidFill>
                  <a:srgbClr val="FFFFFF"/>
                </a:solidFill>
                <a:latin typeface="Poppins Bold"/>
              </a:rPr>
              <a:t># DE CLASE</a:t>
            </a:r>
          </a:p>
          <a:p>
            <a:pPr algn="ctr">
              <a:lnSpc>
                <a:spcPts val="4759"/>
              </a:lnSpc>
            </a:pPr>
            <a:endParaRPr lang="en-US" sz="3399" dirty="0">
              <a:solidFill>
                <a:srgbClr val="FFFFFF"/>
              </a:solidFill>
              <a:latin typeface="Poppins Bold"/>
            </a:endParaRPr>
          </a:p>
        </p:txBody>
      </p:sp>
      <p:sp>
        <p:nvSpPr>
          <p:cNvPr id="16" name="TextBox 16"/>
          <p:cNvSpPr txBox="1"/>
          <p:nvPr/>
        </p:nvSpPr>
        <p:spPr>
          <a:xfrm>
            <a:off x="7117628" y="8748395"/>
            <a:ext cx="4052744" cy="509872"/>
          </a:xfrm>
          <a:prstGeom prst="rect">
            <a:avLst/>
          </a:prstGeom>
        </p:spPr>
        <p:txBody>
          <a:bodyPr lIns="0" tIns="0" rIns="0" bIns="0" rtlCol="0" anchor="t">
            <a:spAutoFit/>
          </a:bodyPr>
          <a:lstStyle/>
          <a:p>
            <a:pPr algn="ctr">
              <a:lnSpc>
                <a:spcPts val="3920"/>
              </a:lnSpc>
            </a:pPr>
            <a:r>
              <a:rPr lang="en-US" sz="2800">
                <a:solidFill>
                  <a:srgbClr val="FFFFFF"/>
                </a:solidFill>
                <a:latin typeface="Poppins"/>
              </a:rPr>
              <a:t>17/07/2023</a:t>
            </a:r>
          </a:p>
        </p:txBody>
      </p:sp>
      <p:pic>
        <p:nvPicPr>
          <p:cNvPr id="17" name="Picture 17"/>
          <p:cNvPicPr>
            <a:picLocks noChangeAspect="1"/>
          </p:cNvPicPr>
          <p:nvPr/>
        </p:nvPicPr>
        <p:blipFill>
          <a:blip r:embed="rId5">
            <a:alphaModFix amt="97000"/>
          </a:blip>
          <a:srcRect l="18146" t="18339" r="31685" b="22961"/>
          <a:stretch>
            <a:fillRect/>
          </a:stretch>
        </p:blipFill>
        <p:spPr>
          <a:xfrm>
            <a:off x="15767158" y="186367"/>
            <a:ext cx="2179372" cy="1816143"/>
          </a:xfrm>
          <a:prstGeom prst="rect">
            <a:avLst/>
          </a:prstGeom>
        </p:spPr>
      </p:pic>
      <p:sp>
        <p:nvSpPr>
          <p:cNvPr id="22" name="object 2"/>
          <p:cNvSpPr/>
          <p:nvPr/>
        </p:nvSpPr>
        <p:spPr>
          <a:xfrm>
            <a:off x="1" y="8461468"/>
            <a:ext cx="18287999" cy="1772202"/>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23" name="object 4"/>
          <p:cNvGrpSpPr/>
          <p:nvPr/>
        </p:nvGrpSpPr>
        <p:grpSpPr>
          <a:xfrm>
            <a:off x="0" y="8542234"/>
            <a:ext cx="18288000" cy="1348105"/>
            <a:chOff x="329183" y="5649467"/>
            <a:chExt cx="11379708" cy="1062228"/>
          </a:xfrm>
        </p:grpSpPr>
        <p:sp>
          <p:nvSpPr>
            <p:cNvPr id="24"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25"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26"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27"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28"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29"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30"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31"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32"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33"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34"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35"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36"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37"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38"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39"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40"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41"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42"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43"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44"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45"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sp>
        <p:nvSpPr>
          <p:cNvPr id="46" name="object 30"/>
          <p:cNvSpPr txBox="1"/>
          <p:nvPr/>
        </p:nvSpPr>
        <p:spPr>
          <a:xfrm>
            <a:off x="14736022" y="8461468"/>
            <a:ext cx="3493870" cy="320601"/>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Carlito"/>
                <a:cs typeface="Carlito"/>
              </a:rPr>
              <a:t>#</a:t>
            </a:r>
            <a:r>
              <a:rPr lang="es-MX" sz="2000" b="1" spc="-10" dirty="0">
                <a:solidFill>
                  <a:srgbClr val="FFFFFF"/>
                </a:solidFill>
                <a:latin typeface="Segoe UI Light" panose="020B0502040204020203" pitchFamily="34" charset="0"/>
                <a:cs typeface="Segoe UI Light" panose="020B0502040204020203" pitchFamily="34" charset="0"/>
              </a:rPr>
              <a:t>ElPoderDeUnaGranDecisión</a:t>
            </a:r>
            <a:endParaRPr sz="2000" dirty="0">
              <a:latin typeface="Segoe UI Light" panose="020B0502040204020203" pitchFamily="34" charset="0"/>
              <a:cs typeface="Segoe UI Light" panose="020B0502040204020203" pitchFamily="34" charset="0"/>
            </a:endParaRPr>
          </a:p>
        </p:txBody>
      </p:sp>
      <p:sp>
        <p:nvSpPr>
          <p:cNvPr id="52" name="Título 2"/>
          <p:cNvSpPr txBox="1">
            <a:spLocks/>
          </p:cNvSpPr>
          <p:nvPr/>
        </p:nvSpPr>
        <p:spPr>
          <a:xfrm>
            <a:off x="6297125" y="6478576"/>
            <a:ext cx="4192403" cy="775683"/>
          </a:xfrm>
          <a:prstGeom prst="rect">
            <a:avLst/>
          </a:prstGeom>
          <a:ln>
            <a:solidFill>
              <a:srgbClr val="FFC000"/>
            </a:solidFill>
          </a:ln>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a:latin typeface="Segoe UI Light" panose="020B0502040204020203" pitchFamily="34" charset="0"/>
                <a:cs typeface="Segoe UI Light" panose="020B0502040204020203" pitchFamily="34" charset="0"/>
              </a:rPr>
              <a:t>Clase </a:t>
            </a:r>
            <a:r>
              <a:rPr lang="es-ES" sz="3200" b="1">
                <a:latin typeface="Segoe UI Light" panose="020B0502040204020203" pitchFamily="34" charset="0"/>
                <a:cs typeface="Segoe UI Light" panose="020B0502040204020203" pitchFamily="34" charset="0"/>
              </a:rPr>
              <a:t>N°4      </a:t>
            </a:r>
            <a:endParaRPr lang="es-PE" sz="3200" dirty="0">
              <a:latin typeface="Segoe UI Light" panose="020B0502040204020203" pitchFamily="34" charset="0"/>
              <a:cs typeface="Segoe UI Light" panose="020B0502040204020203" pitchFamily="34" charset="0"/>
            </a:endParaRPr>
          </a:p>
        </p:txBody>
      </p:sp>
      <p:sp>
        <p:nvSpPr>
          <p:cNvPr id="53" name="Rectángulo 52"/>
          <p:cNvSpPr/>
          <p:nvPr/>
        </p:nvSpPr>
        <p:spPr>
          <a:xfrm>
            <a:off x="6561997" y="2107369"/>
            <a:ext cx="11384533" cy="2853158"/>
          </a:xfrm>
          <a:prstGeom prst="rect">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S" sz="4000" b="1" dirty="0">
                <a:latin typeface="Segoe UI Light" panose="020B0502040204020203" pitchFamily="34" charset="0"/>
                <a:cs typeface="Segoe UI Light" panose="020B0502040204020203" pitchFamily="34" charset="0"/>
              </a:rPr>
              <a:t>Modulo 6</a:t>
            </a:r>
          </a:p>
          <a:p>
            <a:pPr algn="ctr"/>
            <a:r>
              <a:rPr lang="es-ES" sz="4400" b="1" dirty="0">
                <a:latin typeface="Segoe UI Light" panose="020B0502040204020203" pitchFamily="34" charset="0"/>
                <a:cs typeface="Segoe UI Light" panose="020B0502040204020203" pitchFamily="34" charset="0"/>
              </a:rPr>
              <a:t>EVALUACION E INTERVENCION EN PSICOLOGIA DEL DEPORTE</a:t>
            </a:r>
            <a:endParaRPr lang="es-PE" sz="4400" dirty="0">
              <a:solidFill>
                <a:schemeClr val="tx1"/>
              </a:solidFill>
            </a:endParaRPr>
          </a:p>
        </p:txBody>
      </p:sp>
      <p:sp>
        <p:nvSpPr>
          <p:cNvPr id="54" name="Título 2"/>
          <p:cNvSpPr txBox="1">
            <a:spLocks/>
          </p:cNvSpPr>
          <p:nvPr/>
        </p:nvSpPr>
        <p:spPr>
          <a:xfrm>
            <a:off x="12880357" y="6457807"/>
            <a:ext cx="4214756" cy="796452"/>
          </a:xfrm>
          <a:prstGeom prst="rect">
            <a:avLst/>
          </a:prstGeom>
          <a:ln>
            <a:solidFill>
              <a:srgbClr val="FFC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latin typeface="Segoe UI Light" panose="020B0502040204020203" pitchFamily="34" charset="0"/>
                <a:cs typeface="Segoe UI Light" panose="020B0502040204020203" pitchFamily="34" charset="0"/>
              </a:rPr>
              <a:t>Lic. Luis Gómez Correa</a:t>
            </a:r>
            <a:endParaRPr lang="es-PE" sz="32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9766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48" name="Imagen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13994" y="3162300"/>
            <a:ext cx="6057899" cy="4343400"/>
          </a:xfrm>
          <a:prstGeom prst="rect">
            <a:avLst/>
          </a:prstGeom>
        </p:spPr>
      </p:pic>
      <p:sp>
        <p:nvSpPr>
          <p:cNvPr id="49" name="Rectángulo 48"/>
          <p:cNvSpPr/>
          <p:nvPr/>
        </p:nvSpPr>
        <p:spPr>
          <a:xfrm>
            <a:off x="503108" y="5749060"/>
            <a:ext cx="9860506" cy="2862322"/>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202124"/>
                </a:solidFill>
                <a:latin typeface="Segoe UI Light" panose="020B0502040204020203" pitchFamily="34" charset="0"/>
                <a:cs typeface="Segoe UI Light" panose="020B0502040204020203" pitchFamily="34" charset="0"/>
              </a:rPr>
              <a:t>A través de la </a:t>
            </a:r>
            <a:r>
              <a:rPr lang="es-PE" sz="2400" b="1" dirty="0">
                <a:solidFill>
                  <a:srgbClr val="202124"/>
                </a:solidFill>
                <a:latin typeface="Segoe UI Light" panose="020B0502040204020203" pitchFamily="34" charset="0"/>
                <a:cs typeface="Segoe UI Light" panose="020B0502040204020203" pitchFamily="34" charset="0"/>
              </a:rPr>
              <a:t>observación</a:t>
            </a:r>
            <a:r>
              <a:rPr lang="es-PE" sz="2400" dirty="0">
                <a:solidFill>
                  <a:srgbClr val="202124"/>
                </a:solidFill>
                <a:latin typeface="Segoe UI Light" panose="020B0502040204020203" pitchFamily="34" charset="0"/>
                <a:cs typeface="Segoe UI Light" panose="020B0502040204020203" pitchFamily="34" charset="0"/>
              </a:rPr>
              <a:t> podemos cotejar la eficacia de los planteamientos tácticos del equipo y en función del equipo adversario. Permite un control cuantitativo y cualitativo de los errores técnicos y tácticos tanto de los jugadores como individuos o de éstos como integrantes de un conjunto.</a:t>
            </a:r>
            <a:endParaRPr lang="es-PE" sz="2400" b="0" i="0" dirty="0">
              <a:solidFill>
                <a:srgbClr val="202124"/>
              </a:solidFill>
              <a:effectLst/>
              <a:latin typeface="Segoe UI Light" panose="020B0502040204020203" pitchFamily="34" charset="0"/>
              <a:cs typeface="Segoe UI Light" panose="020B0502040204020203" pitchFamily="34" charset="0"/>
            </a:endParaRPr>
          </a:p>
        </p:txBody>
      </p:sp>
      <p:sp>
        <p:nvSpPr>
          <p:cNvPr id="50" name="Rectángulo 49"/>
          <p:cNvSpPr/>
          <p:nvPr/>
        </p:nvSpPr>
        <p:spPr>
          <a:xfrm>
            <a:off x="530425" y="1378778"/>
            <a:ext cx="7442871" cy="461665"/>
          </a:xfrm>
          <a:prstGeom prst="rect">
            <a:avLst/>
          </a:prstGeom>
        </p:spPr>
        <p:txBody>
          <a:bodyPr wrap="none">
            <a:spAutoFit/>
          </a:bodyPr>
          <a:lstStyle/>
          <a:p>
            <a:r>
              <a:rPr lang="es-PE" sz="2400" b="1" dirty="0">
                <a:solidFill>
                  <a:srgbClr val="202124"/>
                </a:solidFill>
                <a:latin typeface="Segoe UI Light" panose="020B0502040204020203" pitchFamily="34" charset="0"/>
                <a:cs typeface="Segoe UI Light" panose="020B0502040204020203" pitchFamily="34" charset="0"/>
              </a:rPr>
              <a:t>La Observación en la Intervención Psicologica Deportiva</a:t>
            </a:r>
          </a:p>
        </p:txBody>
      </p:sp>
      <p:sp>
        <p:nvSpPr>
          <p:cNvPr id="51" name="Rectángulo 50"/>
          <p:cNvSpPr/>
          <p:nvPr/>
        </p:nvSpPr>
        <p:spPr>
          <a:xfrm>
            <a:off x="426494" y="2563314"/>
            <a:ext cx="9860506" cy="2862322"/>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b="1" dirty="0">
                <a:solidFill>
                  <a:srgbClr val="000000"/>
                </a:solidFill>
                <a:latin typeface="Segoe UI Light" panose="020B0502040204020203" pitchFamily="34" charset="0"/>
                <a:cs typeface="Segoe UI Light" panose="020B0502040204020203" pitchFamily="34" charset="0"/>
              </a:rPr>
              <a:t>La observación </a:t>
            </a:r>
            <a:r>
              <a:rPr lang="es-PE" sz="2400" dirty="0">
                <a:solidFill>
                  <a:srgbClr val="000000"/>
                </a:solidFill>
                <a:latin typeface="Segoe UI Light" panose="020B0502040204020203" pitchFamily="34" charset="0"/>
                <a:cs typeface="Segoe UI Light" panose="020B0502040204020203" pitchFamily="34" charset="0"/>
              </a:rPr>
              <a:t>es una estrategia particular que se propone la cuantificación del comportamiento espontáneo que ocurre en los entrenamientos como en competencias. Su finalidad se materializa en la resolución de problemas planteados acerca de la conducta de los deportistas  que se hallan en un ámbito deportivo natural. </a:t>
            </a:r>
            <a:endParaRPr lang="es-PE"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393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1"/>
          <p:cNvSpPr>
            <a:spLocks noChangeArrowheads="1"/>
          </p:cNvSpPr>
          <p:nvPr/>
        </p:nvSpPr>
        <p:spPr bwMode="auto">
          <a:xfrm>
            <a:off x="2041244" y="6969397"/>
            <a:ext cx="4088894"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s-PE" altLang="es-PE" sz="2400" b="0" i="0" u="none" strike="noStrike" cap="none" normalizeH="0" baseline="0" dirty="0">
                <a:ln>
                  <a:noFill/>
                </a:ln>
                <a:solidFill>
                  <a:srgbClr val="000000"/>
                </a:solidFill>
                <a:effectLst/>
                <a:latin typeface="Segoe UI Light" panose="020B0502040204020203" pitchFamily="34" charset="0"/>
                <a:cs typeface="Segoe UI Light" panose="020B0502040204020203" pitchFamily="34" charset="0"/>
              </a:rPr>
              <a:t>Registros Psicofisiológicos.</a:t>
            </a:r>
          </a:p>
        </p:txBody>
      </p:sp>
      <p:sp>
        <p:nvSpPr>
          <p:cNvPr id="37" name="Rectángulo 36"/>
          <p:cNvSpPr/>
          <p:nvPr/>
        </p:nvSpPr>
        <p:spPr>
          <a:xfrm>
            <a:off x="1908635" y="1376365"/>
            <a:ext cx="8454565" cy="1754326"/>
          </a:xfrm>
          <a:prstGeom prst="rect">
            <a:avLst/>
          </a:prstGeom>
        </p:spPr>
        <p:txBody>
          <a:bodyPr wrap="square">
            <a:spAutoFit/>
          </a:bodyPr>
          <a:lstStyle/>
          <a:p>
            <a:pPr lvl="0" algn="just" eaLnBrk="0" fontAlgn="base" hangingPunct="0">
              <a:lnSpc>
                <a:spcPct val="150000"/>
              </a:lnSpc>
              <a:spcBef>
                <a:spcPct val="0"/>
              </a:spcBef>
              <a:spcAft>
                <a:spcPct val="0"/>
              </a:spcAft>
            </a:pPr>
            <a:r>
              <a:rPr lang="es-PE" altLang="es-PE" sz="2400" dirty="0">
                <a:solidFill>
                  <a:srgbClr val="000000"/>
                </a:solidFill>
                <a:latin typeface="Segoe UI Light" panose="020B0502040204020203" pitchFamily="34" charset="0"/>
                <a:cs typeface="Segoe UI Light" panose="020B0502040204020203" pitchFamily="34" charset="0"/>
              </a:rPr>
              <a:t>Para llevar a cabo dicha evaluación, el Psicólogo Deportivo utiliza instrumentos y procedimientos de evaluación válidos y fiables, tales como:</a:t>
            </a:r>
            <a:endParaRPr lang="es-PE" altLang="es-PE" sz="2400" dirty="0">
              <a:latin typeface="Segoe UI Light" panose="020B0502040204020203" pitchFamily="34" charset="0"/>
              <a:cs typeface="Segoe UI Light" panose="020B0502040204020203" pitchFamily="34" charset="0"/>
            </a:endParaRPr>
          </a:p>
        </p:txBody>
      </p:sp>
      <p:sp>
        <p:nvSpPr>
          <p:cNvPr id="38" name="Rectángulo 37"/>
          <p:cNvSpPr/>
          <p:nvPr/>
        </p:nvSpPr>
        <p:spPr>
          <a:xfrm>
            <a:off x="2072931" y="3413374"/>
            <a:ext cx="2991203" cy="461665"/>
          </a:xfrm>
          <a:prstGeom prst="rect">
            <a:avLst/>
          </a:prstGeom>
        </p:spPr>
        <p:txBody>
          <a:bodyPr wrap="none">
            <a:spAutoFit/>
          </a:bodyPr>
          <a:lstStyle/>
          <a:p>
            <a:pPr marL="285750" indent="-285750">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Test y Cuestionarios</a:t>
            </a:r>
            <a:endParaRPr lang="es-PE" sz="2400" dirty="0">
              <a:latin typeface="Segoe UI Light" panose="020B0502040204020203" pitchFamily="34" charset="0"/>
              <a:cs typeface="Segoe UI Light" panose="020B0502040204020203" pitchFamily="34" charset="0"/>
            </a:endParaRPr>
          </a:p>
        </p:txBody>
      </p:sp>
      <p:sp>
        <p:nvSpPr>
          <p:cNvPr id="39" name="Rectángulo 38"/>
          <p:cNvSpPr/>
          <p:nvPr/>
        </p:nvSpPr>
        <p:spPr>
          <a:xfrm>
            <a:off x="2066446" y="4141249"/>
            <a:ext cx="1819985" cy="461665"/>
          </a:xfrm>
          <a:prstGeom prst="rect">
            <a:avLst/>
          </a:prstGeom>
        </p:spPr>
        <p:txBody>
          <a:bodyPr wrap="none">
            <a:spAutoFit/>
          </a:bodyPr>
          <a:lstStyle/>
          <a:p>
            <a:pPr marL="285750" indent="-285750">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Entrevistas</a:t>
            </a:r>
            <a:endParaRPr lang="es-PE" sz="2400" dirty="0">
              <a:latin typeface="Segoe UI Light" panose="020B0502040204020203" pitchFamily="34" charset="0"/>
              <a:cs typeface="Segoe UI Light" panose="020B0502040204020203" pitchFamily="34" charset="0"/>
            </a:endParaRPr>
          </a:p>
        </p:txBody>
      </p:sp>
      <p:sp>
        <p:nvSpPr>
          <p:cNvPr id="40" name="Rectángulo 39"/>
          <p:cNvSpPr/>
          <p:nvPr/>
        </p:nvSpPr>
        <p:spPr>
          <a:xfrm>
            <a:off x="2066446" y="4993914"/>
            <a:ext cx="5120300" cy="830997"/>
          </a:xfrm>
          <a:prstGeom prst="rect">
            <a:avLst/>
          </a:prstGeom>
        </p:spPr>
        <p:txBody>
          <a:bodyPr wrap="square">
            <a:spAutoFit/>
          </a:bodyPr>
          <a:lstStyle/>
          <a:p>
            <a:pPr marL="285750" indent="-285750">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Técnicas y procedimientos de Autoobservación y Autoregistro</a:t>
            </a:r>
            <a:endParaRPr lang="es-PE" sz="2400" dirty="0">
              <a:latin typeface="Segoe UI Light" panose="020B0502040204020203" pitchFamily="34" charset="0"/>
              <a:cs typeface="Segoe UI Light" panose="020B0502040204020203" pitchFamily="34" charset="0"/>
            </a:endParaRPr>
          </a:p>
        </p:txBody>
      </p:sp>
      <p:sp>
        <p:nvSpPr>
          <p:cNvPr id="41" name="Rectángulo 40"/>
          <p:cNvSpPr/>
          <p:nvPr/>
        </p:nvSpPr>
        <p:spPr>
          <a:xfrm>
            <a:off x="2066446" y="6188135"/>
            <a:ext cx="3765583" cy="461665"/>
          </a:xfrm>
          <a:prstGeom prst="rect">
            <a:avLst/>
          </a:prstGeom>
        </p:spPr>
        <p:txBody>
          <a:bodyPr wrap="none">
            <a:spAutoFit/>
          </a:bodyPr>
          <a:lstStyle/>
          <a:p>
            <a:pPr marL="285750" indent="-285750">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Registros de Observación</a:t>
            </a:r>
            <a:endParaRPr lang="es-PE" sz="2400" dirty="0">
              <a:latin typeface="Segoe UI Light" panose="020B0502040204020203" pitchFamily="34" charset="0"/>
              <a:cs typeface="Segoe UI Light" panose="020B0502040204020203" pitchFamily="34" charset="0"/>
            </a:endParaRPr>
          </a:p>
        </p:txBody>
      </p:sp>
      <p:pic>
        <p:nvPicPr>
          <p:cNvPr id="42" name="Imagen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63200" y="3403182"/>
            <a:ext cx="6985635" cy="4212443"/>
          </a:xfrm>
          <a:prstGeom prst="rect">
            <a:avLst/>
          </a:prstGeom>
        </p:spPr>
      </p:pic>
      <p:sp>
        <p:nvSpPr>
          <p:cNvPr id="43" name="Rectángulo 42"/>
          <p:cNvSpPr/>
          <p:nvPr/>
        </p:nvSpPr>
        <p:spPr>
          <a:xfrm>
            <a:off x="1956745" y="7848961"/>
            <a:ext cx="8406455" cy="1754326"/>
          </a:xfrm>
          <a:prstGeom prst="rect">
            <a:avLst/>
          </a:prstGeom>
        </p:spPr>
        <p:txBody>
          <a:bodyPr wrap="square">
            <a:spAutoFit/>
          </a:bodyPr>
          <a:lstStyle/>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La evaluación es un proceso continuo que incluye una fase inicial, el seguimiento del mismo y la valoración total del proceso</a:t>
            </a:r>
            <a:endParaRPr lang="es-PE"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8620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p:bldP spid="40" grpId="0"/>
      <p:bldP spid="41"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27" name="Rectángulo 26"/>
          <p:cNvSpPr/>
          <p:nvPr/>
        </p:nvSpPr>
        <p:spPr>
          <a:xfrm>
            <a:off x="199610" y="540595"/>
            <a:ext cx="3995004" cy="461665"/>
          </a:xfrm>
          <a:prstGeom prst="rect">
            <a:avLst/>
          </a:prstGeom>
        </p:spPr>
        <p:txBody>
          <a:bodyPr wrap="none">
            <a:spAutoFit/>
          </a:bodyPr>
          <a:lstStyle/>
          <a:p>
            <a:r>
              <a:rPr lang="es-PE" sz="2400" b="1" dirty="0">
                <a:solidFill>
                  <a:srgbClr val="000000"/>
                </a:solidFill>
                <a:latin typeface="Segoe UI Light" panose="020B0502040204020203" pitchFamily="34" charset="0"/>
                <a:cs typeface="Segoe UI Light" panose="020B0502040204020203" pitchFamily="34" charset="0"/>
              </a:rPr>
              <a:t>Planificación y Asesoramiento</a:t>
            </a:r>
            <a:endParaRPr lang="es-PE" sz="2400" b="1" dirty="0">
              <a:latin typeface="Segoe UI Light" panose="020B0502040204020203" pitchFamily="34" charset="0"/>
              <a:cs typeface="Segoe UI Light" panose="020B0502040204020203" pitchFamily="34" charset="0"/>
            </a:endParaRPr>
          </a:p>
        </p:txBody>
      </p:sp>
      <p:sp>
        <p:nvSpPr>
          <p:cNvPr id="28" name="Rectángulo 27"/>
          <p:cNvSpPr/>
          <p:nvPr/>
        </p:nvSpPr>
        <p:spPr>
          <a:xfrm>
            <a:off x="199610" y="1085705"/>
            <a:ext cx="10825036" cy="17543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La función de planificar y asesorar del Psicólogo Deportivo tiene como objetivo ofrecer la información y la orientación a todas aquellas personas vinculadas al equipo.</a:t>
            </a:r>
            <a:endParaRPr lang="es-PE" sz="2400" dirty="0">
              <a:latin typeface="Segoe UI Light" panose="020B0502040204020203" pitchFamily="34" charset="0"/>
              <a:cs typeface="Segoe UI Light" panose="020B0502040204020203" pitchFamily="34" charset="0"/>
            </a:endParaRPr>
          </a:p>
        </p:txBody>
      </p:sp>
      <p:sp>
        <p:nvSpPr>
          <p:cNvPr id="29" name="Rectángulo 28"/>
          <p:cNvSpPr/>
          <p:nvPr/>
        </p:nvSpPr>
        <p:spPr>
          <a:xfrm>
            <a:off x="199610" y="2829260"/>
            <a:ext cx="9962334" cy="461665"/>
          </a:xfrm>
          <a:prstGeom prst="rect">
            <a:avLst/>
          </a:prstGeom>
        </p:spPr>
        <p:txBody>
          <a:bodyPr wrap="square">
            <a:spAutoFit/>
          </a:bodyPr>
          <a:lstStyle/>
          <a:p>
            <a:pPr marL="285750" indent="-285750">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El contenido del asesoramiento irá referido a los siguientes aspectos:</a:t>
            </a:r>
            <a:endParaRPr lang="es-PE" sz="2400" dirty="0">
              <a:latin typeface="Segoe UI Light" panose="020B0502040204020203" pitchFamily="34" charset="0"/>
              <a:cs typeface="Segoe UI Light" panose="020B0502040204020203" pitchFamily="34" charset="0"/>
            </a:endParaRPr>
          </a:p>
        </p:txBody>
      </p:sp>
      <p:sp>
        <p:nvSpPr>
          <p:cNvPr id="30" name="Rectángulo 29"/>
          <p:cNvSpPr/>
          <p:nvPr/>
        </p:nvSpPr>
        <p:spPr>
          <a:xfrm>
            <a:off x="620400" y="3547929"/>
            <a:ext cx="8874180" cy="1754326"/>
          </a:xfrm>
          <a:prstGeom prst="rect">
            <a:avLst/>
          </a:prstGeom>
        </p:spPr>
        <p:txBody>
          <a:bodyPr wrap="square">
            <a:spAutoFit/>
          </a:bodyPr>
          <a:lstStyle/>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1.- Los resultados de los procesos de evaluación psicológica y los </a:t>
            </a:r>
          </a:p>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    estudios de investigación a través de los cuáles pueda llegar a </a:t>
            </a:r>
          </a:p>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    establecerse la implicación de variables psicológicas en:</a:t>
            </a:r>
          </a:p>
        </p:txBody>
      </p:sp>
      <p:sp>
        <p:nvSpPr>
          <p:cNvPr id="31" name="Rectángulo 30"/>
          <p:cNvSpPr/>
          <p:nvPr/>
        </p:nvSpPr>
        <p:spPr>
          <a:xfrm>
            <a:off x="1668313" y="5711339"/>
            <a:ext cx="7505308" cy="286232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es-PE" sz="2400" dirty="0">
                <a:solidFill>
                  <a:srgbClr val="000000"/>
                </a:solidFill>
                <a:latin typeface="Segoe UI Light" panose="020B0502040204020203" pitchFamily="34" charset="0"/>
                <a:cs typeface="Segoe UI Light" panose="020B0502040204020203" pitchFamily="34" charset="0"/>
              </a:rPr>
              <a:t>El rendimiento deportivo.</a:t>
            </a:r>
          </a:p>
          <a:p>
            <a:pPr marL="285750" indent="-285750" algn="just">
              <a:lnSpc>
                <a:spcPct val="150000"/>
              </a:lnSpc>
              <a:buFont typeface="Wingdings" panose="05000000000000000000" pitchFamily="2" charset="2"/>
              <a:buChar char="§"/>
            </a:pPr>
            <a:r>
              <a:rPr lang="es-PE" sz="2400" dirty="0">
                <a:solidFill>
                  <a:srgbClr val="000000"/>
                </a:solidFill>
                <a:latin typeface="Segoe UI Light" panose="020B0502040204020203" pitchFamily="34" charset="0"/>
                <a:cs typeface="Segoe UI Light" panose="020B0502040204020203" pitchFamily="34" charset="0"/>
              </a:rPr>
              <a:t>La práctica de una determinada disciplina deportiva.</a:t>
            </a:r>
          </a:p>
          <a:p>
            <a:pPr marL="285750" indent="-285750" algn="just">
              <a:lnSpc>
                <a:spcPct val="150000"/>
              </a:lnSpc>
              <a:buFont typeface="Wingdings" panose="05000000000000000000" pitchFamily="2" charset="2"/>
              <a:buChar char="§"/>
            </a:pPr>
            <a:r>
              <a:rPr lang="es-PE" sz="2400" dirty="0">
                <a:solidFill>
                  <a:srgbClr val="000000"/>
                </a:solidFill>
                <a:latin typeface="Segoe UI Light" panose="020B0502040204020203" pitchFamily="34" charset="0"/>
                <a:cs typeface="Segoe UI Light" panose="020B0502040204020203" pitchFamily="34" charset="0"/>
              </a:rPr>
              <a:t>El estilo profesional del técnico deportivo</a:t>
            </a:r>
          </a:p>
          <a:p>
            <a:pPr marL="285750" indent="-285750" algn="just">
              <a:lnSpc>
                <a:spcPct val="150000"/>
              </a:lnSpc>
              <a:buFont typeface="Wingdings" panose="05000000000000000000" pitchFamily="2" charset="2"/>
              <a:buChar char="§"/>
            </a:pPr>
            <a:r>
              <a:rPr lang="es-PE" sz="2400" dirty="0">
                <a:solidFill>
                  <a:srgbClr val="000000"/>
                </a:solidFill>
                <a:latin typeface="Segoe UI Light" panose="020B0502040204020203" pitchFamily="34" charset="0"/>
                <a:cs typeface="Segoe UI Light" panose="020B0502040204020203" pitchFamily="34" charset="0"/>
              </a:rPr>
              <a:t>La consecución de los objetivos del programa.</a:t>
            </a:r>
          </a:p>
          <a:p>
            <a:pPr marL="285750" indent="-285750" algn="just">
              <a:lnSpc>
                <a:spcPct val="150000"/>
              </a:lnSpc>
              <a:buFont typeface="Wingdings" panose="05000000000000000000" pitchFamily="2" charset="2"/>
              <a:buChar char="§"/>
            </a:pPr>
            <a:r>
              <a:rPr lang="es-PE" sz="2400" dirty="0">
                <a:solidFill>
                  <a:srgbClr val="000000"/>
                </a:solidFill>
                <a:latin typeface="Segoe UI Light" panose="020B0502040204020203" pitchFamily="34" charset="0"/>
                <a:cs typeface="Segoe UI Light" panose="020B0502040204020203" pitchFamily="34" charset="0"/>
              </a:rPr>
              <a:t>Otras áreas emergentes</a:t>
            </a:r>
            <a:endParaRPr lang="es-PE" sz="2400" dirty="0"/>
          </a:p>
        </p:txBody>
      </p:sp>
      <p:pic>
        <p:nvPicPr>
          <p:cNvPr id="33" name="Imagen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52544" y="2397405"/>
            <a:ext cx="5916499" cy="5916499"/>
          </a:xfrm>
          <a:prstGeom prst="rect">
            <a:avLst/>
          </a:prstGeom>
        </p:spPr>
      </p:pic>
    </p:spTree>
    <p:extLst>
      <p:ext uri="{BB962C8B-B14F-4D97-AF65-F5344CB8AC3E}">
        <p14:creationId xmlns:p14="http://schemas.microsoft.com/office/powerpoint/2010/main" val="46647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45" name="Rectángulo 44"/>
          <p:cNvSpPr/>
          <p:nvPr/>
        </p:nvSpPr>
        <p:spPr>
          <a:xfrm>
            <a:off x="1329493" y="6568712"/>
            <a:ext cx="6908985" cy="1200329"/>
          </a:xfrm>
          <a:prstGeom prst="rect">
            <a:avLst/>
          </a:prstGeom>
        </p:spPr>
        <p:txBody>
          <a:bodyPr wrap="square">
            <a:spAutoFit/>
          </a:bodyPr>
          <a:lstStyle/>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4. La promoción del deporte y la práctica de la </a:t>
            </a:r>
          </a:p>
          <a:p>
            <a:pPr algn="just">
              <a:lnSpc>
                <a:spcPct val="150000"/>
              </a:lnSpc>
            </a:pPr>
            <a:r>
              <a:rPr lang="es-PE" sz="2400" dirty="0">
                <a:solidFill>
                  <a:srgbClr val="000000"/>
                </a:solidFill>
                <a:latin typeface="Segoe UI Light" panose="020B0502040204020203" pitchFamily="34" charset="0"/>
                <a:cs typeface="Segoe UI Light" panose="020B0502040204020203" pitchFamily="34" charset="0"/>
              </a:rPr>
              <a:t>    actividad física a nivel comunitario.</a:t>
            </a:r>
            <a:endParaRPr lang="es-PE" sz="2400" b="0" i="0" dirty="0">
              <a:solidFill>
                <a:srgbClr val="000000"/>
              </a:solidFill>
              <a:effectLst/>
              <a:latin typeface="Segoe UI Light" panose="020B0502040204020203" pitchFamily="34" charset="0"/>
              <a:cs typeface="Segoe UI Light" panose="020B0502040204020203" pitchFamily="34" charset="0"/>
            </a:endParaRPr>
          </a:p>
        </p:txBody>
      </p:sp>
      <p:sp>
        <p:nvSpPr>
          <p:cNvPr id="46" name="Rectángulo 45"/>
          <p:cNvSpPr/>
          <p:nvPr/>
        </p:nvSpPr>
        <p:spPr>
          <a:xfrm>
            <a:off x="1305362" y="1548452"/>
            <a:ext cx="6974742" cy="1200329"/>
          </a:xfrm>
          <a:prstGeom prst="rect">
            <a:avLst/>
          </a:prstGeom>
        </p:spPr>
        <p:txBody>
          <a:bodyPr wrap="square">
            <a:spAutoFit/>
          </a:bodyPr>
          <a:lstStyle/>
          <a:p>
            <a:pPr>
              <a:lnSpc>
                <a:spcPct val="150000"/>
              </a:lnSpc>
            </a:pPr>
            <a:r>
              <a:rPr lang="es-PE" sz="2400" dirty="0">
                <a:solidFill>
                  <a:srgbClr val="000000"/>
                </a:solidFill>
                <a:latin typeface="Segoe UI Light" panose="020B0502040204020203" pitchFamily="34" charset="0"/>
                <a:cs typeface="Segoe UI Light" panose="020B0502040204020203" pitchFamily="34" charset="0"/>
              </a:rPr>
              <a:t>2. Las alternativas y posibilidades de intervención </a:t>
            </a:r>
          </a:p>
          <a:p>
            <a:pPr>
              <a:lnSpc>
                <a:spcPct val="150000"/>
              </a:lnSpc>
            </a:pPr>
            <a:r>
              <a:rPr lang="es-PE" sz="2400" dirty="0">
                <a:solidFill>
                  <a:srgbClr val="000000"/>
                </a:solidFill>
                <a:latin typeface="Segoe UI Light" panose="020B0502040204020203" pitchFamily="34" charset="0"/>
                <a:cs typeface="Segoe UI Light" panose="020B0502040204020203" pitchFamily="34" charset="0"/>
              </a:rPr>
              <a:t>    psicológica más adecuadas en cada caso.</a:t>
            </a:r>
          </a:p>
        </p:txBody>
      </p:sp>
      <p:sp>
        <p:nvSpPr>
          <p:cNvPr id="47" name="Rectángulo 46"/>
          <p:cNvSpPr/>
          <p:nvPr/>
        </p:nvSpPr>
        <p:spPr>
          <a:xfrm>
            <a:off x="1329493" y="4264738"/>
            <a:ext cx="6979013" cy="1200329"/>
          </a:xfrm>
          <a:prstGeom prst="rect">
            <a:avLst/>
          </a:prstGeom>
        </p:spPr>
        <p:txBody>
          <a:bodyPr wrap="square">
            <a:spAutoFit/>
          </a:bodyPr>
          <a:lstStyle/>
          <a:p>
            <a:pPr>
              <a:lnSpc>
                <a:spcPct val="150000"/>
              </a:lnSpc>
            </a:pPr>
            <a:r>
              <a:rPr lang="es-PE" sz="2400" dirty="0">
                <a:solidFill>
                  <a:srgbClr val="000000"/>
                </a:solidFill>
                <a:latin typeface="Segoe UI Light" panose="020B0502040204020203" pitchFamily="34" charset="0"/>
                <a:cs typeface="Segoe UI Light" panose="020B0502040204020203" pitchFamily="34" charset="0"/>
              </a:rPr>
              <a:t>3. La realización del planes, programas y proyectos </a:t>
            </a:r>
          </a:p>
          <a:p>
            <a:pPr>
              <a:lnSpc>
                <a:spcPct val="150000"/>
              </a:lnSpc>
            </a:pPr>
            <a:r>
              <a:rPr lang="es-PE" sz="2400" dirty="0">
                <a:solidFill>
                  <a:srgbClr val="000000"/>
                </a:solidFill>
                <a:latin typeface="Segoe UI Light" panose="020B0502040204020203" pitchFamily="34" charset="0"/>
                <a:cs typeface="Segoe UI Light" panose="020B0502040204020203" pitchFamily="34" charset="0"/>
              </a:rPr>
              <a:t>   deportivos.</a:t>
            </a:r>
          </a:p>
        </p:txBody>
      </p:sp>
      <p:pic>
        <p:nvPicPr>
          <p:cNvPr id="48" name="Imagen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8052" y="2211378"/>
            <a:ext cx="6775967" cy="5081974"/>
          </a:xfrm>
          <a:prstGeom prst="rect">
            <a:avLst/>
          </a:prstGeom>
        </p:spPr>
      </p:pic>
    </p:spTree>
    <p:extLst>
      <p:ext uri="{BB962C8B-B14F-4D97-AF65-F5344CB8AC3E}">
        <p14:creationId xmlns:p14="http://schemas.microsoft.com/office/powerpoint/2010/main" val="11420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2 Título"/>
          <p:cNvSpPr txBox="1">
            <a:spLocks/>
          </p:cNvSpPr>
          <p:nvPr/>
        </p:nvSpPr>
        <p:spPr>
          <a:xfrm>
            <a:off x="1672455" y="952831"/>
            <a:ext cx="6329266" cy="49228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2400" b="1" dirty="0">
                <a:latin typeface="Segoe UI Light" panose="020B0502040204020203" pitchFamily="34" charset="0"/>
                <a:ea typeface="Verdana" panose="020B0604030504040204" pitchFamily="34" charset="0"/>
                <a:cs typeface="Segoe UI Light" panose="020B0502040204020203" pitchFamily="34" charset="0"/>
              </a:rPr>
              <a:t>Modelo de Intervención Psicológico Deportivo</a:t>
            </a:r>
            <a:endParaRPr lang="es-ES" sz="2400" b="1" dirty="0">
              <a:latin typeface="Segoe UI Light" panose="020B0502040204020203" pitchFamily="34" charset="0"/>
              <a:cs typeface="Segoe UI Light" panose="020B0502040204020203" pitchFamily="34" charset="0"/>
            </a:endParaRPr>
          </a:p>
        </p:txBody>
      </p:sp>
      <p:sp>
        <p:nvSpPr>
          <p:cNvPr id="37" name="Rectángulo 36"/>
          <p:cNvSpPr/>
          <p:nvPr/>
        </p:nvSpPr>
        <p:spPr>
          <a:xfrm>
            <a:off x="1723783" y="1731834"/>
            <a:ext cx="6450164" cy="461665"/>
          </a:xfrm>
          <a:prstGeom prst="rect">
            <a:avLst/>
          </a:prstGeom>
        </p:spPr>
        <p:txBody>
          <a:bodyPr wrap="none">
            <a:spAutoFit/>
          </a:bodyPr>
          <a:lstStyle/>
          <a:p>
            <a:pPr marL="285750" lvl="0" indent="-285750">
              <a:buFont typeface="Wingdings" panose="05000000000000000000" pitchFamily="2" charset="2"/>
              <a:buChar char="q"/>
            </a:pPr>
            <a:r>
              <a:rPr lang="es-AR" sz="2400" dirty="0">
                <a:latin typeface="Segoe UI Light" panose="020B0502040204020203" pitchFamily="34" charset="0"/>
                <a:cs typeface="Segoe UI Light" panose="020B0502040204020203" pitchFamily="34" charset="0"/>
              </a:rPr>
              <a:t>El Objetivo es a corto, mediano y largo  plazo </a:t>
            </a:r>
            <a:endParaRPr lang="es-ES" sz="2400" dirty="0">
              <a:latin typeface="Segoe UI Light" panose="020B0502040204020203" pitchFamily="34" charset="0"/>
              <a:cs typeface="Segoe UI Light" panose="020B0502040204020203" pitchFamily="34" charset="0"/>
            </a:endParaRPr>
          </a:p>
        </p:txBody>
      </p:sp>
      <p:sp>
        <p:nvSpPr>
          <p:cNvPr id="38" name="Rectángulo 37"/>
          <p:cNvSpPr/>
          <p:nvPr/>
        </p:nvSpPr>
        <p:spPr>
          <a:xfrm>
            <a:off x="1710332" y="2354121"/>
            <a:ext cx="3954416" cy="461665"/>
          </a:xfrm>
          <a:prstGeom prst="rect">
            <a:avLst/>
          </a:prstGeom>
        </p:spPr>
        <p:txBody>
          <a:bodyPr wrap="none">
            <a:spAutoFit/>
          </a:bodyPr>
          <a:lstStyle/>
          <a:p>
            <a:pPr marL="285750" lvl="0" indent="-285750">
              <a:buFont typeface="Wingdings" panose="05000000000000000000" pitchFamily="2" charset="2"/>
              <a:buChar char="q"/>
            </a:pPr>
            <a:r>
              <a:rPr lang="es-AR" sz="2400" dirty="0">
                <a:latin typeface="Segoe UI Light" panose="020B0502040204020203" pitchFamily="34" charset="0"/>
                <a:cs typeface="Segoe UI Light" panose="020B0502040204020203" pitchFamily="34" charset="0"/>
              </a:rPr>
              <a:t>Trabajo Individual o grupal:</a:t>
            </a:r>
            <a:endParaRPr lang="es-ES" sz="2400" dirty="0">
              <a:latin typeface="Segoe UI Light" panose="020B0502040204020203" pitchFamily="34" charset="0"/>
              <a:cs typeface="Segoe UI Light" panose="020B0502040204020203" pitchFamily="34" charset="0"/>
            </a:endParaRPr>
          </a:p>
        </p:txBody>
      </p:sp>
      <p:sp>
        <p:nvSpPr>
          <p:cNvPr id="39" name="Rectángulo 38"/>
          <p:cNvSpPr/>
          <p:nvPr/>
        </p:nvSpPr>
        <p:spPr>
          <a:xfrm>
            <a:off x="2018149" y="6274528"/>
            <a:ext cx="6165200" cy="830997"/>
          </a:xfrm>
          <a:prstGeom prst="rect">
            <a:avLst/>
          </a:prstGeom>
        </p:spPr>
        <p:txBody>
          <a:bodyPr wrap="square">
            <a:spAutoFit/>
          </a:bodyPr>
          <a:lstStyle/>
          <a:p>
            <a:pPr marL="285750" lvl="0" indent="-285750">
              <a:buFont typeface="Wingdings" panose="05000000000000000000" pitchFamily="2" charset="2"/>
              <a:buChar char="§"/>
            </a:pPr>
            <a:r>
              <a:rPr lang="es-AR" sz="2400" dirty="0">
                <a:latin typeface="Segoe UI Light" panose="020B0502040204020203" pitchFamily="34" charset="0"/>
                <a:cs typeface="Segoe UI Light" panose="020B0502040204020203" pitchFamily="34" charset="0"/>
              </a:rPr>
              <a:t>Aplicación de Técnicas y Estrategias psicológicas para  mejorar estas habilidades</a:t>
            </a:r>
            <a:endParaRPr lang="es-ES" sz="2400" dirty="0">
              <a:latin typeface="Segoe UI Light" panose="020B0502040204020203" pitchFamily="34" charset="0"/>
              <a:cs typeface="Segoe UI Light" panose="020B0502040204020203" pitchFamily="34" charset="0"/>
            </a:endParaRPr>
          </a:p>
        </p:txBody>
      </p:sp>
      <p:sp>
        <p:nvSpPr>
          <p:cNvPr id="40" name="Rectángulo 39"/>
          <p:cNvSpPr/>
          <p:nvPr/>
        </p:nvSpPr>
        <p:spPr>
          <a:xfrm>
            <a:off x="1675698" y="8676324"/>
            <a:ext cx="9678101" cy="830997"/>
          </a:xfrm>
          <a:prstGeom prst="rect">
            <a:avLst/>
          </a:prstGeom>
        </p:spPr>
        <p:txBody>
          <a:bodyPr wrap="square">
            <a:spAutoFit/>
          </a:bodyPr>
          <a:lstStyle/>
          <a:p>
            <a:pPr marL="285750" lvl="0" indent="-285750">
              <a:buFont typeface="Wingdings" panose="05000000000000000000" pitchFamily="2" charset="2"/>
              <a:buChar char="q"/>
              <a:defRPr/>
            </a:pPr>
            <a:r>
              <a:rPr lang="es-ES" sz="2400" dirty="0">
                <a:latin typeface="Segoe UI Light" panose="020B0502040204020203" pitchFamily="34" charset="0"/>
                <a:cs typeface="Segoe UI Light" panose="020B0502040204020203" pitchFamily="34" charset="0"/>
              </a:rPr>
              <a:t>Optimizar la Autoconfianza, Motivación  Atención y Concentración, Visualización, Control Emocional, Actitud Positiva y Reto Deportivo </a:t>
            </a:r>
          </a:p>
        </p:txBody>
      </p:sp>
      <p:sp>
        <p:nvSpPr>
          <p:cNvPr id="41" name="Rectángulo 40"/>
          <p:cNvSpPr/>
          <p:nvPr/>
        </p:nvSpPr>
        <p:spPr>
          <a:xfrm>
            <a:off x="1991311" y="4117875"/>
            <a:ext cx="6663171" cy="461665"/>
          </a:xfrm>
          <a:prstGeom prst="rect">
            <a:avLst/>
          </a:prstGeom>
        </p:spPr>
        <p:txBody>
          <a:bodyPr wrap="none">
            <a:spAutoFit/>
          </a:bodyPr>
          <a:lstStyle/>
          <a:p>
            <a:pPr marL="285750" lvl="0" indent="-285750">
              <a:buFont typeface="Wingdings" panose="05000000000000000000" pitchFamily="2" charset="2"/>
              <a:buChar char="§"/>
            </a:pPr>
            <a:r>
              <a:rPr lang="es-AR" sz="2400" dirty="0">
                <a:latin typeface="Segoe UI Light" panose="020B0502040204020203" pitchFamily="34" charset="0"/>
                <a:cs typeface="Segoe UI Light" panose="020B0502040204020203" pitchFamily="34" charset="0"/>
              </a:rPr>
              <a:t>Entrevista atleta, padres de familia y entrenador </a:t>
            </a:r>
            <a:endParaRPr lang="es-ES" sz="2400" dirty="0">
              <a:latin typeface="Segoe UI Light" panose="020B0502040204020203" pitchFamily="34" charset="0"/>
              <a:cs typeface="Segoe UI Light" panose="020B0502040204020203" pitchFamily="34" charset="0"/>
            </a:endParaRPr>
          </a:p>
        </p:txBody>
      </p:sp>
      <p:sp>
        <p:nvSpPr>
          <p:cNvPr id="42" name="Rectángulo 41"/>
          <p:cNvSpPr/>
          <p:nvPr/>
        </p:nvSpPr>
        <p:spPr>
          <a:xfrm>
            <a:off x="1959438" y="4792880"/>
            <a:ext cx="3456203" cy="461665"/>
          </a:xfrm>
          <a:prstGeom prst="rect">
            <a:avLst/>
          </a:prstGeom>
        </p:spPr>
        <p:txBody>
          <a:bodyPr wrap="none">
            <a:spAutoFit/>
          </a:bodyPr>
          <a:lstStyle/>
          <a:p>
            <a:pPr marL="285750" lvl="0" indent="-285750">
              <a:buFont typeface="Wingdings" panose="05000000000000000000" pitchFamily="2" charset="2"/>
              <a:buChar char="§"/>
            </a:pPr>
            <a:r>
              <a:rPr lang="es-ES" sz="2400" dirty="0">
                <a:latin typeface="Segoe UI Light" panose="020B0502040204020203" pitchFamily="34" charset="0"/>
                <a:cs typeface="Segoe UI Light" panose="020B0502040204020203" pitchFamily="34" charset="0"/>
              </a:rPr>
              <a:t>Observación y Registro</a:t>
            </a:r>
          </a:p>
        </p:txBody>
      </p:sp>
      <p:sp>
        <p:nvSpPr>
          <p:cNvPr id="43" name="Rectángulo 42"/>
          <p:cNvSpPr/>
          <p:nvPr/>
        </p:nvSpPr>
        <p:spPr>
          <a:xfrm>
            <a:off x="2018149" y="5534426"/>
            <a:ext cx="4777975" cy="461665"/>
          </a:xfrm>
          <a:prstGeom prst="rect">
            <a:avLst/>
          </a:prstGeom>
        </p:spPr>
        <p:txBody>
          <a:bodyPr wrap="none">
            <a:spAutoFit/>
          </a:bodyPr>
          <a:lstStyle/>
          <a:p>
            <a:pPr marL="285750" lvl="0" indent="-285750">
              <a:buFont typeface="Wingdings" panose="05000000000000000000" pitchFamily="2" charset="2"/>
              <a:buChar char="§"/>
            </a:pPr>
            <a:r>
              <a:rPr lang="es-AR" sz="2400" dirty="0">
                <a:latin typeface="Segoe UI Light" panose="020B0502040204020203" pitchFamily="34" charset="0"/>
                <a:cs typeface="Segoe UI Light" panose="020B0502040204020203" pitchFamily="34" charset="0"/>
              </a:rPr>
              <a:t>Evaluación Psicológica Deportiva </a:t>
            </a:r>
            <a:endParaRPr lang="es-ES" sz="2400" dirty="0">
              <a:latin typeface="Segoe UI Light" panose="020B0502040204020203" pitchFamily="34" charset="0"/>
              <a:cs typeface="Segoe UI Light" panose="020B0502040204020203" pitchFamily="34" charset="0"/>
            </a:endParaRPr>
          </a:p>
        </p:txBody>
      </p:sp>
      <p:sp>
        <p:nvSpPr>
          <p:cNvPr id="44" name="Rectángulo 43"/>
          <p:cNvSpPr/>
          <p:nvPr/>
        </p:nvSpPr>
        <p:spPr>
          <a:xfrm>
            <a:off x="1991311" y="3259217"/>
            <a:ext cx="5929764" cy="830997"/>
          </a:xfrm>
          <a:prstGeom prst="rect">
            <a:avLst/>
          </a:prstGeom>
        </p:spPr>
        <p:txBody>
          <a:bodyPr wrap="square">
            <a:spAutoFit/>
          </a:bodyPr>
          <a:lstStyle/>
          <a:p>
            <a:pPr marL="285750" lvl="0" indent="-285750">
              <a:buFont typeface="Wingdings" panose="05000000000000000000" pitchFamily="2" charset="2"/>
              <a:buChar char="§"/>
            </a:pPr>
            <a:r>
              <a:rPr lang="es-AR" sz="2400" dirty="0">
                <a:latin typeface="Segoe UI Light" panose="020B0502040204020203" pitchFamily="34" charset="0"/>
                <a:cs typeface="Segoe UI Light" panose="020B0502040204020203" pitchFamily="34" charset="0"/>
              </a:rPr>
              <a:t>Establecimiento de Metas y Objetivo a  corto, mediano y largo plazo.</a:t>
            </a:r>
            <a:endParaRPr lang="es-ES" sz="2400" dirty="0">
              <a:latin typeface="Segoe UI Light" panose="020B0502040204020203" pitchFamily="34" charset="0"/>
              <a:cs typeface="Segoe UI Light" panose="020B0502040204020203" pitchFamily="34" charset="0"/>
            </a:endParaRPr>
          </a:p>
        </p:txBody>
      </p:sp>
      <p:sp>
        <p:nvSpPr>
          <p:cNvPr id="45" name="Rectángulo 44"/>
          <p:cNvSpPr/>
          <p:nvPr/>
        </p:nvSpPr>
        <p:spPr>
          <a:xfrm>
            <a:off x="2144609" y="7484375"/>
            <a:ext cx="5608512" cy="830997"/>
          </a:xfrm>
          <a:prstGeom prst="rect">
            <a:avLst/>
          </a:prstGeom>
        </p:spPr>
        <p:txBody>
          <a:bodyPr wrap="square">
            <a:spAutoFit/>
          </a:bodyPr>
          <a:lstStyle/>
          <a:p>
            <a:pPr marL="285750" lvl="0" indent="-285750">
              <a:buFont typeface="Wingdings" panose="05000000000000000000" pitchFamily="2" charset="2"/>
              <a:buChar char="§"/>
            </a:pPr>
            <a:r>
              <a:rPr lang="es-AR" sz="2400" dirty="0">
                <a:latin typeface="Segoe UI Light" panose="020B0502040204020203" pitchFamily="34" charset="0"/>
                <a:cs typeface="Segoe UI Light" panose="020B0502040204020203" pitchFamily="34" charset="0"/>
              </a:rPr>
              <a:t>Asesoría Psicología del Deporte que influyen en el rendimiento deportivo</a:t>
            </a:r>
            <a:endParaRPr lang="es-ES" sz="2400" dirty="0">
              <a:latin typeface="Segoe UI Light" panose="020B0502040204020203" pitchFamily="34" charset="0"/>
              <a:cs typeface="Segoe UI Light" panose="020B0502040204020203" pitchFamily="34" charset="0"/>
            </a:endParaRPr>
          </a:p>
        </p:txBody>
      </p:sp>
      <p:pic>
        <p:nvPicPr>
          <p:cNvPr id="46" name="Imagen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49384" y="2784623"/>
            <a:ext cx="7657713" cy="4482403"/>
          </a:xfrm>
          <a:prstGeom prst="rect">
            <a:avLst/>
          </a:prstGeom>
        </p:spPr>
      </p:pic>
    </p:spTree>
    <p:extLst>
      <p:ext uri="{BB962C8B-B14F-4D97-AF65-F5344CB8AC3E}">
        <p14:creationId xmlns:p14="http://schemas.microsoft.com/office/powerpoint/2010/main" val="83472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27" name="Rectangle 2"/>
          <p:cNvSpPr>
            <a:spLocks noGrp="1" noChangeArrowheads="1"/>
          </p:cNvSpPr>
          <p:nvPr>
            <p:ph type="title"/>
          </p:nvPr>
        </p:nvSpPr>
        <p:spPr>
          <a:xfrm>
            <a:off x="1165502" y="1253122"/>
            <a:ext cx="8131966" cy="1430079"/>
          </a:xfrm>
        </p:spPr>
        <p:txBody>
          <a:bodyPr>
            <a:noAutofit/>
          </a:bodyPr>
          <a:lstStyle/>
          <a:p>
            <a:pPr algn="ctr"/>
            <a:r>
              <a:rPr lang="es-MX" sz="2400" b="1" dirty="0">
                <a:solidFill>
                  <a:schemeClr val="tx1"/>
                </a:solidFill>
                <a:latin typeface="Segoe UI Light" panose="020B0502040204020203" pitchFamily="34" charset="0"/>
                <a:cs typeface="Segoe UI Light" panose="020B0502040204020203" pitchFamily="34" charset="0"/>
              </a:rPr>
              <a:t>Evaluación Inicial </a:t>
            </a:r>
            <a:br>
              <a:rPr lang="es-MX" sz="2400" b="1" dirty="0">
                <a:solidFill>
                  <a:schemeClr val="tx1"/>
                </a:solidFill>
                <a:latin typeface="Segoe UI Light" panose="020B0502040204020203" pitchFamily="34" charset="0"/>
                <a:cs typeface="Segoe UI Light" panose="020B0502040204020203" pitchFamily="34" charset="0"/>
              </a:rPr>
            </a:br>
            <a:r>
              <a:rPr lang="es-MX" sz="2400" b="1" dirty="0">
                <a:solidFill>
                  <a:schemeClr val="tx1"/>
                </a:solidFill>
                <a:latin typeface="Segoe UI Light" panose="020B0502040204020203" pitchFamily="34" charset="0"/>
                <a:cs typeface="Segoe UI Light" panose="020B0502040204020203" pitchFamily="34" charset="0"/>
              </a:rPr>
              <a:t>Perfil Psicológico Deportivo en la Prueba de Rasgos Psicológicos Para Deporte – PAR P1</a:t>
            </a:r>
            <a:endParaRPr lang="es-ES" sz="2400" b="1" dirty="0">
              <a:solidFill>
                <a:schemeClr val="tx1"/>
              </a:solidFill>
              <a:latin typeface="Segoe UI Light" panose="020B0502040204020203" pitchFamily="34" charset="0"/>
              <a:cs typeface="Segoe UI Light" panose="020B0502040204020203" pitchFamily="34" charset="0"/>
            </a:endParaRPr>
          </a:p>
        </p:txBody>
      </p:sp>
      <p:graphicFrame>
        <p:nvGraphicFramePr>
          <p:cNvPr id="28" name="Chart 2"/>
          <p:cNvGraphicFramePr>
            <a:graphicFrameLocks/>
          </p:cNvGraphicFramePr>
          <p:nvPr>
            <p:extLst>
              <p:ext uri="{D42A27DB-BD31-4B8C-83A1-F6EECF244321}">
                <p14:modId xmlns:p14="http://schemas.microsoft.com/office/powerpoint/2010/main" val="1824058837"/>
              </p:ext>
            </p:extLst>
          </p:nvPr>
        </p:nvGraphicFramePr>
        <p:xfrm>
          <a:off x="997360" y="3080107"/>
          <a:ext cx="8290380" cy="5467733"/>
        </p:xfrm>
        <a:graphic>
          <a:graphicData uri="http://schemas.openxmlformats.org/drawingml/2006/chart">
            <c:chart xmlns:c="http://schemas.openxmlformats.org/drawingml/2006/chart" xmlns:r="http://schemas.openxmlformats.org/officeDocument/2006/relationships" r:id="rId14"/>
          </a:graphicData>
        </a:graphic>
      </p:graphicFrame>
      <p:pic>
        <p:nvPicPr>
          <p:cNvPr id="29" name="Imagen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87000" y="3771900"/>
            <a:ext cx="5886008" cy="3298033"/>
          </a:xfrm>
          <a:prstGeom prst="rect">
            <a:avLst/>
          </a:prstGeom>
        </p:spPr>
      </p:pic>
    </p:spTree>
    <p:extLst>
      <p:ext uri="{BB962C8B-B14F-4D97-AF65-F5344CB8AC3E}">
        <p14:creationId xmlns:p14="http://schemas.microsoft.com/office/powerpoint/2010/main" val="40730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2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2"/>
          <p:cNvSpPr txBox="1">
            <a:spLocks noChangeArrowheads="1"/>
          </p:cNvSpPr>
          <p:nvPr/>
        </p:nvSpPr>
        <p:spPr>
          <a:xfrm>
            <a:off x="2895600" y="2336000"/>
            <a:ext cx="6133642" cy="117633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dirty="0">
                <a:latin typeface="Segoe UI Light" panose="020B0502040204020203" pitchFamily="34" charset="0"/>
                <a:cs typeface="Segoe UI Light" panose="020B0502040204020203" pitchFamily="34" charset="0"/>
              </a:rPr>
              <a:t>Evaluación Inicial </a:t>
            </a:r>
            <a:br>
              <a:rPr lang="es-MX" sz="2400" dirty="0">
                <a:latin typeface="Segoe UI Light" panose="020B0502040204020203" pitchFamily="34" charset="0"/>
                <a:cs typeface="Segoe UI Light" panose="020B0502040204020203" pitchFamily="34" charset="0"/>
              </a:rPr>
            </a:br>
            <a:r>
              <a:rPr lang="es-MX" sz="2400" dirty="0">
                <a:latin typeface="Segoe UI Light" panose="020B0502040204020203" pitchFamily="34" charset="0"/>
                <a:cs typeface="Segoe UI Light" panose="020B0502040204020203" pitchFamily="34" charset="0"/>
              </a:rPr>
              <a:t>Perfil Psicológico Deportivo en la Prueba de Ansiedad Pre Competitiva- SCAT</a:t>
            </a:r>
            <a:endParaRPr lang="es-ES" sz="2400" dirty="0">
              <a:latin typeface="Segoe UI Light" panose="020B0502040204020203" pitchFamily="34" charset="0"/>
              <a:cs typeface="Segoe UI Light" panose="020B0502040204020203" pitchFamily="34" charset="0"/>
            </a:endParaRPr>
          </a:p>
        </p:txBody>
      </p:sp>
      <p:graphicFrame>
        <p:nvGraphicFramePr>
          <p:cNvPr id="37" name="4 Gráfico"/>
          <p:cNvGraphicFramePr>
            <a:graphicFrameLocks/>
          </p:cNvGraphicFramePr>
          <p:nvPr>
            <p:extLst>
              <p:ext uri="{D42A27DB-BD31-4B8C-83A1-F6EECF244321}">
                <p14:modId xmlns:p14="http://schemas.microsoft.com/office/powerpoint/2010/main" val="2526827711"/>
              </p:ext>
            </p:extLst>
          </p:nvPr>
        </p:nvGraphicFramePr>
        <p:xfrm>
          <a:off x="2324558" y="3852375"/>
          <a:ext cx="7688591" cy="5710506"/>
        </p:xfrm>
        <a:graphic>
          <a:graphicData uri="http://schemas.openxmlformats.org/drawingml/2006/chart">
            <c:chart xmlns:c="http://schemas.openxmlformats.org/drawingml/2006/chart" xmlns:r="http://schemas.openxmlformats.org/officeDocument/2006/relationships" r:id="rId15"/>
          </a:graphicData>
        </a:graphic>
      </p:graphicFrame>
      <p:pic>
        <p:nvPicPr>
          <p:cNvPr id="38" name="Imagen 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15800" y="3579370"/>
            <a:ext cx="4703076" cy="3128258"/>
          </a:xfrm>
          <a:prstGeom prst="rect">
            <a:avLst/>
          </a:prstGeom>
        </p:spPr>
      </p:pic>
    </p:spTree>
    <p:extLst>
      <p:ext uri="{BB962C8B-B14F-4D97-AF65-F5344CB8AC3E}">
        <p14:creationId xmlns:p14="http://schemas.microsoft.com/office/powerpoint/2010/main" val="113058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45" name="Rectangle 2"/>
          <p:cNvSpPr txBox="1">
            <a:spLocks noChangeArrowheads="1"/>
          </p:cNvSpPr>
          <p:nvPr/>
        </p:nvSpPr>
        <p:spPr>
          <a:xfrm>
            <a:off x="1704178" y="1468776"/>
            <a:ext cx="7048417" cy="129644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dirty="0">
                <a:latin typeface="Segoe UI Light" panose="020B0502040204020203" pitchFamily="34" charset="0"/>
                <a:cs typeface="Segoe UI Light" panose="020B0502040204020203" pitchFamily="34" charset="0"/>
              </a:rPr>
              <a:t>Evaluación Inicial </a:t>
            </a:r>
            <a:br>
              <a:rPr lang="es-MX" sz="2400" dirty="0">
                <a:latin typeface="Segoe UI Light" panose="020B0502040204020203" pitchFamily="34" charset="0"/>
                <a:cs typeface="Segoe UI Light" panose="020B0502040204020203" pitchFamily="34" charset="0"/>
              </a:rPr>
            </a:br>
            <a:r>
              <a:rPr lang="es-MX" sz="2400" dirty="0">
                <a:latin typeface="Segoe UI Light" panose="020B0502040204020203" pitchFamily="34" charset="0"/>
                <a:cs typeface="Segoe UI Light" panose="020B0502040204020203" pitchFamily="34" charset="0"/>
              </a:rPr>
              <a:t>Perfil Psicológico Deportivo en la Prueba de </a:t>
            </a:r>
            <a:br>
              <a:rPr lang="es-MX" sz="2400" dirty="0">
                <a:latin typeface="Segoe UI Light" panose="020B0502040204020203" pitchFamily="34" charset="0"/>
                <a:cs typeface="Segoe UI Light" panose="020B0502040204020203" pitchFamily="34" charset="0"/>
              </a:rPr>
            </a:br>
            <a:r>
              <a:rPr lang="es-MX" sz="2400" dirty="0">
                <a:latin typeface="Segoe UI Light" panose="020B0502040204020203" pitchFamily="34" charset="0"/>
                <a:cs typeface="Segoe UI Light" panose="020B0502040204020203" pitchFamily="34" charset="0"/>
              </a:rPr>
              <a:t>Atención y Concentración - REJILLA</a:t>
            </a:r>
            <a:endParaRPr lang="es-ES" sz="2400" dirty="0">
              <a:latin typeface="Segoe UI Light" panose="020B0502040204020203" pitchFamily="34" charset="0"/>
              <a:cs typeface="Segoe UI Light" panose="020B0502040204020203" pitchFamily="34" charset="0"/>
            </a:endParaRPr>
          </a:p>
        </p:txBody>
      </p:sp>
      <p:graphicFrame>
        <p:nvGraphicFramePr>
          <p:cNvPr id="46" name="8 Gráfico"/>
          <p:cNvGraphicFramePr>
            <a:graphicFrameLocks/>
          </p:cNvGraphicFramePr>
          <p:nvPr>
            <p:extLst>
              <p:ext uri="{D42A27DB-BD31-4B8C-83A1-F6EECF244321}">
                <p14:modId xmlns:p14="http://schemas.microsoft.com/office/powerpoint/2010/main" val="3384904174"/>
              </p:ext>
            </p:extLst>
          </p:nvPr>
        </p:nvGraphicFramePr>
        <p:xfrm>
          <a:off x="1610224" y="3176372"/>
          <a:ext cx="7677516" cy="5154803"/>
        </p:xfrm>
        <a:graphic>
          <a:graphicData uri="http://schemas.openxmlformats.org/drawingml/2006/chart">
            <c:chart xmlns:c="http://schemas.openxmlformats.org/drawingml/2006/chart" xmlns:r="http://schemas.openxmlformats.org/officeDocument/2006/relationships" r:id="rId15"/>
          </a:graphicData>
        </a:graphic>
      </p:graphicFrame>
      <p:pic>
        <p:nvPicPr>
          <p:cNvPr id="47" name="Imagen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5950" y="3328434"/>
            <a:ext cx="6069840" cy="4405866"/>
          </a:xfrm>
          <a:prstGeom prst="rect">
            <a:avLst/>
          </a:prstGeom>
        </p:spPr>
      </p:pic>
    </p:spTree>
    <p:extLst>
      <p:ext uri="{BB962C8B-B14F-4D97-AF65-F5344CB8AC3E}">
        <p14:creationId xmlns:p14="http://schemas.microsoft.com/office/powerpoint/2010/main" val="35689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Graphic spid="4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3"/>
          <p:cNvSpPr txBox="1">
            <a:spLocks noChangeArrowheads="1"/>
          </p:cNvSpPr>
          <p:nvPr/>
        </p:nvSpPr>
        <p:spPr>
          <a:xfrm>
            <a:off x="2056422" y="5107585"/>
            <a:ext cx="4536504" cy="1563885"/>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Tx/>
              <a:buNone/>
            </a:pPr>
            <a:r>
              <a:rPr lang="es-MX" sz="2400" b="1" dirty="0">
                <a:solidFill>
                  <a:schemeClr val="tx2"/>
                </a:solidFill>
                <a:latin typeface="Segoe UI Light" panose="020B0502040204020203" pitchFamily="34" charset="0"/>
                <a:cs typeface="Segoe UI Light" panose="020B0502040204020203" pitchFamily="34" charset="0"/>
              </a:rPr>
              <a:t>Módulo 2</a:t>
            </a:r>
          </a:p>
          <a:p>
            <a:pPr>
              <a:lnSpc>
                <a:spcPct val="90000"/>
              </a:lnSpc>
            </a:pPr>
            <a:r>
              <a:rPr lang="es-MX" sz="2400" dirty="0">
                <a:latin typeface="Segoe UI Light" panose="020B0502040204020203" pitchFamily="34" charset="0"/>
                <a:cs typeface="Segoe UI Light" panose="020B0502040204020203" pitchFamily="34" charset="0"/>
              </a:rPr>
              <a:t>Técnicas Cognitivas Básicas.</a:t>
            </a:r>
          </a:p>
          <a:p>
            <a:pPr>
              <a:lnSpc>
                <a:spcPct val="90000"/>
              </a:lnSpc>
            </a:pPr>
            <a:r>
              <a:rPr lang="es-MX" sz="2400" dirty="0">
                <a:latin typeface="Segoe UI Light" panose="020B0502040204020203" pitchFamily="34" charset="0"/>
                <a:cs typeface="Segoe UI Light" panose="020B0502040204020203" pitchFamily="34" charset="0"/>
              </a:rPr>
              <a:t>Establecimiento de metas.</a:t>
            </a:r>
          </a:p>
          <a:p>
            <a:pPr>
              <a:lnSpc>
                <a:spcPct val="90000"/>
              </a:lnSpc>
            </a:pPr>
            <a:r>
              <a:rPr lang="es-MX" sz="2400" dirty="0">
                <a:latin typeface="Segoe UI Light" panose="020B0502040204020203" pitchFamily="34" charset="0"/>
                <a:cs typeface="Segoe UI Light" panose="020B0502040204020203" pitchFamily="34" charset="0"/>
              </a:rPr>
              <a:t>Reforzamiento</a:t>
            </a:r>
          </a:p>
          <a:p>
            <a:endParaRPr lang="es-ES" sz="2400" b="1" dirty="0">
              <a:latin typeface="Segoe UI Light" panose="020B0502040204020203" pitchFamily="34" charset="0"/>
              <a:cs typeface="Segoe UI Light" panose="020B0502040204020203" pitchFamily="34" charset="0"/>
            </a:endParaRPr>
          </a:p>
        </p:txBody>
      </p:sp>
      <p:sp>
        <p:nvSpPr>
          <p:cNvPr id="37" name="2 Título"/>
          <p:cNvSpPr txBox="1">
            <a:spLocks/>
          </p:cNvSpPr>
          <p:nvPr/>
        </p:nvSpPr>
        <p:spPr>
          <a:xfrm>
            <a:off x="2056422" y="1692990"/>
            <a:ext cx="6935177" cy="5728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2400" b="1" dirty="0">
                <a:latin typeface="Segoe UI Light" panose="020B0502040204020203" pitchFamily="34" charset="0"/>
                <a:ea typeface="Verdana" panose="020B0604030504040204" pitchFamily="34" charset="0"/>
                <a:cs typeface="Segoe UI Light" panose="020B0502040204020203" pitchFamily="34" charset="0"/>
              </a:rPr>
              <a:t>Programa de Intervención Psicológico Deportivo</a:t>
            </a:r>
            <a:endParaRPr lang="es-ES" sz="2400" b="1" dirty="0">
              <a:latin typeface="Segoe UI Light" panose="020B0502040204020203" pitchFamily="34" charset="0"/>
              <a:cs typeface="Segoe UI Light" panose="020B0502040204020203" pitchFamily="34" charset="0"/>
            </a:endParaRPr>
          </a:p>
        </p:txBody>
      </p:sp>
      <p:sp>
        <p:nvSpPr>
          <p:cNvPr id="38" name="Rectangle 3"/>
          <p:cNvSpPr txBox="1">
            <a:spLocks noChangeArrowheads="1"/>
          </p:cNvSpPr>
          <p:nvPr/>
        </p:nvSpPr>
        <p:spPr>
          <a:xfrm>
            <a:off x="2123221" y="2901202"/>
            <a:ext cx="4536504" cy="1524117"/>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Tx/>
              <a:buNone/>
            </a:pPr>
            <a:r>
              <a:rPr lang="es-MX" sz="2400" b="1" dirty="0">
                <a:solidFill>
                  <a:schemeClr val="tx2"/>
                </a:solidFill>
                <a:latin typeface="Segoe UI Light" panose="020B0502040204020203" pitchFamily="34" charset="0"/>
                <a:cs typeface="Segoe UI Light" panose="020B0502040204020203" pitchFamily="34" charset="0"/>
              </a:rPr>
              <a:t>Módulo 1</a:t>
            </a:r>
          </a:p>
          <a:p>
            <a:r>
              <a:rPr lang="es-MX" sz="2400" dirty="0">
                <a:latin typeface="Segoe UI Light" panose="020B0502040204020203" pitchFamily="34" charset="0"/>
                <a:cs typeface="Segoe UI Light" panose="020B0502040204020203" pitchFamily="34" charset="0"/>
              </a:rPr>
              <a:t>Evaluación inicial.</a:t>
            </a:r>
          </a:p>
          <a:p>
            <a:r>
              <a:rPr lang="es-MX" sz="2400" dirty="0">
                <a:latin typeface="Segoe UI Light" panose="020B0502040204020203" pitchFamily="34" charset="0"/>
                <a:cs typeface="Segoe UI Light" panose="020B0502040204020203" pitchFamily="34" charset="0"/>
              </a:rPr>
              <a:t>Compromiso deportivo.</a:t>
            </a:r>
          </a:p>
          <a:p>
            <a:r>
              <a:rPr lang="es-MX" sz="2400" dirty="0">
                <a:latin typeface="Segoe UI Light" panose="020B0502040204020203" pitchFamily="34" charset="0"/>
                <a:cs typeface="Segoe UI Light" panose="020B0502040204020203" pitchFamily="34" charset="0"/>
              </a:rPr>
              <a:t>Establecimiento de metas.</a:t>
            </a:r>
            <a:endParaRPr lang="es-ES" sz="2400" dirty="0">
              <a:latin typeface="Segoe UI Light" panose="020B0502040204020203" pitchFamily="34" charset="0"/>
              <a:cs typeface="Segoe UI Light" panose="020B0502040204020203" pitchFamily="34" charset="0"/>
            </a:endParaRPr>
          </a:p>
        </p:txBody>
      </p:sp>
      <p:pic>
        <p:nvPicPr>
          <p:cNvPr id="39" name="Imagen 3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18679" y="3557731"/>
            <a:ext cx="6837887" cy="4638255"/>
          </a:xfrm>
          <a:prstGeom prst="rect">
            <a:avLst/>
          </a:prstGeom>
        </p:spPr>
      </p:pic>
      <p:sp>
        <p:nvSpPr>
          <p:cNvPr id="40" name="Rectangle 3"/>
          <p:cNvSpPr txBox="1">
            <a:spLocks noChangeArrowheads="1"/>
          </p:cNvSpPr>
          <p:nvPr/>
        </p:nvSpPr>
        <p:spPr>
          <a:xfrm>
            <a:off x="2025618" y="7267026"/>
            <a:ext cx="6616806" cy="2183829"/>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solidFill>
                  <a:schemeClr val="tx2"/>
                </a:solidFill>
                <a:latin typeface="Segoe UI Light" panose="020B0502040204020203" pitchFamily="34" charset="0"/>
                <a:cs typeface="Segoe UI Light" panose="020B0502040204020203" pitchFamily="34" charset="0"/>
              </a:rPr>
              <a:t>Módulo 3</a:t>
            </a:r>
          </a:p>
          <a:p>
            <a:pPr>
              <a:lnSpc>
                <a:spcPct val="90000"/>
              </a:lnSpc>
            </a:pPr>
            <a:r>
              <a:rPr lang="es-MX" sz="2400" dirty="0">
                <a:latin typeface="Segoe UI Light" panose="020B0502040204020203" pitchFamily="34" charset="0"/>
                <a:cs typeface="Segoe UI Light" panose="020B0502040204020203" pitchFamily="34" charset="0"/>
              </a:rPr>
              <a:t>Técnicas de Respiración Activante y Relajante</a:t>
            </a:r>
          </a:p>
          <a:p>
            <a:pPr>
              <a:lnSpc>
                <a:spcPct val="90000"/>
              </a:lnSpc>
            </a:pPr>
            <a:r>
              <a:rPr lang="es-MX" sz="2400" dirty="0">
                <a:latin typeface="Segoe UI Light" panose="020B0502040204020203" pitchFamily="34" charset="0"/>
                <a:cs typeface="Segoe UI Light" panose="020B0502040204020203" pitchFamily="34" charset="0"/>
              </a:rPr>
              <a:t>Establecimiento de metas.</a:t>
            </a:r>
          </a:p>
          <a:p>
            <a:pPr>
              <a:lnSpc>
                <a:spcPct val="90000"/>
              </a:lnSpc>
            </a:pPr>
            <a:r>
              <a:rPr lang="es-MX" sz="2400" dirty="0">
                <a:latin typeface="Segoe UI Light" panose="020B0502040204020203" pitchFamily="34" charset="0"/>
                <a:cs typeface="Segoe UI Light" panose="020B0502040204020203" pitchFamily="34" charset="0"/>
              </a:rPr>
              <a:t>Reforzamiento</a:t>
            </a:r>
          </a:p>
          <a:p>
            <a:pPr>
              <a:lnSpc>
                <a:spcPct val="90000"/>
              </a:lnSpc>
            </a:pPr>
            <a:endParaRPr lang="es-MX" sz="2400" b="1" dirty="0">
              <a:latin typeface="Segoe UI Light" panose="020B0502040204020203" pitchFamily="34" charset="0"/>
              <a:cs typeface="Segoe UI Light" panose="020B0502040204020203" pitchFamily="34" charset="0"/>
            </a:endParaRPr>
          </a:p>
          <a:p>
            <a:pPr algn="just"/>
            <a:endParaRPr lang="es-MX" sz="24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3211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27" name="Rectangle 3"/>
          <p:cNvSpPr txBox="1">
            <a:spLocks noChangeArrowheads="1"/>
          </p:cNvSpPr>
          <p:nvPr/>
        </p:nvSpPr>
        <p:spPr>
          <a:xfrm>
            <a:off x="1073790" y="1982440"/>
            <a:ext cx="5978976" cy="1800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solidFill>
                  <a:schemeClr val="tx2"/>
                </a:solidFill>
                <a:latin typeface="Segoe UI Light" panose="020B0502040204020203" pitchFamily="34" charset="0"/>
                <a:cs typeface="Segoe UI Light" panose="020B0502040204020203" pitchFamily="34" charset="0"/>
              </a:rPr>
              <a:t>Módulo 4</a:t>
            </a:r>
          </a:p>
          <a:p>
            <a:pPr>
              <a:lnSpc>
                <a:spcPct val="90000"/>
              </a:lnSpc>
            </a:pPr>
            <a:r>
              <a:rPr lang="es-MX" sz="2400" dirty="0">
                <a:latin typeface="Segoe UI Light" panose="020B0502040204020203" pitchFamily="34" charset="0"/>
                <a:cs typeface="Segoe UI Light" panose="020B0502040204020203" pitchFamily="34" charset="0"/>
              </a:rPr>
              <a:t>Técnica de Atención y Concentración.</a:t>
            </a:r>
          </a:p>
          <a:p>
            <a:pPr>
              <a:lnSpc>
                <a:spcPct val="90000"/>
              </a:lnSpc>
            </a:pPr>
            <a:r>
              <a:rPr lang="es-MX" sz="2400" dirty="0">
                <a:latin typeface="Segoe UI Light" panose="020B0502040204020203" pitchFamily="34" charset="0"/>
                <a:cs typeface="Segoe UI Light" panose="020B0502040204020203" pitchFamily="34" charset="0"/>
              </a:rPr>
              <a:t>Establecimiento de metas.</a:t>
            </a:r>
          </a:p>
          <a:p>
            <a:pPr>
              <a:lnSpc>
                <a:spcPct val="90000"/>
              </a:lnSpc>
            </a:pPr>
            <a:r>
              <a:rPr lang="es-MX" sz="2400" dirty="0">
                <a:latin typeface="Segoe UI Light" panose="020B0502040204020203" pitchFamily="34" charset="0"/>
                <a:cs typeface="Segoe UI Light" panose="020B0502040204020203" pitchFamily="34" charset="0"/>
              </a:rPr>
              <a:t>Reforzamiento.</a:t>
            </a:r>
          </a:p>
          <a:p>
            <a:pPr algn="just"/>
            <a:endParaRPr lang="es-ES" sz="2400" b="1" dirty="0">
              <a:latin typeface="Segoe UI Light" panose="020B0502040204020203" pitchFamily="34" charset="0"/>
              <a:cs typeface="Segoe UI Light" panose="020B0502040204020203" pitchFamily="34" charset="0"/>
            </a:endParaRPr>
          </a:p>
        </p:txBody>
      </p:sp>
      <p:pic>
        <p:nvPicPr>
          <p:cNvPr id="28" name="Imagen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77871" y="2287164"/>
            <a:ext cx="7158926" cy="5439727"/>
          </a:xfrm>
          <a:prstGeom prst="rect">
            <a:avLst/>
          </a:prstGeom>
        </p:spPr>
      </p:pic>
      <p:sp>
        <p:nvSpPr>
          <p:cNvPr id="29" name="Rectangle 3"/>
          <p:cNvSpPr txBox="1">
            <a:spLocks noChangeArrowheads="1"/>
          </p:cNvSpPr>
          <p:nvPr/>
        </p:nvSpPr>
        <p:spPr>
          <a:xfrm>
            <a:off x="983659" y="6406664"/>
            <a:ext cx="5637756" cy="2055003"/>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solidFill>
                  <a:schemeClr val="tx2"/>
                </a:solidFill>
                <a:latin typeface="Segoe UI Light" panose="020B0502040204020203" pitchFamily="34" charset="0"/>
                <a:cs typeface="Segoe UI Light" panose="020B0502040204020203" pitchFamily="34" charset="0"/>
              </a:rPr>
              <a:t>Módulo 6</a:t>
            </a:r>
          </a:p>
          <a:p>
            <a:r>
              <a:rPr lang="es-MX" sz="2400" dirty="0">
                <a:latin typeface="Segoe UI Light" panose="020B0502040204020203" pitchFamily="34" charset="0"/>
                <a:cs typeface="Segoe UI Light" panose="020B0502040204020203" pitchFamily="34" charset="0"/>
              </a:rPr>
              <a:t>Técnicas de Ruptura del    Pensamiento  Negativo.</a:t>
            </a:r>
          </a:p>
          <a:p>
            <a:r>
              <a:rPr lang="es-MX" sz="2400" dirty="0">
                <a:latin typeface="Segoe UI Light" panose="020B0502040204020203" pitchFamily="34" charset="0"/>
                <a:cs typeface="Segoe UI Light" panose="020B0502040204020203" pitchFamily="34" charset="0"/>
              </a:rPr>
              <a:t>Establecimiento de metas.</a:t>
            </a:r>
          </a:p>
          <a:p>
            <a:r>
              <a:rPr lang="es-MX" sz="2400" dirty="0">
                <a:latin typeface="Segoe UI Light" panose="020B0502040204020203" pitchFamily="34" charset="0"/>
                <a:cs typeface="Segoe UI Light" panose="020B0502040204020203" pitchFamily="34" charset="0"/>
              </a:rPr>
              <a:t>Reforzamiento</a:t>
            </a:r>
            <a:endParaRPr lang="es-ES" sz="2400" b="1" dirty="0">
              <a:latin typeface="Segoe UI Light" panose="020B0502040204020203" pitchFamily="34" charset="0"/>
              <a:cs typeface="Segoe UI Light" panose="020B0502040204020203" pitchFamily="34" charset="0"/>
            </a:endParaRPr>
          </a:p>
        </p:txBody>
      </p:sp>
      <p:sp>
        <p:nvSpPr>
          <p:cNvPr id="30" name="Rectangle 3"/>
          <p:cNvSpPr txBox="1">
            <a:spLocks noChangeArrowheads="1"/>
          </p:cNvSpPr>
          <p:nvPr/>
        </p:nvSpPr>
        <p:spPr>
          <a:xfrm>
            <a:off x="1009252" y="4191209"/>
            <a:ext cx="5589991" cy="1800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solidFill>
                  <a:schemeClr val="tx2"/>
                </a:solidFill>
                <a:latin typeface="Segoe UI Light" panose="020B0502040204020203" pitchFamily="34" charset="0"/>
                <a:cs typeface="Segoe UI Light" panose="020B0502040204020203" pitchFamily="34" charset="0"/>
              </a:rPr>
              <a:t>Módulo 5</a:t>
            </a:r>
          </a:p>
          <a:p>
            <a:pPr>
              <a:lnSpc>
                <a:spcPct val="90000"/>
              </a:lnSpc>
            </a:pPr>
            <a:r>
              <a:rPr lang="es-MX" sz="2400" dirty="0">
                <a:latin typeface="Segoe UI Light" panose="020B0502040204020203" pitchFamily="34" charset="0"/>
                <a:cs typeface="Segoe UI Light" panose="020B0502040204020203" pitchFamily="34" charset="0"/>
              </a:rPr>
              <a:t>Técnicas de Visualización e Imaginería </a:t>
            </a:r>
          </a:p>
          <a:p>
            <a:pPr>
              <a:lnSpc>
                <a:spcPct val="90000"/>
              </a:lnSpc>
            </a:pPr>
            <a:r>
              <a:rPr lang="es-MX" sz="2400" dirty="0">
                <a:latin typeface="Segoe UI Light" panose="020B0502040204020203" pitchFamily="34" charset="0"/>
                <a:cs typeface="Segoe UI Light" panose="020B0502040204020203" pitchFamily="34" charset="0"/>
              </a:rPr>
              <a:t>Establecimiento de metas.</a:t>
            </a:r>
          </a:p>
          <a:p>
            <a:pPr>
              <a:lnSpc>
                <a:spcPct val="90000"/>
              </a:lnSpc>
            </a:pPr>
            <a:r>
              <a:rPr lang="es-MX" sz="2400" dirty="0">
                <a:latin typeface="Segoe UI Light" panose="020B0502040204020203" pitchFamily="34" charset="0"/>
                <a:cs typeface="Segoe UI Light" panose="020B0502040204020203" pitchFamily="34" charset="0"/>
              </a:rPr>
              <a:t>Reforzamiento.</a:t>
            </a:r>
            <a:endParaRPr lang="es-ES" sz="2400" dirty="0">
              <a:latin typeface="Segoe UI Light" panose="020B0502040204020203" pitchFamily="34" charset="0"/>
              <a:cs typeface="Segoe UI Light" panose="020B0502040204020203" pitchFamily="34" charset="0"/>
            </a:endParaRPr>
          </a:p>
          <a:p>
            <a:pPr algn="just"/>
            <a:endParaRPr lang="es-ES" sz="24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4007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17231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3"/>
          <p:cNvSpPr txBox="1">
            <a:spLocks noChangeArrowheads="1"/>
          </p:cNvSpPr>
          <p:nvPr/>
        </p:nvSpPr>
        <p:spPr>
          <a:xfrm>
            <a:off x="2185062" y="4874718"/>
            <a:ext cx="4536504" cy="1800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latin typeface="Segoe UI Light" panose="020B0502040204020203" pitchFamily="34" charset="0"/>
                <a:cs typeface="Segoe UI Light" panose="020B0502040204020203" pitchFamily="34" charset="0"/>
              </a:rPr>
              <a:t>Módulo 8</a:t>
            </a:r>
          </a:p>
          <a:p>
            <a:r>
              <a:rPr lang="es-MX" sz="2400" dirty="0">
                <a:latin typeface="Segoe UI Light" panose="020B0502040204020203" pitchFamily="34" charset="0"/>
                <a:cs typeface="Segoe UI Light" panose="020B0502040204020203" pitchFamily="34" charset="0"/>
              </a:rPr>
              <a:t>Evaluación Final.</a:t>
            </a:r>
          </a:p>
          <a:p>
            <a:r>
              <a:rPr lang="es-MX" sz="2400" dirty="0">
                <a:latin typeface="Segoe UI Light" panose="020B0502040204020203" pitchFamily="34" charset="0"/>
                <a:cs typeface="Segoe UI Light" panose="020B0502040204020203" pitchFamily="34" charset="0"/>
              </a:rPr>
              <a:t>Establecimiento de metas.</a:t>
            </a:r>
          </a:p>
          <a:p>
            <a:r>
              <a:rPr lang="es-MX" sz="2400" dirty="0">
                <a:latin typeface="Segoe UI Light" panose="020B0502040204020203" pitchFamily="34" charset="0"/>
                <a:cs typeface="Segoe UI Light" panose="020B0502040204020203" pitchFamily="34" charset="0"/>
              </a:rPr>
              <a:t>Reforzamiento</a:t>
            </a:r>
            <a:endParaRPr lang="es-ES" sz="2400" b="1" dirty="0">
              <a:latin typeface="Segoe UI Light" panose="020B0502040204020203" pitchFamily="34" charset="0"/>
              <a:cs typeface="Segoe UI Light" panose="020B0502040204020203" pitchFamily="34" charset="0"/>
            </a:endParaRPr>
          </a:p>
        </p:txBody>
      </p:sp>
      <p:sp>
        <p:nvSpPr>
          <p:cNvPr id="37" name="Rectangle 3"/>
          <p:cNvSpPr txBox="1">
            <a:spLocks noChangeArrowheads="1"/>
          </p:cNvSpPr>
          <p:nvPr/>
        </p:nvSpPr>
        <p:spPr>
          <a:xfrm>
            <a:off x="2101409" y="2297392"/>
            <a:ext cx="5345649" cy="18002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FontTx/>
              <a:buNone/>
            </a:pPr>
            <a:r>
              <a:rPr lang="es-MX" sz="2400" b="1" dirty="0">
                <a:latin typeface="Segoe UI Light" panose="020B0502040204020203" pitchFamily="34" charset="0"/>
                <a:cs typeface="Segoe UI Light" panose="020B0502040204020203" pitchFamily="34" charset="0"/>
              </a:rPr>
              <a:t>Módulo 7</a:t>
            </a:r>
          </a:p>
          <a:p>
            <a:pPr>
              <a:lnSpc>
                <a:spcPct val="90000"/>
              </a:lnSpc>
            </a:pPr>
            <a:r>
              <a:rPr lang="es-MX" sz="2400" dirty="0">
                <a:latin typeface="Segoe UI Light" panose="020B0502040204020203" pitchFamily="34" charset="0"/>
                <a:cs typeface="Segoe UI Light" panose="020B0502040204020203" pitchFamily="34" charset="0"/>
              </a:rPr>
              <a:t>Técnicas de Coaching Deportivo </a:t>
            </a:r>
          </a:p>
          <a:p>
            <a:pPr>
              <a:lnSpc>
                <a:spcPct val="90000"/>
              </a:lnSpc>
            </a:pPr>
            <a:r>
              <a:rPr lang="es-MX" sz="2400" dirty="0">
                <a:latin typeface="Segoe UI Light" panose="020B0502040204020203" pitchFamily="34" charset="0"/>
                <a:cs typeface="Segoe UI Light" panose="020B0502040204020203" pitchFamily="34" charset="0"/>
              </a:rPr>
              <a:t>Establecimiento de metas.</a:t>
            </a:r>
          </a:p>
          <a:p>
            <a:pPr>
              <a:lnSpc>
                <a:spcPct val="90000"/>
              </a:lnSpc>
            </a:pPr>
            <a:r>
              <a:rPr lang="es-MX" sz="2400" dirty="0">
                <a:latin typeface="Segoe UI Light" panose="020B0502040204020203" pitchFamily="34" charset="0"/>
                <a:cs typeface="Segoe UI Light" panose="020B0502040204020203" pitchFamily="34" charset="0"/>
              </a:rPr>
              <a:t>Reforzamiento.</a:t>
            </a:r>
            <a:endParaRPr lang="es-ES" sz="2400" dirty="0">
              <a:latin typeface="Segoe UI Light" panose="020B0502040204020203" pitchFamily="34" charset="0"/>
              <a:cs typeface="Segoe UI Light" panose="020B0502040204020203" pitchFamily="34" charset="0"/>
            </a:endParaRPr>
          </a:p>
          <a:p>
            <a:pPr algn="just"/>
            <a:endParaRPr lang="es-ES" sz="2400" b="1" dirty="0">
              <a:latin typeface="Segoe UI Light" panose="020B0502040204020203" pitchFamily="34" charset="0"/>
              <a:cs typeface="Segoe UI Light" panose="020B0502040204020203" pitchFamily="34" charset="0"/>
            </a:endParaRPr>
          </a:p>
        </p:txBody>
      </p:sp>
      <p:pic>
        <p:nvPicPr>
          <p:cNvPr id="38" name="Imagen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44000" y="2260801"/>
            <a:ext cx="7280324" cy="4844724"/>
          </a:xfrm>
          <a:prstGeom prst="rect">
            <a:avLst/>
          </a:prstGeom>
        </p:spPr>
      </p:pic>
    </p:spTree>
    <p:extLst>
      <p:ext uri="{BB962C8B-B14F-4D97-AF65-F5344CB8AC3E}">
        <p14:creationId xmlns:p14="http://schemas.microsoft.com/office/powerpoint/2010/main" val="97428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45" name="Rectangle 2"/>
          <p:cNvSpPr txBox="1">
            <a:spLocks noChangeArrowheads="1"/>
          </p:cNvSpPr>
          <p:nvPr/>
        </p:nvSpPr>
        <p:spPr>
          <a:xfrm>
            <a:off x="1435505" y="1738113"/>
            <a:ext cx="6844599"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a:latin typeface="Segoe UI Light" panose="020B0502040204020203" pitchFamily="34" charset="0"/>
                <a:cs typeface="Segoe UI Light" panose="020B0502040204020203" pitchFamily="34" charset="0"/>
              </a:rPr>
              <a:t>Evaluación Final</a:t>
            </a:r>
            <a:br>
              <a:rPr lang="es-MX" sz="2400" b="1" dirty="0">
                <a:latin typeface="Segoe UI Light" panose="020B0502040204020203" pitchFamily="34" charset="0"/>
                <a:cs typeface="Segoe UI Light" panose="020B0502040204020203" pitchFamily="34" charset="0"/>
              </a:rPr>
            </a:br>
            <a:r>
              <a:rPr lang="es-MX" sz="2400" b="1" dirty="0">
                <a:latin typeface="Segoe UI Light" panose="020B0502040204020203" pitchFamily="34" charset="0"/>
                <a:cs typeface="Segoe UI Light" panose="020B0502040204020203" pitchFamily="34" charset="0"/>
              </a:rPr>
              <a:t>Perfil Psicológico Deportivo en la Prueba de Rasgos Psicológicos Para Deporte-PAR P1</a:t>
            </a:r>
            <a:endParaRPr lang="es-ES" sz="2400" b="1" dirty="0">
              <a:latin typeface="Segoe UI Light" panose="020B0502040204020203" pitchFamily="34" charset="0"/>
              <a:cs typeface="Segoe UI Light" panose="020B0502040204020203" pitchFamily="34" charset="0"/>
            </a:endParaRPr>
          </a:p>
        </p:txBody>
      </p:sp>
      <p:graphicFrame>
        <p:nvGraphicFramePr>
          <p:cNvPr id="46" name="Chart 2"/>
          <p:cNvGraphicFramePr>
            <a:graphicFrameLocks/>
          </p:cNvGraphicFramePr>
          <p:nvPr>
            <p:extLst>
              <p:ext uri="{D42A27DB-BD31-4B8C-83A1-F6EECF244321}">
                <p14:modId xmlns:p14="http://schemas.microsoft.com/office/powerpoint/2010/main" val="4000266608"/>
              </p:ext>
            </p:extLst>
          </p:nvPr>
        </p:nvGraphicFramePr>
        <p:xfrm>
          <a:off x="1334192" y="3226816"/>
          <a:ext cx="7428807" cy="5193284"/>
        </p:xfrm>
        <a:graphic>
          <a:graphicData uri="http://schemas.openxmlformats.org/drawingml/2006/chart">
            <c:chart xmlns:c="http://schemas.openxmlformats.org/drawingml/2006/chart" xmlns:r="http://schemas.openxmlformats.org/officeDocument/2006/relationships" r:id="rId15"/>
          </a:graphicData>
        </a:graphic>
      </p:graphicFrame>
      <p:pic>
        <p:nvPicPr>
          <p:cNvPr id="47" name="Imagen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93989" y="3619500"/>
            <a:ext cx="6463744" cy="4431284"/>
          </a:xfrm>
          <a:prstGeom prst="rect">
            <a:avLst/>
          </a:prstGeom>
        </p:spPr>
      </p:pic>
    </p:spTree>
    <p:extLst>
      <p:ext uri="{BB962C8B-B14F-4D97-AF65-F5344CB8AC3E}">
        <p14:creationId xmlns:p14="http://schemas.microsoft.com/office/powerpoint/2010/main" val="305052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Graphic spid="4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2"/>
          <p:cNvSpPr txBox="1">
            <a:spLocks noChangeArrowheads="1"/>
          </p:cNvSpPr>
          <p:nvPr/>
        </p:nvSpPr>
        <p:spPr>
          <a:xfrm>
            <a:off x="2284538" y="1848098"/>
            <a:ext cx="7392862" cy="122413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2400" b="1" dirty="0">
                <a:latin typeface="Segoe UI Light" panose="020B0502040204020203" pitchFamily="34" charset="0"/>
                <a:cs typeface="Segoe UI Light" panose="020B0502040204020203" pitchFamily="34" charset="0"/>
              </a:rPr>
              <a:t>Evaluación Final </a:t>
            </a:r>
            <a:br>
              <a:rPr lang="es-MX" sz="2400" b="1" dirty="0">
                <a:latin typeface="Segoe UI Light" panose="020B0502040204020203" pitchFamily="34" charset="0"/>
                <a:cs typeface="Segoe UI Light" panose="020B0502040204020203" pitchFamily="34" charset="0"/>
              </a:rPr>
            </a:br>
            <a:r>
              <a:rPr lang="es-MX" sz="2400" b="1" dirty="0">
                <a:latin typeface="Segoe UI Light" panose="020B0502040204020203" pitchFamily="34" charset="0"/>
                <a:cs typeface="Segoe UI Light" panose="020B0502040204020203" pitchFamily="34" charset="0"/>
              </a:rPr>
              <a:t>Perfil Psicológico Deportivo en la Prueba de Ansiedad Pre Competitiva- SCAT </a:t>
            </a:r>
            <a:endParaRPr lang="es-ES" sz="2400" b="1" dirty="0">
              <a:latin typeface="Segoe UI Light" panose="020B0502040204020203" pitchFamily="34" charset="0"/>
              <a:cs typeface="Segoe UI Light" panose="020B0502040204020203" pitchFamily="34" charset="0"/>
            </a:endParaRPr>
          </a:p>
        </p:txBody>
      </p:sp>
      <p:graphicFrame>
        <p:nvGraphicFramePr>
          <p:cNvPr id="37" name="4 Gráfico"/>
          <p:cNvGraphicFramePr>
            <a:graphicFrameLocks/>
          </p:cNvGraphicFramePr>
          <p:nvPr>
            <p:extLst>
              <p:ext uri="{D42A27DB-BD31-4B8C-83A1-F6EECF244321}">
                <p14:modId xmlns:p14="http://schemas.microsoft.com/office/powerpoint/2010/main" val="2088332086"/>
              </p:ext>
            </p:extLst>
          </p:nvPr>
        </p:nvGraphicFramePr>
        <p:xfrm>
          <a:off x="2062320" y="3556046"/>
          <a:ext cx="7615080" cy="5648980"/>
        </p:xfrm>
        <a:graphic>
          <a:graphicData uri="http://schemas.openxmlformats.org/drawingml/2006/chart">
            <c:chart xmlns:c="http://schemas.openxmlformats.org/drawingml/2006/chart" xmlns:r="http://schemas.openxmlformats.org/officeDocument/2006/relationships" r:id="rId15"/>
          </a:graphicData>
        </a:graphic>
      </p:graphicFrame>
      <p:pic>
        <p:nvPicPr>
          <p:cNvPr id="38" name="Imagen 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0400" y="3490590"/>
            <a:ext cx="6804573" cy="4330183"/>
          </a:xfrm>
          <a:prstGeom prst="rect">
            <a:avLst/>
          </a:prstGeom>
        </p:spPr>
      </p:pic>
    </p:spTree>
    <p:extLst>
      <p:ext uri="{BB962C8B-B14F-4D97-AF65-F5344CB8AC3E}">
        <p14:creationId xmlns:p14="http://schemas.microsoft.com/office/powerpoint/2010/main" val="1308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27" name="Rectangle 2"/>
          <p:cNvSpPr>
            <a:spLocks noGrp="1" noChangeArrowheads="1"/>
          </p:cNvSpPr>
          <p:nvPr>
            <p:ph type="title"/>
          </p:nvPr>
        </p:nvSpPr>
        <p:spPr>
          <a:xfrm>
            <a:off x="1605083" y="1536031"/>
            <a:ext cx="7388460" cy="1224136"/>
          </a:xfrm>
        </p:spPr>
        <p:txBody>
          <a:bodyPr>
            <a:noAutofit/>
          </a:bodyPr>
          <a:lstStyle/>
          <a:p>
            <a:pPr algn="ctr"/>
            <a:r>
              <a:rPr lang="es-MX" sz="2400" b="1" dirty="0">
                <a:latin typeface="Segoe UI Light" panose="020B0502040204020203" pitchFamily="34" charset="0"/>
                <a:cs typeface="Segoe UI Light" panose="020B0502040204020203" pitchFamily="34" charset="0"/>
              </a:rPr>
              <a:t>Evaluación Final</a:t>
            </a:r>
            <a:br>
              <a:rPr lang="es-MX" sz="2400" b="1" dirty="0">
                <a:latin typeface="Segoe UI Light" panose="020B0502040204020203" pitchFamily="34" charset="0"/>
                <a:cs typeface="Segoe UI Light" panose="020B0502040204020203" pitchFamily="34" charset="0"/>
              </a:rPr>
            </a:br>
            <a:r>
              <a:rPr lang="es-MX" sz="2400" b="1" dirty="0">
                <a:latin typeface="Segoe UI Light" panose="020B0502040204020203" pitchFamily="34" charset="0"/>
                <a:cs typeface="Segoe UI Light" panose="020B0502040204020203" pitchFamily="34" charset="0"/>
              </a:rPr>
              <a:t>Perfil Psicológico Deportivo en la Prueba de </a:t>
            </a:r>
            <a:br>
              <a:rPr lang="es-MX" sz="2400" b="1" dirty="0">
                <a:latin typeface="Segoe UI Light" panose="020B0502040204020203" pitchFamily="34" charset="0"/>
                <a:cs typeface="Segoe UI Light" panose="020B0502040204020203" pitchFamily="34" charset="0"/>
              </a:rPr>
            </a:br>
            <a:r>
              <a:rPr lang="es-MX" sz="2400" b="1" dirty="0">
                <a:latin typeface="Segoe UI Light" panose="020B0502040204020203" pitchFamily="34" charset="0"/>
                <a:cs typeface="Segoe UI Light" panose="020B0502040204020203" pitchFamily="34" charset="0"/>
              </a:rPr>
              <a:t>Atención y Concentración- REJILLA </a:t>
            </a:r>
            <a:endParaRPr lang="es-ES" sz="2400" b="1" dirty="0">
              <a:latin typeface="Segoe UI Light" panose="020B0502040204020203" pitchFamily="34" charset="0"/>
              <a:cs typeface="Segoe UI Light" panose="020B0502040204020203" pitchFamily="34" charset="0"/>
            </a:endParaRPr>
          </a:p>
        </p:txBody>
      </p:sp>
      <p:graphicFrame>
        <p:nvGraphicFramePr>
          <p:cNvPr id="28" name="8 Gráfico"/>
          <p:cNvGraphicFramePr>
            <a:graphicFrameLocks/>
          </p:cNvGraphicFramePr>
          <p:nvPr>
            <p:extLst>
              <p:ext uri="{D42A27DB-BD31-4B8C-83A1-F6EECF244321}">
                <p14:modId xmlns:p14="http://schemas.microsoft.com/office/powerpoint/2010/main" val="2438213917"/>
              </p:ext>
            </p:extLst>
          </p:nvPr>
        </p:nvGraphicFramePr>
        <p:xfrm>
          <a:off x="935636" y="3106427"/>
          <a:ext cx="8739537" cy="5530915"/>
        </p:xfrm>
        <a:graphic>
          <a:graphicData uri="http://schemas.openxmlformats.org/drawingml/2006/chart">
            <c:chart xmlns:c="http://schemas.openxmlformats.org/drawingml/2006/chart" xmlns:r="http://schemas.openxmlformats.org/officeDocument/2006/relationships" r:id="rId14"/>
          </a:graphicData>
        </a:graphic>
      </p:graphicFrame>
      <p:pic>
        <p:nvPicPr>
          <p:cNvPr id="29" name="Imagen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80454" y="3667692"/>
            <a:ext cx="7111603" cy="4371407"/>
          </a:xfrm>
          <a:prstGeom prst="rect">
            <a:avLst/>
          </a:prstGeom>
        </p:spPr>
      </p:pic>
    </p:spTree>
    <p:extLst>
      <p:ext uri="{BB962C8B-B14F-4D97-AF65-F5344CB8AC3E}">
        <p14:creationId xmlns:p14="http://schemas.microsoft.com/office/powerpoint/2010/main" val="34935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2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angle 2"/>
          <p:cNvSpPr txBox="1">
            <a:spLocks noChangeArrowheads="1"/>
          </p:cNvSpPr>
          <p:nvPr/>
        </p:nvSpPr>
        <p:spPr>
          <a:xfrm>
            <a:off x="1732928" y="1686785"/>
            <a:ext cx="9179066" cy="6591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sz="2400" b="1" dirty="0">
                <a:latin typeface="Segoe UI Light" panose="020B0502040204020203" pitchFamily="34" charset="0"/>
                <a:cs typeface="Segoe UI Light" panose="020B0502040204020203" pitchFamily="34" charset="0"/>
              </a:rPr>
              <a:t>Resultados del Programa de Intervención Psicologico Deportivo</a:t>
            </a:r>
            <a:endParaRPr lang="es-ES" sz="2400" b="1" dirty="0">
              <a:latin typeface="Segoe UI Light" panose="020B0502040204020203" pitchFamily="34" charset="0"/>
              <a:cs typeface="Segoe UI Light" panose="020B0502040204020203" pitchFamily="34" charset="0"/>
            </a:endParaRPr>
          </a:p>
        </p:txBody>
      </p:sp>
      <p:sp>
        <p:nvSpPr>
          <p:cNvPr id="37" name="Rectangle 3"/>
          <p:cNvSpPr txBox="1">
            <a:spLocks noChangeArrowheads="1"/>
          </p:cNvSpPr>
          <p:nvPr/>
        </p:nvSpPr>
        <p:spPr>
          <a:xfrm>
            <a:off x="1630642" y="6620365"/>
            <a:ext cx="6765072" cy="73808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buClrTx/>
              <a:buSzPct val="92000"/>
              <a:buFont typeface="Wingdings" panose="05000000000000000000" pitchFamily="2" charset="2"/>
              <a:buChar char="q"/>
            </a:pPr>
            <a:r>
              <a:rPr lang="es-MX" sz="2400" dirty="0">
                <a:latin typeface="Segoe UI Light" panose="020B0502040204020203" pitchFamily="34" charset="0"/>
                <a:cs typeface="Segoe UI Light" panose="020B0502040204020203" pitchFamily="34" charset="0"/>
              </a:rPr>
              <a:t>Se incremento el nivel de rendimiento psicológico deportivo.</a:t>
            </a:r>
          </a:p>
        </p:txBody>
      </p:sp>
      <p:sp>
        <p:nvSpPr>
          <p:cNvPr id="38" name="Rectángulo 37"/>
          <p:cNvSpPr/>
          <p:nvPr/>
        </p:nvSpPr>
        <p:spPr>
          <a:xfrm>
            <a:off x="1838707" y="7923009"/>
            <a:ext cx="6557007" cy="830997"/>
          </a:xfrm>
          <a:prstGeom prst="rect">
            <a:avLst/>
          </a:prstGeom>
        </p:spPr>
        <p:txBody>
          <a:bodyPr wrap="square">
            <a:spAutoFit/>
          </a:bodyPr>
          <a:lstStyle/>
          <a:p>
            <a:pPr marL="285750" indent="-285750" algn="just">
              <a:buFont typeface="Wingdings" panose="05000000000000000000" pitchFamily="2" charset="2"/>
              <a:buChar char="q"/>
            </a:pPr>
            <a:r>
              <a:rPr lang="es-MX" sz="2400" dirty="0">
                <a:latin typeface="Segoe UI Light" panose="020B0502040204020203" pitchFamily="34" charset="0"/>
                <a:cs typeface="Segoe UI Light" panose="020B0502040204020203" pitchFamily="34" charset="0"/>
              </a:rPr>
              <a:t>Se logro incrementar el nivel de las áreas deficitarias en su fortaleza mental.</a:t>
            </a:r>
          </a:p>
        </p:txBody>
      </p:sp>
      <p:sp>
        <p:nvSpPr>
          <p:cNvPr id="39" name="Rectángulo 38"/>
          <p:cNvSpPr/>
          <p:nvPr/>
        </p:nvSpPr>
        <p:spPr>
          <a:xfrm>
            <a:off x="1733426" y="5157721"/>
            <a:ext cx="6662288" cy="830997"/>
          </a:xfrm>
          <a:prstGeom prst="rect">
            <a:avLst/>
          </a:prstGeom>
        </p:spPr>
        <p:txBody>
          <a:bodyPr wrap="square">
            <a:spAutoFit/>
          </a:bodyPr>
          <a:lstStyle/>
          <a:p>
            <a:pPr marL="285750" indent="-285750" algn="just">
              <a:buFont typeface="Wingdings" panose="05000000000000000000" pitchFamily="2" charset="2"/>
              <a:buChar char="q"/>
            </a:pPr>
            <a:r>
              <a:rPr lang="es-MX" sz="2400" dirty="0">
                <a:latin typeface="Segoe UI Light" panose="020B0502040204020203" pitchFamily="34" charset="0"/>
                <a:cs typeface="Segoe UI Light" panose="020B0502040204020203" pitchFamily="34" charset="0"/>
              </a:rPr>
              <a:t>El deportista incremento su nivel concentración en las competencias.</a:t>
            </a:r>
          </a:p>
        </p:txBody>
      </p:sp>
      <p:sp>
        <p:nvSpPr>
          <p:cNvPr id="40" name="Rectángulo 39"/>
          <p:cNvSpPr/>
          <p:nvPr/>
        </p:nvSpPr>
        <p:spPr>
          <a:xfrm>
            <a:off x="1732928" y="3225786"/>
            <a:ext cx="6662786" cy="461665"/>
          </a:xfrm>
          <a:prstGeom prst="rect">
            <a:avLst/>
          </a:prstGeom>
        </p:spPr>
        <p:txBody>
          <a:bodyPr wrap="square">
            <a:spAutoFit/>
          </a:bodyPr>
          <a:lstStyle/>
          <a:p>
            <a:pPr marL="285750" indent="-285750" algn="just">
              <a:buFont typeface="Wingdings" panose="05000000000000000000" pitchFamily="2" charset="2"/>
              <a:buChar char="q"/>
            </a:pPr>
            <a:r>
              <a:rPr lang="es-MX" sz="2400" dirty="0">
                <a:latin typeface="Segoe UI Light" panose="020B0502040204020203" pitchFamily="34" charset="0"/>
                <a:cs typeface="Segoe UI Light" panose="020B0502040204020203" pitchFamily="34" charset="0"/>
              </a:rPr>
              <a:t>Adquisición de Técnicas Psicológicas Deportivas.</a:t>
            </a:r>
          </a:p>
        </p:txBody>
      </p:sp>
      <p:sp>
        <p:nvSpPr>
          <p:cNvPr id="41" name="Rectángulo 40"/>
          <p:cNvSpPr/>
          <p:nvPr/>
        </p:nvSpPr>
        <p:spPr>
          <a:xfrm>
            <a:off x="1597949" y="4104586"/>
            <a:ext cx="5322611" cy="577530"/>
          </a:xfrm>
          <a:prstGeom prst="rect">
            <a:avLst/>
          </a:prstGeom>
        </p:spPr>
        <p:txBody>
          <a:bodyPr wrap="none">
            <a:spAutoFit/>
          </a:bodyPr>
          <a:lstStyle/>
          <a:p>
            <a:pPr marL="395478" indent="-285750" algn="just">
              <a:lnSpc>
                <a:spcPct val="150000"/>
              </a:lnSpc>
              <a:buFont typeface="Wingdings" panose="05000000000000000000" pitchFamily="2" charset="2"/>
              <a:buChar char="q"/>
            </a:pPr>
            <a:r>
              <a:rPr lang="es-MX" sz="2400" dirty="0">
                <a:latin typeface="Segoe UI Light" panose="020B0502040204020203" pitchFamily="34" charset="0"/>
                <a:cs typeface="Segoe UI Light" panose="020B0502040204020203" pitchFamily="34" charset="0"/>
              </a:rPr>
              <a:t>Cumplimiento de las metas trazadas.</a:t>
            </a:r>
            <a:endParaRPr lang="es-ES" sz="2400" dirty="0">
              <a:latin typeface="Segoe UI Light" panose="020B0502040204020203" pitchFamily="34" charset="0"/>
              <a:cs typeface="Segoe UI Light" panose="020B0502040204020203" pitchFamily="34" charset="0"/>
            </a:endParaRPr>
          </a:p>
        </p:txBody>
      </p:sp>
      <p:pic>
        <p:nvPicPr>
          <p:cNvPr id="42" name="Imagen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7000" y="3254892"/>
            <a:ext cx="7105992" cy="5329494"/>
          </a:xfrm>
          <a:prstGeom prst="rect">
            <a:avLst/>
          </a:prstGeom>
        </p:spPr>
      </p:pic>
    </p:spTree>
    <p:extLst>
      <p:ext uri="{BB962C8B-B14F-4D97-AF65-F5344CB8AC3E}">
        <p14:creationId xmlns:p14="http://schemas.microsoft.com/office/powerpoint/2010/main" val="209033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5">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pic>
        <p:nvPicPr>
          <p:cNvPr id="45" name="yt1s.com -euronews science  Preparando las mentes de los campeones para Londres 2012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0" y="1"/>
            <a:ext cx="18288000" cy="10287000"/>
          </a:xfrm>
          <a:prstGeom prst="rect">
            <a:avLst/>
          </a:prstGeom>
        </p:spPr>
      </p:pic>
    </p:spTree>
    <p:extLst>
      <p:ext uri="{BB962C8B-B14F-4D97-AF65-F5344CB8AC3E}">
        <p14:creationId xmlns:p14="http://schemas.microsoft.com/office/powerpoint/2010/main" val="417371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
                                        </p:tgtEl>
                                      </p:cBhvr>
                                    </p:cmd>
                                  </p:childTnLst>
                                </p:cTn>
                              </p:par>
                            </p:childTnLst>
                          </p:cTn>
                        </p:par>
                      </p:childTnLst>
                    </p:cTn>
                  </p:par>
                </p:childTnLst>
              </p:cTn>
              <p:nextCondLst>
                <p:cond evt="onClick" delay="0">
                  <p:tgtEl>
                    <p:spTgt spid="45"/>
                  </p:tgtEl>
                </p:cond>
              </p:nextCondLst>
            </p:seq>
            <p:video>
              <p:cMediaNode vol="80000">
                <p:cTn id="7" fill="hold" display="0">
                  <p:stCondLst>
                    <p:cond delay="indefinite"/>
                  </p:stCondLst>
                </p:cTn>
                <p:tgtEl>
                  <p:spTgt spid="4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7">
            <a:alphaModFix amt="97000"/>
          </a:blip>
          <a:srcRect l="18146" t="18339" r="31685" b="22961"/>
          <a:stretch>
            <a:fillRect/>
          </a:stretch>
        </p:blipFill>
        <p:spPr>
          <a:xfrm>
            <a:off x="16002000" y="227262"/>
            <a:ext cx="1981200" cy="1573743"/>
          </a:xfrm>
          <a:prstGeom prst="rect">
            <a:avLst/>
          </a:prstGeom>
        </p:spPr>
      </p:pic>
      <p:pic>
        <p:nvPicPr>
          <p:cNvPr id="4" name="Psicología del Deporte - FEP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0"/>
            <a:ext cx="18298763" cy="10361929"/>
          </a:xfrm>
          <a:prstGeom prst="rect">
            <a:avLst/>
          </a:prstGeom>
        </p:spPr>
      </p:pic>
    </p:spTree>
    <p:extLst>
      <p:ext uri="{BB962C8B-B14F-4D97-AF65-F5344CB8AC3E}">
        <p14:creationId xmlns:p14="http://schemas.microsoft.com/office/powerpoint/2010/main" val="2737355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9"/>
          <p:cNvSpPr/>
          <p:nvPr/>
        </p:nvSpPr>
        <p:spPr>
          <a:xfrm>
            <a:off x="3700214" y="1044668"/>
            <a:ext cx="667398" cy="642804"/>
          </a:xfrm>
          <a:prstGeom prst="rect">
            <a:avLst/>
          </a:prstGeom>
          <a:blipFill>
            <a:blip r:embed="rId2" cstate="print"/>
            <a:stretch>
              <a:fillRect/>
            </a:stretch>
          </a:blipFill>
        </p:spPr>
        <p:txBody>
          <a:bodyPr wrap="square" lIns="0" tIns="0" rIns="0" bIns="0" rtlCol="0"/>
          <a:lstStyle/>
          <a:p>
            <a:endParaRPr sz="2700"/>
          </a:p>
        </p:txBody>
      </p:sp>
      <p:sp>
        <p:nvSpPr>
          <p:cNvPr id="23" name="CuadroTexto 22"/>
          <p:cNvSpPr txBox="1"/>
          <p:nvPr/>
        </p:nvSpPr>
        <p:spPr>
          <a:xfrm>
            <a:off x="1415597" y="4930569"/>
            <a:ext cx="6116595" cy="830997"/>
          </a:xfrm>
          <a:prstGeom prst="rect">
            <a:avLst/>
          </a:prstGeom>
          <a:noFill/>
        </p:spPr>
        <p:txBody>
          <a:bodyPr wrap="square" rtlCol="0">
            <a:spAutoFit/>
          </a:bodyPr>
          <a:lstStyle/>
          <a:p>
            <a:r>
              <a:rPr lang="es-PE" sz="4800" b="1" dirty="0">
                <a:solidFill>
                  <a:schemeClr val="bg1"/>
                </a:solidFill>
              </a:rPr>
              <a:t>Material Audiovisual</a:t>
            </a:r>
          </a:p>
        </p:txBody>
      </p:sp>
      <p:pic>
        <p:nvPicPr>
          <p:cNvPr id="31" name="Gráfico 30">
            <a:extLst>
              <a:ext uri="{FF2B5EF4-FFF2-40B4-BE49-F238E27FC236}">
                <a16:creationId xmlns:a16="http://schemas.microsoft.com/office/drawing/2014/main" id="{21824F75-EBAC-464B-9E55-3288BF2BA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6905" y="2009934"/>
            <a:ext cx="953663" cy="1013804"/>
          </a:xfrm>
          <a:prstGeom prst="rect">
            <a:avLst/>
          </a:prstGeom>
        </p:spPr>
      </p:pic>
      <p:pic>
        <p:nvPicPr>
          <p:cNvPr id="32" name="Gráfico 31">
            <a:extLst>
              <a:ext uri="{FF2B5EF4-FFF2-40B4-BE49-F238E27FC236}">
                <a16:creationId xmlns:a16="http://schemas.microsoft.com/office/drawing/2014/main" id="{D23EED23-8D96-4BE4-85AF-CB263DFF1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5896380" y="8953500"/>
            <a:ext cx="953663" cy="1013804"/>
          </a:xfrm>
          <a:prstGeom prst="rect">
            <a:avLst/>
          </a:prstGeom>
        </p:spPr>
      </p:pic>
      <p:pic>
        <p:nvPicPr>
          <p:cNvPr id="8" name="Imagen 7">
            <a:extLst>
              <a:ext uri="{FF2B5EF4-FFF2-40B4-BE49-F238E27FC236}">
                <a16:creationId xmlns:a16="http://schemas.microsoft.com/office/drawing/2014/main" id="{B02EA293-A531-4B2A-A70F-CF698F510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2781300"/>
            <a:ext cx="12968354" cy="6423179"/>
          </a:xfrm>
          <a:prstGeom prst="rect">
            <a:avLst/>
          </a:prstGeom>
        </p:spPr>
      </p:pic>
      <p:sp>
        <p:nvSpPr>
          <p:cNvPr id="7" name="Rectángulo 6"/>
          <p:cNvSpPr/>
          <p:nvPr/>
        </p:nvSpPr>
        <p:spPr>
          <a:xfrm>
            <a:off x="10108838" y="7645842"/>
            <a:ext cx="5755116" cy="1541319"/>
          </a:xfrm>
          <a:prstGeom prst="rect">
            <a:avLst/>
          </a:prstGeom>
        </p:spPr>
        <p:txBody>
          <a:bodyPr wrap="square">
            <a:spAutoFit/>
          </a:bodyPr>
          <a:lstStyle/>
          <a:p>
            <a:pPr marL="6350" marR="175895" indent="-6350" algn="ctr">
              <a:lnSpc>
                <a:spcPct val="107000"/>
              </a:lnSpc>
            </a:pPr>
            <a:r>
              <a:rPr lang="es-PE" sz="8800" b="1" kern="0" dirty="0">
                <a:solidFill>
                  <a:srgbClr val="FF0000"/>
                </a:solidFill>
                <a:latin typeface="+mj-lt"/>
                <a:ea typeface="Calibri" panose="020F0502020204030204" pitchFamily="34" charset="0"/>
              </a:rPr>
              <a:t>GRACIAS!!!  </a:t>
            </a:r>
            <a:endParaRPr lang="es-PE" sz="8800" b="1" kern="0" dirty="0">
              <a:solidFill>
                <a:srgbClr val="FF0000"/>
              </a:solidFill>
              <a:effectLst/>
              <a:latin typeface="+mj-lt"/>
              <a:ea typeface="Calibri" panose="020F0502020204030204" pitchFamily="34" charset="0"/>
            </a:endParaRPr>
          </a:p>
        </p:txBody>
      </p:sp>
      <p:pic>
        <p:nvPicPr>
          <p:cNvPr id="9" name="Picture 5"/>
          <p:cNvPicPr>
            <a:picLocks noChangeAspect="1"/>
          </p:cNvPicPr>
          <p:nvPr/>
        </p:nvPicPr>
        <p:blipFill>
          <a:blip r:embed="rId6">
            <a:alphaModFix amt="97000"/>
          </a:blip>
          <a:srcRect l="18146" t="18339" r="31685" b="22961"/>
          <a:stretch>
            <a:fillRect/>
          </a:stretch>
        </p:blipFill>
        <p:spPr>
          <a:xfrm>
            <a:off x="15704036" y="479768"/>
            <a:ext cx="2094369" cy="1772603"/>
          </a:xfrm>
          <a:prstGeom prst="rect">
            <a:avLst/>
          </a:prstGeom>
        </p:spPr>
      </p:pic>
    </p:spTree>
    <p:extLst>
      <p:ext uri="{BB962C8B-B14F-4D97-AF65-F5344CB8AC3E}">
        <p14:creationId xmlns:p14="http://schemas.microsoft.com/office/powerpoint/2010/main" val="42289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19" name="Elipse 18">
            <a:extLst>
              <a:ext uri="{FF2B5EF4-FFF2-40B4-BE49-F238E27FC236}">
                <a16:creationId xmlns:a16="http://schemas.microsoft.com/office/drawing/2014/main" id="{74EE283E-20D1-7DB6-AAA4-4A27B64E8C66}"/>
              </a:ext>
            </a:extLst>
          </p:cNvPr>
          <p:cNvSpPr/>
          <p:nvPr/>
        </p:nvSpPr>
        <p:spPr>
          <a:xfrm>
            <a:off x="15784749" y="7530280"/>
            <a:ext cx="3124201" cy="3006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456" y="6702979"/>
            <a:ext cx="1477972" cy="1721074"/>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396" y="566829"/>
            <a:ext cx="1477972" cy="1721074"/>
          </a:xfrm>
          <a:prstGeom prst="rect">
            <a:avLst/>
          </a:prstGeom>
        </p:spPr>
      </p:pic>
      <p:grpSp>
        <p:nvGrpSpPr>
          <p:cNvPr id="6" name="Grupo 5"/>
          <p:cNvGrpSpPr/>
          <p:nvPr/>
        </p:nvGrpSpPr>
        <p:grpSpPr>
          <a:xfrm>
            <a:off x="227976" y="193209"/>
            <a:ext cx="2628900" cy="2628900"/>
            <a:chOff x="533400" y="342137"/>
            <a:chExt cx="2628900" cy="2628900"/>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342137"/>
              <a:ext cx="2628900" cy="2628900"/>
            </a:xfrm>
            <a:prstGeom prst="rect">
              <a:avLst/>
            </a:prstGeom>
          </p:spPr>
        </p:pic>
        <p:grpSp>
          <p:nvGrpSpPr>
            <p:cNvPr id="5" name="Grupo 4"/>
            <p:cNvGrpSpPr/>
            <p:nvPr/>
          </p:nvGrpSpPr>
          <p:grpSpPr>
            <a:xfrm>
              <a:off x="854238" y="637587"/>
              <a:ext cx="1987223" cy="1987223"/>
              <a:chOff x="3810000" y="834886"/>
              <a:chExt cx="1987223" cy="1987223"/>
            </a:xfrm>
          </p:grpSpPr>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0" y="834886"/>
                <a:ext cx="1987223" cy="198722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18655" y="1317992"/>
                <a:ext cx="969911" cy="969911"/>
              </a:xfrm>
              <a:prstGeom prst="rect">
                <a:avLst/>
              </a:prstGeom>
            </p:spPr>
          </p:pic>
        </p:grpSp>
      </p:grpSp>
      <p:sp>
        <p:nvSpPr>
          <p:cNvPr id="14" name="TextBox 14"/>
          <p:cNvSpPr txBox="1"/>
          <p:nvPr/>
        </p:nvSpPr>
        <p:spPr>
          <a:xfrm>
            <a:off x="2027380" y="3761627"/>
            <a:ext cx="14643465" cy="2462213"/>
          </a:xfrm>
          <a:prstGeom prst="rect">
            <a:avLst/>
          </a:prstGeom>
        </p:spPr>
        <p:txBody>
          <a:bodyPr lIns="0" tIns="0" rIns="0" bIns="0" rtlCol="0" anchor="t">
            <a:spAutoFit/>
          </a:bodyPr>
          <a:lstStyle/>
          <a:p>
            <a:pPr algn="ctr"/>
            <a:r>
              <a:rPr lang="es-PE" sz="8000" dirty="0">
                <a:latin typeface="Segoe UI Light" panose="020B0502040204020203" pitchFamily="34" charset="0"/>
                <a:cs typeface="Segoe UI Light" panose="020B0502040204020203" pitchFamily="34" charset="0"/>
              </a:rPr>
              <a:t>Resultados de la Intervención en Psicologia Aplicado al Deporte</a:t>
            </a:r>
          </a:p>
        </p:txBody>
      </p:sp>
      <p:pic>
        <p:nvPicPr>
          <p:cNvPr id="17" name="Picture 17"/>
          <p:cNvPicPr>
            <a:picLocks noChangeAspect="1"/>
          </p:cNvPicPr>
          <p:nvPr/>
        </p:nvPicPr>
        <p:blipFill>
          <a:blip r:embed="rId8">
            <a:alphaModFix amt="97000"/>
          </a:blip>
          <a:srcRect l="18146" t="18339" r="31685" b="22961"/>
          <a:stretch>
            <a:fillRect/>
          </a:stretch>
        </p:blipFill>
        <p:spPr>
          <a:xfrm>
            <a:off x="16396265" y="8246710"/>
            <a:ext cx="1888492" cy="1573743"/>
          </a:xfrm>
          <a:prstGeom prst="rect">
            <a:avLst/>
          </a:prstGeom>
        </p:spPr>
      </p:pic>
    </p:spTree>
    <p:extLst>
      <p:ext uri="{BB962C8B-B14F-4D97-AF65-F5344CB8AC3E}">
        <p14:creationId xmlns:p14="http://schemas.microsoft.com/office/powerpoint/2010/main" val="352540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45" name="Rectángulo 44"/>
          <p:cNvSpPr/>
          <p:nvPr/>
        </p:nvSpPr>
        <p:spPr>
          <a:xfrm>
            <a:off x="525414" y="2804028"/>
            <a:ext cx="8762325" cy="175432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Cuando el Psicólogo del deporte realiza una intervención psicológica en el ámbito deportivo, este se enfoca en optimizar el rendimiento de los deportistas.</a:t>
            </a:r>
          </a:p>
        </p:txBody>
      </p:sp>
      <p:sp>
        <p:nvSpPr>
          <p:cNvPr id="46" name="Rectángulo 45"/>
          <p:cNvSpPr/>
          <p:nvPr/>
        </p:nvSpPr>
        <p:spPr>
          <a:xfrm>
            <a:off x="591705" y="1852086"/>
            <a:ext cx="2446385" cy="619272"/>
          </a:xfrm>
          <a:prstGeom prst="rect">
            <a:avLst/>
          </a:prstGeom>
        </p:spPr>
        <p:txBody>
          <a:bodyPr wrap="square">
            <a:spAutoFit/>
          </a:bodyPr>
          <a:lstStyle/>
          <a:p>
            <a:pPr>
              <a:lnSpc>
                <a:spcPct val="107000"/>
              </a:lnSpc>
              <a:spcAft>
                <a:spcPts val="800"/>
              </a:spcAft>
            </a:pPr>
            <a:r>
              <a:rPr lang="es-PE" sz="3200" b="1" dirty="0">
                <a:solidFill>
                  <a:srgbClr val="202124"/>
                </a:solidFill>
                <a:latin typeface="Segoe UI Light" panose="020B0502040204020203" pitchFamily="34" charset="0"/>
                <a:ea typeface="Times New Roman" panose="02020603050405020304" pitchFamily="18" charset="0"/>
                <a:cs typeface="Segoe UI Light" panose="020B0502040204020203" pitchFamily="34" charset="0"/>
              </a:rPr>
              <a:t>Introducción</a:t>
            </a:r>
            <a:endParaRPr lang="es-PE" sz="3200" b="1" dirty="0">
              <a:effectLst/>
              <a:latin typeface="Segoe UI Light" panose="020B0502040204020203" pitchFamily="34" charset="0"/>
              <a:ea typeface="Calibri" panose="020F0502020204030204" pitchFamily="34" charset="0"/>
              <a:cs typeface="Segoe UI Light" panose="020B0502040204020203" pitchFamily="34" charset="0"/>
            </a:endParaRPr>
          </a:p>
        </p:txBody>
      </p:sp>
      <p:pic>
        <p:nvPicPr>
          <p:cNvPr id="48" name="Imagen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89764" y="3061629"/>
            <a:ext cx="5273040" cy="3515360"/>
          </a:xfrm>
          <a:prstGeom prst="rect">
            <a:avLst/>
          </a:prstGeom>
        </p:spPr>
      </p:pic>
      <p:sp>
        <p:nvSpPr>
          <p:cNvPr id="49" name="Rectángulo 48"/>
          <p:cNvSpPr/>
          <p:nvPr/>
        </p:nvSpPr>
        <p:spPr>
          <a:xfrm>
            <a:off x="591705" y="5402481"/>
            <a:ext cx="8696034" cy="2308324"/>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La función del psicólogo deportivo comienza con una evaluación Psicodeportiva que se adecuará al área de actuación como: deporte de alto rendimiento, deporte formativo o deporte de ocio, salud y tiempo libre. </a:t>
            </a:r>
            <a:endParaRPr lang="es-P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ppt_x"/>
                                          </p:val>
                                        </p:tav>
                                        <p:tav tm="100000">
                                          <p:val>
                                            <p:strVal val="#ppt_x"/>
                                          </p:val>
                                        </p:tav>
                                      </p:tavLst>
                                    </p:anim>
                                    <p:anim calcmode="lin" valueType="num">
                                      <p:cBhvr additive="base">
                                        <p:cTn id="2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6" name="Rectángulo 35"/>
          <p:cNvSpPr/>
          <p:nvPr/>
        </p:nvSpPr>
        <p:spPr>
          <a:xfrm>
            <a:off x="1776021" y="4944844"/>
            <a:ext cx="7748977" cy="1200329"/>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Estas funciones se pueden complementar con otras referentes a la educación, formación e investigación.</a:t>
            </a:r>
            <a:endParaRPr lang="es-PE" sz="2400" dirty="0">
              <a:latin typeface="Segoe UI Light" panose="020B0502040204020203" pitchFamily="34" charset="0"/>
              <a:cs typeface="Segoe UI Light" panose="020B0502040204020203" pitchFamily="34" charset="0"/>
            </a:endParaRPr>
          </a:p>
        </p:txBody>
      </p:sp>
      <p:sp>
        <p:nvSpPr>
          <p:cNvPr id="38" name="Rectángulo 37"/>
          <p:cNvSpPr/>
          <p:nvPr/>
        </p:nvSpPr>
        <p:spPr>
          <a:xfrm>
            <a:off x="1776022" y="2526026"/>
            <a:ext cx="7748977" cy="17543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Luego continua con una planificación y programación de la intervención a realizar y continua con el control del trabajo llevado a cabo. </a:t>
            </a:r>
            <a:endParaRPr lang="es-PE" sz="2400" dirty="0">
              <a:latin typeface="Segoe UI Light" panose="020B0502040204020203" pitchFamily="34" charset="0"/>
              <a:cs typeface="Segoe UI Light" panose="020B0502040204020203" pitchFamily="34" charset="0"/>
            </a:endParaRPr>
          </a:p>
        </p:txBody>
      </p:sp>
      <p:pic>
        <p:nvPicPr>
          <p:cNvPr id="39" name="Imagen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01400" y="3375068"/>
            <a:ext cx="5414480" cy="4259488"/>
          </a:xfrm>
          <a:prstGeom prst="rect">
            <a:avLst/>
          </a:prstGeom>
        </p:spPr>
      </p:pic>
      <p:sp>
        <p:nvSpPr>
          <p:cNvPr id="40" name="Rectángulo 39"/>
          <p:cNvSpPr/>
          <p:nvPr/>
        </p:nvSpPr>
        <p:spPr>
          <a:xfrm>
            <a:off x="1827512" y="7068792"/>
            <a:ext cx="7697485" cy="1131528"/>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El psicólogo deportivo aporta más que técnicas psicológicas. </a:t>
            </a:r>
            <a:endParaRPr lang="es-PE" sz="2400" dirty="0">
              <a:solidFill>
                <a:srgbClr val="0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522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27" name="Rectángulo 26"/>
          <p:cNvSpPr/>
          <p:nvPr/>
        </p:nvSpPr>
        <p:spPr>
          <a:xfrm>
            <a:off x="603054" y="2189372"/>
            <a:ext cx="7898300" cy="168552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El aporte es esencial en el rendimiento deportivo, el funcionamiento </a:t>
            </a:r>
            <a:r>
              <a:rPr lang="es-PE" sz="2400" b="1" dirty="0">
                <a:latin typeface="Segoe UI Light" panose="020B0502040204020203" pitchFamily="34" charset="0"/>
                <a:cs typeface="Segoe UI Light" panose="020B0502040204020203" pitchFamily="34" charset="0"/>
              </a:rPr>
              <a:t>psicológico</a:t>
            </a:r>
            <a:r>
              <a:rPr lang="es-PE" sz="2400" dirty="0">
                <a:latin typeface="Segoe UI Light" panose="020B0502040204020203" pitchFamily="34" charset="0"/>
                <a:cs typeface="Segoe UI Light" panose="020B0502040204020203" pitchFamily="34" charset="0"/>
              </a:rPr>
              <a:t> de los deportistas es igual de importante que el funcionamiento </a:t>
            </a:r>
            <a:r>
              <a:rPr lang="es-PE" sz="2400" b="1" dirty="0">
                <a:latin typeface="Segoe UI Light" panose="020B0502040204020203" pitchFamily="34" charset="0"/>
                <a:cs typeface="Segoe UI Light" panose="020B0502040204020203" pitchFamily="34" charset="0"/>
              </a:rPr>
              <a:t>físico, técnico y táctico</a:t>
            </a:r>
            <a:r>
              <a:rPr lang="es-PE" sz="2400" dirty="0">
                <a:latin typeface="Segoe UI Light" panose="020B0502040204020203" pitchFamily="34" charset="0"/>
                <a:cs typeface="Segoe UI Light" panose="020B0502040204020203" pitchFamily="34" charset="0"/>
              </a:rPr>
              <a:t>. </a:t>
            </a:r>
            <a:endParaRPr lang="es-PE" sz="2400" dirty="0">
              <a:solidFill>
                <a:srgbClr val="000000"/>
              </a:solidFill>
              <a:latin typeface="Segoe UI Light" panose="020B0502040204020203" pitchFamily="34" charset="0"/>
              <a:cs typeface="Segoe UI Light" panose="020B0502040204020203" pitchFamily="34" charset="0"/>
            </a:endParaRPr>
          </a:p>
        </p:txBody>
      </p:sp>
      <p:sp>
        <p:nvSpPr>
          <p:cNvPr id="28" name="Rectángulo 27"/>
          <p:cNvSpPr/>
          <p:nvPr/>
        </p:nvSpPr>
        <p:spPr>
          <a:xfrm>
            <a:off x="591705" y="4568182"/>
            <a:ext cx="7830082" cy="2862322"/>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Todos los deportistas se pueden beneficiar del trabajo del psicólogo deportivo, pero </a:t>
            </a:r>
            <a:r>
              <a:rPr lang="es-PE" sz="2400" b="1" dirty="0">
                <a:latin typeface="Segoe UI Light" panose="020B0502040204020203" pitchFamily="34" charset="0"/>
                <a:cs typeface="Segoe UI Light" panose="020B0502040204020203" pitchFamily="34" charset="0"/>
              </a:rPr>
              <a:t>cada disciplina deportiva va a requerir de habilidades psicológicas específicas,</a:t>
            </a:r>
            <a:r>
              <a:rPr lang="es-PE" sz="2400" dirty="0">
                <a:latin typeface="Segoe UI Light" panose="020B0502040204020203" pitchFamily="34" charset="0"/>
                <a:cs typeface="Segoe UI Light" panose="020B0502040204020203" pitchFamily="34" charset="0"/>
              </a:rPr>
              <a:t> las cuales van a permitir al deportista competir de manera más eficiente.</a:t>
            </a:r>
            <a:endParaRPr lang="es-PE" sz="2400" dirty="0">
              <a:solidFill>
                <a:srgbClr val="000000"/>
              </a:solidFill>
              <a:latin typeface="Segoe UI Light" panose="020B0502040204020203" pitchFamily="34" charset="0"/>
              <a:cs typeface="Segoe UI Light" panose="020B0502040204020203" pitchFamily="34" charset="0"/>
            </a:endParaRPr>
          </a:p>
        </p:txBody>
      </p:sp>
      <p:pic>
        <p:nvPicPr>
          <p:cNvPr id="29" name="Imagen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8884" y="2552701"/>
            <a:ext cx="5745711" cy="4119566"/>
          </a:xfrm>
          <a:prstGeom prst="rect">
            <a:avLst/>
          </a:prstGeom>
        </p:spPr>
      </p:pic>
    </p:spTree>
    <p:extLst>
      <p:ext uri="{BB962C8B-B14F-4D97-AF65-F5344CB8AC3E}">
        <p14:creationId xmlns:p14="http://schemas.microsoft.com/office/powerpoint/2010/main" val="410102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45" name="Imagen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54041" y="2785129"/>
            <a:ext cx="5431612" cy="5431612"/>
          </a:xfrm>
          <a:prstGeom prst="rect">
            <a:avLst/>
          </a:prstGeom>
        </p:spPr>
      </p:pic>
      <p:sp>
        <p:nvSpPr>
          <p:cNvPr id="46" name="Rectangle 1"/>
          <p:cNvSpPr>
            <a:spLocks noChangeArrowheads="1"/>
          </p:cNvSpPr>
          <p:nvPr/>
        </p:nvSpPr>
        <p:spPr bwMode="auto">
          <a:xfrm>
            <a:off x="986342" y="8143932"/>
            <a:ext cx="9092264"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s-PE" altLang="es-PE" sz="2400" b="0" i="0" u="none" strike="noStrike" cap="none" normalizeH="0" baseline="0" dirty="0">
                <a:ln>
                  <a:noFill/>
                </a:ln>
                <a:solidFill>
                  <a:srgbClr val="000000"/>
                </a:solidFill>
                <a:effectLst/>
                <a:latin typeface="Segoe UI Light" panose="020B0502040204020203" pitchFamily="34" charset="0"/>
                <a:cs typeface="Segoe UI Light" panose="020B0502040204020203" pitchFamily="34" charset="0"/>
              </a:rPr>
              <a:t>La evaluación final para comprobar la consecución de los objetivos.</a:t>
            </a:r>
          </a:p>
        </p:txBody>
      </p:sp>
      <p:sp>
        <p:nvSpPr>
          <p:cNvPr id="47" name="Rectángulo 46"/>
          <p:cNvSpPr/>
          <p:nvPr/>
        </p:nvSpPr>
        <p:spPr>
          <a:xfrm>
            <a:off x="405698" y="1606965"/>
            <a:ext cx="10048415" cy="1200329"/>
          </a:xfrm>
          <a:prstGeom prst="rect">
            <a:avLst/>
          </a:prstGeom>
        </p:spPr>
        <p:txBody>
          <a:bodyPr wrap="square">
            <a:spAutoFit/>
          </a:bodyPr>
          <a:lstStyle/>
          <a:p>
            <a:pPr algn="just">
              <a:lnSpc>
                <a:spcPct val="150000"/>
              </a:lnSpc>
            </a:pPr>
            <a:r>
              <a:rPr lang="es-PE" altLang="es-PE" sz="2400" b="1" dirty="0">
                <a:solidFill>
                  <a:srgbClr val="000000"/>
                </a:solidFill>
                <a:latin typeface="Segoe UI Light" panose="020B0502040204020203" pitchFamily="34" charset="0"/>
                <a:cs typeface="Segoe UI Light" panose="020B0502040204020203" pitchFamily="34" charset="0"/>
              </a:rPr>
              <a:t>La planificación </a:t>
            </a:r>
            <a:r>
              <a:rPr lang="es-PE" altLang="es-PE" sz="2400" dirty="0">
                <a:solidFill>
                  <a:srgbClr val="000000"/>
                </a:solidFill>
                <a:latin typeface="Segoe UI Light" panose="020B0502040204020203" pitchFamily="34" charset="0"/>
                <a:cs typeface="Segoe UI Light" panose="020B0502040204020203" pitchFamily="34" charset="0"/>
              </a:rPr>
              <a:t>implica un proceso complejo, pero al mismo tiempo crucial, por cuanto se lleva a cabo con el objetivo de optimizar nuestra intervención. </a:t>
            </a:r>
            <a:endParaRPr lang="es-PE" sz="2400" dirty="0">
              <a:latin typeface="Segoe UI Light" panose="020B0502040204020203" pitchFamily="34" charset="0"/>
              <a:cs typeface="Segoe UI Light" panose="020B0502040204020203" pitchFamily="34" charset="0"/>
            </a:endParaRPr>
          </a:p>
        </p:txBody>
      </p:sp>
      <p:sp>
        <p:nvSpPr>
          <p:cNvPr id="48" name="Rectángulo 47"/>
          <p:cNvSpPr/>
          <p:nvPr/>
        </p:nvSpPr>
        <p:spPr>
          <a:xfrm>
            <a:off x="1020600" y="3770357"/>
            <a:ext cx="9092266" cy="461665"/>
          </a:xfrm>
          <a:prstGeom prst="rect">
            <a:avLst/>
          </a:prstGeom>
        </p:spPr>
        <p:txBody>
          <a:bodyPr wrap="square">
            <a:spAutoFit/>
          </a:bodyPr>
          <a:lstStyle/>
          <a:p>
            <a:pPr marL="285750" indent="-285750" algn="just">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La definición de los objetivos que pretendemos alcanzar</a:t>
            </a:r>
            <a:endParaRPr lang="es-PE" sz="2400" dirty="0">
              <a:latin typeface="Segoe UI Light" panose="020B0502040204020203" pitchFamily="34" charset="0"/>
              <a:cs typeface="Segoe UI Light" panose="020B0502040204020203" pitchFamily="34" charset="0"/>
            </a:endParaRPr>
          </a:p>
        </p:txBody>
      </p:sp>
      <p:sp>
        <p:nvSpPr>
          <p:cNvPr id="49" name="Rectángulo 48"/>
          <p:cNvSpPr/>
          <p:nvPr/>
        </p:nvSpPr>
        <p:spPr>
          <a:xfrm>
            <a:off x="1020600" y="4474492"/>
            <a:ext cx="9054833" cy="461665"/>
          </a:xfrm>
          <a:prstGeom prst="rect">
            <a:avLst/>
          </a:prstGeom>
        </p:spPr>
        <p:txBody>
          <a:bodyPr wrap="square">
            <a:spAutoFit/>
          </a:bodyPr>
          <a:lstStyle/>
          <a:p>
            <a:pPr marL="285750" indent="-285750" algn="just">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El establecimiento de las posibles alternativas de actuación</a:t>
            </a:r>
            <a:endParaRPr lang="es-PE" sz="2400" dirty="0">
              <a:latin typeface="Segoe UI Light" panose="020B0502040204020203" pitchFamily="34" charset="0"/>
              <a:cs typeface="Segoe UI Light" panose="020B0502040204020203" pitchFamily="34" charset="0"/>
            </a:endParaRPr>
          </a:p>
        </p:txBody>
      </p:sp>
      <p:sp>
        <p:nvSpPr>
          <p:cNvPr id="50" name="Rectángulo 49"/>
          <p:cNvSpPr/>
          <p:nvPr/>
        </p:nvSpPr>
        <p:spPr>
          <a:xfrm>
            <a:off x="1020600" y="5233907"/>
            <a:ext cx="9092268" cy="461665"/>
          </a:xfrm>
          <a:prstGeom prst="rect">
            <a:avLst/>
          </a:prstGeom>
        </p:spPr>
        <p:txBody>
          <a:bodyPr wrap="square">
            <a:spAutoFit/>
          </a:bodyPr>
          <a:lstStyle/>
          <a:p>
            <a:pPr marL="285750" lvl="0" indent="-285750" algn="just" eaLnBrk="0" fontAlgn="base" hangingPunct="0">
              <a:spcBef>
                <a:spcPct val="0"/>
              </a:spcBef>
              <a:spcAft>
                <a:spcPct val="0"/>
              </a:spcAft>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La elección y puesta en práctica de un plan (programa de trabajo).</a:t>
            </a:r>
          </a:p>
        </p:txBody>
      </p:sp>
      <p:sp>
        <p:nvSpPr>
          <p:cNvPr id="51" name="Rectángulo 50"/>
          <p:cNvSpPr/>
          <p:nvPr/>
        </p:nvSpPr>
        <p:spPr>
          <a:xfrm>
            <a:off x="1009252" y="5972004"/>
            <a:ext cx="9121104" cy="830997"/>
          </a:xfrm>
          <a:prstGeom prst="rect">
            <a:avLst/>
          </a:prstGeom>
        </p:spPr>
        <p:txBody>
          <a:bodyPr wrap="square">
            <a:spAutoFit/>
          </a:bodyPr>
          <a:lstStyle/>
          <a:p>
            <a:pPr marL="285750" indent="-285750" algn="just">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La elección y utilización de las técnicas, instrumentos y procedimientos más adecuados</a:t>
            </a:r>
            <a:endParaRPr lang="es-PE" sz="2400" dirty="0">
              <a:latin typeface="Segoe UI Light" panose="020B0502040204020203" pitchFamily="34" charset="0"/>
              <a:cs typeface="Segoe UI Light" panose="020B0502040204020203" pitchFamily="34" charset="0"/>
            </a:endParaRPr>
          </a:p>
        </p:txBody>
      </p:sp>
      <p:sp>
        <p:nvSpPr>
          <p:cNvPr id="52" name="Rectángulo 51"/>
          <p:cNvSpPr/>
          <p:nvPr/>
        </p:nvSpPr>
        <p:spPr>
          <a:xfrm>
            <a:off x="1009252" y="7048110"/>
            <a:ext cx="9046444" cy="830997"/>
          </a:xfrm>
          <a:prstGeom prst="rect">
            <a:avLst/>
          </a:prstGeom>
        </p:spPr>
        <p:txBody>
          <a:bodyPr wrap="square">
            <a:spAutoFit/>
          </a:bodyPr>
          <a:lstStyle/>
          <a:p>
            <a:pPr marL="285750" indent="-285750" algn="just">
              <a:buFont typeface="Wingdings" panose="05000000000000000000" pitchFamily="2" charset="2"/>
              <a:buChar char="q"/>
            </a:pPr>
            <a:r>
              <a:rPr lang="es-PE" altLang="es-PE" sz="2400" dirty="0">
                <a:solidFill>
                  <a:srgbClr val="000000"/>
                </a:solidFill>
                <a:latin typeface="Segoe UI Light" panose="020B0502040204020203" pitchFamily="34" charset="0"/>
                <a:cs typeface="Segoe UI Light" panose="020B0502040204020203" pitchFamily="34" charset="0"/>
              </a:rPr>
              <a:t>El establecimiento de sistemas de control para llevar a cabo los ajustes y las modificaciones oportunas en cada situación.</a:t>
            </a:r>
            <a:endParaRPr lang="es-PE" sz="2400" dirty="0">
              <a:latin typeface="Segoe UI Light" panose="020B0502040204020203" pitchFamily="34" charset="0"/>
              <a:cs typeface="Segoe UI Light" panose="020B0502040204020203" pitchFamily="34" charset="0"/>
            </a:endParaRPr>
          </a:p>
        </p:txBody>
      </p:sp>
      <p:sp>
        <p:nvSpPr>
          <p:cNvPr id="2" name="Rectángulo 1"/>
          <p:cNvSpPr/>
          <p:nvPr/>
        </p:nvSpPr>
        <p:spPr>
          <a:xfrm>
            <a:off x="405698" y="2980350"/>
            <a:ext cx="3095976" cy="646331"/>
          </a:xfrm>
          <a:prstGeom prst="rect">
            <a:avLst/>
          </a:prstGeom>
        </p:spPr>
        <p:txBody>
          <a:bodyPr wrap="none">
            <a:spAutoFit/>
          </a:bodyPr>
          <a:lstStyle/>
          <a:p>
            <a:pPr algn="just">
              <a:lnSpc>
                <a:spcPct val="150000"/>
              </a:lnSpc>
            </a:pPr>
            <a:r>
              <a:rPr lang="es-PE" altLang="es-PE" sz="2400" dirty="0">
                <a:solidFill>
                  <a:srgbClr val="000000"/>
                </a:solidFill>
                <a:latin typeface="Segoe UI Light" panose="020B0502040204020203" pitchFamily="34" charset="0"/>
                <a:cs typeface="Segoe UI Light" panose="020B0502040204020203" pitchFamily="34" charset="0"/>
              </a:rPr>
              <a:t>Dicho proceso implica:</a:t>
            </a:r>
            <a:endParaRPr lang="es-PE"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6214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ppt_x"/>
                                          </p:val>
                                        </p:tav>
                                        <p:tav tm="100000">
                                          <p:val>
                                            <p:strVal val="#ppt_x"/>
                                          </p:val>
                                        </p:tav>
                                      </p:tavLst>
                                    </p:anim>
                                    <p:anim calcmode="lin" valueType="num">
                                      <p:cBhvr additive="base">
                                        <p:cTn id="3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P spid="49"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94669" y="4368728"/>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213526" y="4648364"/>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7" name="Rectángulo 36"/>
          <p:cNvSpPr/>
          <p:nvPr/>
        </p:nvSpPr>
        <p:spPr>
          <a:xfrm>
            <a:off x="1523603" y="1602511"/>
            <a:ext cx="9323158" cy="646331"/>
          </a:xfrm>
          <a:prstGeom prst="rect">
            <a:avLst/>
          </a:prstGeom>
        </p:spPr>
        <p:txBody>
          <a:bodyPr wrap="square">
            <a:spAutoFit/>
          </a:bodyPr>
          <a:lstStyle/>
          <a:p>
            <a:pPr algn="just">
              <a:lnSpc>
                <a:spcPct val="150000"/>
              </a:lnSpc>
              <a:spcAft>
                <a:spcPts val="800"/>
              </a:spcAft>
            </a:pPr>
            <a:r>
              <a:rPr lang="es-PE" sz="2400" b="1" dirty="0">
                <a:solidFill>
                  <a:srgbClr val="000000"/>
                </a:solidFill>
                <a:latin typeface="Segoe UI Light" panose="020B0502040204020203" pitchFamily="34" charset="0"/>
                <a:ea typeface="Calibri" panose="020F0502020204030204" pitchFamily="34" charset="0"/>
                <a:cs typeface="Segoe UI Light" panose="020B0502040204020203" pitchFamily="34" charset="0"/>
              </a:rPr>
              <a:t>Establecimiento de objetivos en la Intervención Psicologica Deportiva</a:t>
            </a:r>
            <a:endParaRPr lang="es-PE" sz="2400" dirty="0">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38" name="Rectángulo 37"/>
          <p:cNvSpPr/>
          <p:nvPr/>
        </p:nvSpPr>
        <p:spPr>
          <a:xfrm>
            <a:off x="1611584" y="2381871"/>
            <a:ext cx="8218215" cy="17543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El establecimiento de objetivos es una técnica psicológica que ha mostrado su eficacia en numerosos estudios sobre rendimiento deportivo. </a:t>
            </a:r>
          </a:p>
        </p:txBody>
      </p:sp>
      <p:sp>
        <p:nvSpPr>
          <p:cNvPr id="39" name="Rectángulo 38"/>
          <p:cNvSpPr/>
          <p:nvPr/>
        </p:nvSpPr>
        <p:spPr>
          <a:xfrm>
            <a:off x="1592357" y="4237223"/>
            <a:ext cx="8218214" cy="1754326"/>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El establecimiento de objetivos puede utilizarse para influir en distintas variables psicológicas relacionadas con el rendimiento de los deportistas:</a:t>
            </a:r>
          </a:p>
        </p:txBody>
      </p:sp>
      <p:sp>
        <p:nvSpPr>
          <p:cNvPr id="40" name="Rectángulo 39"/>
          <p:cNvSpPr/>
          <p:nvPr/>
        </p:nvSpPr>
        <p:spPr>
          <a:xfrm>
            <a:off x="3581400" y="6292757"/>
            <a:ext cx="3727302"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aumentar su motivación, </a:t>
            </a:r>
            <a:endParaRPr lang="es-PE" sz="2400" dirty="0"/>
          </a:p>
        </p:txBody>
      </p:sp>
      <p:sp>
        <p:nvSpPr>
          <p:cNvPr id="41" name="Rectángulo 40"/>
          <p:cNvSpPr/>
          <p:nvPr/>
        </p:nvSpPr>
        <p:spPr>
          <a:xfrm>
            <a:off x="3581400" y="7000423"/>
            <a:ext cx="3954929"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potenciar su autoconfianza</a:t>
            </a:r>
            <a:endParaRPr lang="es-PE" sz="2400" dirty="0"/>
          </a:p>
        </p:txBody>
      </p:sp>
      <p:sp>
        <p:nvSpPr>
          <p:cNvPr id="42" name="Rectángulo 41"/>
          <p:cNvSpPr/>
          <p:nvPr/>
        </p:nvSpPr>
        <p:spPr>
          <a:xfrm>
            <a:off x="3581400" y="7815755"/>
            <a:ext cx="2932213"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centrar su atención</a:t>
            </a:r>
            <a:endParaRPr lang="es-PE" sz="2400" dirty="0"/>
          </a:p>
        </p:txBody>
      </p:sp>
      <p:sp>
        <p:nvSpPr>
          <p:cNvPr id="43" name="Rectángulo 42"/>
          <p:cNvSpPr/>
          <p:nvPr/>
        </p:nvSpPr>
        <p:spPr>
          <a:xfrm>
            <a:off x="3581400" y="8584386"/>
            <a:ext cx="4517840"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controlar su nivel de activación </a:t>
            </a:r>
            <a:endParaRPr lang="es-PE" sz="2400" dirty="0"/>
          </a:p>
        </p:txBody>
      </p:sp>
      <p:sp>
        <p:nvSpPr>
          <p:cNvPr id="44" name="Rectángulo 43"/>
          <p:cNvSpPr/>
          <p:nvPr/>
        </p:nvSpPr>
        <p:spPr>
          <a:xfrm>
            <a:off x="3581400" y="9347259"/>
            <a:ext cx="5709127" cy="461665"/>
          </a:xfrm>
          <a:prstGeom prst="rect">
            <a:avLst/>
          </a:prstGeom>
        </p:spPr>
        <p:txBody>
          <a:bodyPr wrap="none">
            <a:spAutoFit/>
          </a:bodyPr>
          <a:lstStyle/>
          <a:p>
            <a:pPr marL="285750" indent="-285750">
              <a:buFont typeface="Wingdings" panose="05000000000000000000" pitchFamily="2" charset="2"/>
              <a:buChar char="q"/>
            </a:pPr>
            <a:r>
              <a:rPr lang="es-PE" sz="2400" dirty="0">
                <a:latin typeface="Segoe UI Light" panose="020B0502040204020203" pitchFamily="34" charset="0"/>
                <a:cs typeface="Segoe UI Light" panose="020B0502040204020203" pitchFamily="34" charset="0"/>
              </a:rPr>
              <a:t>propiciar una apropiada cohesión grupal</a:t>
            </a:r>
            <a:endParaRPr lang="es-PE" sz="2400" dirty="0"/>
          </a:p>
        </p:txBody>
      </p:sp>
      <p:pic>
        <p:nvPicPr>
          <p:cNvPr id="2" name="Imagen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3791" y="3744007"/>
            <a:ext cx="7065712" cy="4651594"/>
          </a:xfrm>
          <a:prstGeom prst="rect">
            <a:avLst/>
          </a:prstGeom>
        </p:spPr>
      </p:pic>
    </p:spTree>
    <p:extLst>
      <p:ext uri="{BB962C8B-B14F-4D97-AF65-F5344CB8AC3E}">
        <p14:creationId xmlns:p14="http://schemas.microsoft.com/office/powerpoint/2010/main" val="16605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pic>
        <p:nvPicPr>
          <p:cNvPr id="27" name="Imagen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41143" y="3540004"/>
            <a:ext cx="7171913" cy="3873620"/>
          </a:xfrm>
          <a:prstGeom prst="rect">
            <a:avLst/>
          </a:prstGeom>
        </p:spPr>
      </p:pic>
      <p:sp>
        <p:nvSpPr>
          <p:cNvPr id="28" name="Rectángulo 27"/>
          <p:cNvSpPr/>
          <p:nvPr/>
        </p:nvSpPr>
        <p:spPr>
          <a:xfrm>
            <a:off x="557658" y="1840443"/>
            <a:ext cx="7229792" cy="461665"/>
          </a:xfrm>
          <a:prstGeom prst="rect">
            <a:avLst/>
          </a:prstGeom>
        </p:spPr>
        <p:txBody>
          <a:bodyPr wrap="square">
            <a:spAutoFit/>
          </a:bodyPr>
          <a:lstStyle/>
          <a:p>
            <a:r>
              <a:rPr lang="es-PE" sz="2400" b="1" dirty="0">
                <a:solidFill>
                  <a:srgbClr val="000000"/>
                </a:solidFill>
                <a:latin typeface="Segoe UI Light" panose="020B0502040204020203" pitchFamily="34" charset="0"/>
                <a:cs typeface="Segoe UI Light" panose="020B0502040204020203" pitchFamily="34" charset="0"/>
              </a:rPr>
              <a:t>En que se basa la evaluación psicológica deportiva</a:t>
            </a:r>
            <a:endParaRPr lang="es-PE" sz="2400" b="1" dirty="0">
              <a:latin typeface="Segoe UI Light" panose="020B0502040204020203" pitchFamily="34" charset="0"/>
              <a:cs typeface="Segoe UI Light" panose="020B0502040204020203" pitchFamily="34" charset="0"/>
            </a:endParaRPr>
          </a:p>
        </p:txBody>
      </p:sp>
      <p:sp>
        <p:nvSpPr>
          <p:cNvPr id="29" name="Rectángulo 28"/>
          <p:cNvSpPr/>
          <p:nvPr/>
        </p:nvSpPr>
        <p:spPr>
          <a:xfrm>
            <a:off x="724018" y="3139393"/>
            <a:ext cx="8552292" cy="646331"/>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Centrarse en las conductas o variables relacionadas con ellas. </a:t>
            </a:r>
            <a:endParaRPr lang="es-PE" sz="2400" dirty="0">
              <a:latin typeface="Segoe UI Light" panose="020B0502040204020203" pitchFamily="34" charset="0"/>
              <a:cs typeface="Segoe UI Light" panose="020B0502040204020203" pitchFamily="34" charset="0"/>
            </a:endParaRPr>
          </a:p>
        </p:txBody>
      </p:sp>
      <p:sp>
        <p:nvSpPr>
          <p:cNvPr id="30" name="Rectángulo 29"/>
          <p:cNvSpPr/>
          <p:nvPr/>
        </p:nvSpPr>
        <p:spPr>
          <a:xfrm>
            <a:off x="705391" y="5948347"/>
            <a:ext cx="8552292" cy="461665"/>
          </a:xfrm>
          <a:prstGeom prst="rect">
            <a:avLst/>
          </a:prstGeom>
        </p:spPr>
        <p:txBody>
          <a:bodyPr wrap="square">
            <a:spAutoFit/>
          </a:bodyPr>
          <a:lstStyle/>
          <a:p>
            <a:pPr marL="285750" indent="-285750" algn="just">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Identificar las condiciones que controlan las mismas</a:t>
            </a:r>
            <a:endParaRPr lang="es-PE" sz="2400" dirty="0">
              <a:latin typeface="Segoe UI Light" panose="020B0502040204020203" pitchFamily="34" charset="0"/>
              <a:cs typeface="Segoe UI Light" panose="020B0502040204020203" pitchFamily="34" charset="0"/>
            </a:endParaRPr>
          </a:p>
        </p:txBody>
      </p:sp>
      <p:sp>
        <p:nvSpPr>
          <p:cNvPr id="31" name="Rectángulo 30"/>
          <p:cNvSpPr/>
          <p:nvPr/>
        </p:nvSpPr>
        <p:spPr>
          <a:xfrm>
            <a:off x="705610" y="4293923"/>
            <a:ext cx="8589109" cy="1200329"/>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Se llevará a cabo el análisis de la situación deportiva y del comportamiento que presenta el deportista o el equipo.</a:t>
            </a:r>
            <a:endParaRPr lang="es-PE" sz="2400" dirty="0">
              <a:latin typeface="Segoe UI Light" panose="020B0502040204020203" pitchFamily="34" charset="0"/>
              <a:cs typeface="Segoe UI Light" panose="020B0502040204020203" pitchFamily="34" charset="0"/>
            </a:endParaRPr>
          </a:p>
        </p:txBody>
      </p:sp>
      <p:sp>
        <p:nvSpPr>
          <p:cNvPr id="33" name="Rectángulo 32"/>
          <p:cNvSpPr/>
          <p:nvPr/>
        </p:nvSpPr>
        <p:spPr>
          <a:xfrm>
            <a:off x="706184" y="7012897"/>
            <a:ext cx="8589109" cy="646331"/>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s-PE" sz="2400" dirty="0">
                <a:solidFill>
                  <a:srgbClr val="000000"/>
                </a:solidFill>
                <a:latin typeface="Segoe UI Light" panose="020B0502040204020203" pitchFamily="34" charset="0"/>
                <a:cs typeface="Segoe UI Light" panose="020B0502040204020203" pitchFamily="34" charset="0"/>
              </a:rPr>
              <a:t>Esto nos permitirá orientar correctamente nuestra intervención.</a:t>
            </a:r>
            <a:endParaRPr lang="es-PE"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244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xEl>
                                              <p:pRg st="0" end="0"/>
                                            </p:txEl>
                                          </p:spTgt>
                                        </p:tgtEl>
                                        <p:attrNameLst>
                                          <p:attrName>style.visibility</p:attrName>
                                        </p:attrNameLst>
                                      </p:cBhvr>
                                      <p:to>
                                        <p:strVal val="visible"/>
                                      </p:to>
                                    </p:set>
                                    <p:anim calcmode="lin" valueType="num">
                                      <p:cBhvr additive="base">
                                        <p:cTn id="2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13704</TotalTime>
  <Words>1005</Words>
  <Application>Microsoft Office PowerPoint</Application>
  <PresentationFormat>Personalizado</PresentationFormat>
  <Paragraphs>232</Paragraphs>
  <Slides>27</Slides>
  <Notes>16</Notes>
  <HiddenSlides>0</HiddenSlides>
  <MMClips>2</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Evaluación Inicial  Perfil Psicológico Deportivo en la Prueba de Rasgos Psicológicos Para Deporte – PAR P1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Evaluación Final Perfil Psicológico Deportivo en la Prueba de  Atención y Concentración- REJILLA </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Vivo Naranja y Rosa Sencillo Degradado Presentación</dc:title>
  <dc:creator>user</dc:creator>
  <cp:lastModifiedBy>Wendy Quispe diaz</cp:lastModifiedBy>
  <cp:revision>749</cp:revision>
  <dcterms:created xsi:type="dcterms:W3CDTF">2006-08-16T00:00:00Z</dcterms:created>
  <dcterms:modified xsi:type="dcterms:W3CDTF">2023-03-21T20:18:12Z</dcterms:modified>
  <dc:identifier>DAFCe_ettxY</dc:identifier>
</cp:coreProperties>
</file>