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ebp" ContentType="image/webp"/>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5.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47"/>
  </p:notesMasterIdLst>
  <p:sldIdLst>
    <p:sldId id="275" r:id="rId2"/>
    <p:sldId id="257" r:id="rId3"/>
    <p:sldId id="386" r:id="rId4"/>
    <p:sldId id="423" r:id="rId5"/>
    <p:sldId id="258" r:id="rId6"/>
    <p:sldId id="280" r:id="rId7"/>
    <p:sldId id="333" r:id="rId8"/>
    <p:sldId id="387" r:id="rId9"/>
    <p:sldId id="388" r:id="rId10"/>
    <p:sldId id="389" r:id="rId11"/>
    <p:sldId id="390" r:id="rId12"/>
    <p:sldId id="391" r:id="rId13"/>
    <p:sldId id="285" r:id="rId14"/>
    <p:sldId id="295" r:id="rId15"/>
    <p:sldId id="392" r:id="rId16"/>
    <p:sldId id="393" r:id="rId17"/>
    <p:sldId id="424" r:id="rId18"/>
    <p:sldId id="397" r:id="rId19"/>
    <p:sldId id="395" r:id="rId20"/>
    <p:sldId id="396" r:id="rId21"/>
    <p:sldId id="401" r:id="rId22"/>
    <p:sldId id="398" r:id="rId23"/>
    <p:sldId id="399" r:id="rId24"/>
    <p:sldId id="400" r:id="rId25"/>
    <p:sldId id="403" r:id="rId26"/>
    <p:sldId id="425" r:id="rId27"/>
    <p:sldId id="414" r:id="rId28"/>
    <p:sldId id="402" r:id="rId29"/>
    <p:sldId id="405" r:id="rId30"/>
    <p:sldId id="406" r:id="rId31"/>
    <p:sldId id="404" r:id="rId32"/>
    <p:sldId id="407" r:id="rId33"/>
    <p:sldId id="408" r:id="rId34"/>
    <p:sldId id="409" r:id="rId35"/>
    <p:sldId id="410" r:id="rId36"/>
    <p:sldId id="411" r:id="rId37"/>
    <p:sldId id="413" r:id="rId38"/>
    <p:sldId id="426" r:id="rId39"/>
    <p:sldId id="427" r:id="rId40"/>
    <p:sldId id="428" r:id="rId41"/>
    <p:sldId id="430" r:id="rId42"/>
    <p:sldId id="429" r:id="rId43"/>
    <p:sldId id="432" r:id="rId44"/>
    <p:sldId id="431" r:id="rId45"/>
    <p:sldId id="276" r:id="rId46"/>
  </p:sldIdLst>
  <p:sldSz cx="18288000" cy="10287000"/>
  <p:notesSz cx="6858000" cy="9144000"/>
  <p:embeddedFontLst>
    <p:embeddedFont>
      <p:font typeface="Calibri" panose="020F0502020204030204" pitchFamily="34" charset="0"/>
      <p:regular r:id="rId48"/>
      <p:bold r:id="rId49"/>
      <p:italic r:id="rId50"/>
      <p:boldItalic r:id="rId51"/>
    </p:embeddedFont>
    <p:embeddedFont>
      <p:font typeface="Poppins" panose="00000500000000000000" pitchFamily="2" charset="0"/>
      <p:regular r:id="rId52"/>
      <p:bold r:id="rId53"/>
      <p:italic r:id="rId54"/>
      <p:boldItalic r:id="rId55"/>
    </p:embeddedFont>
    <p:embeddedFont>
      <p:font typeface="Poppins Bold" panose="00000800000000000000" charset="0"/>
      <p:regular r:id="rId56"/>
      <p:bold r:id="rId57"/>
    </p:embeddedFont>
    <p:embeddedFont>
      <p:font typeface="Segoe UI Light" panose="020B0502040204020203" pitchFamily="34" charset="0"/>
      <p:regular r:id="rId58"/>
      <p:italic r:id="rId5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6242" autoAdjust="0"/>
  </p:normalViewPr>
  <p:slideViewPr>
    <p:cSldViewPr>
      <p:cViewPr varScale="1">
        <p:scale>
          <a:sx n="45" d="100"/>
          <a:sy n="45" d="100"/>
        </p:scale>
        <p:origin x="816"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font" Target="fonts/font3.fntdata"/><Relationship Id="rId55" Type="http://schemas.openxmlformats.org/officeDocument/2006/relationships/font" Target="fonts/font8.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6.fntdata"/><Relationship Id="rId58" Type="http://schemas.openxmlformats.org/officeDocument/2006/relationships/font" Target="fonts/font11.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1.fntdata"/><Relationship Id="rId56" Type="http://schemas.openxmlformats.org/officeDocument/2006/relationships/font" Target="fonts/font9.fntdata"/><Relationship Id="rId8" Type="http://schemas.openxmlformats.org/officeDocument/2006/relationships/slide" Target="slides/slide7.xml"/><Relationship Id="rId51" Type="http://schemas.openxmlformats.org/officeDocument/2006/relationships/font" Target="fonts/font4.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1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2.fntdata"/><Relationship Id="rId57" Type="http://schemas.openxmlformats.org/officeDocument/2006/relationships/font" Target="fonts/font10.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5.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PE"/>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58E7A9-A625-490B-8506-6B61F92EE1DF}" type="datetimeFigureOut">
              <a:rPr lang="es-PE" smtClean="0"/>
              <a:t>3/07/2023</a:t>
            </a:fld>
            <a:endParaRPr lang="es-PE"/>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PE"/>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PE"/>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PE"/>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6763A74-4158-4A3D-BDA6-D024CEDFD25A}" type="slidenum">
              <a:rPr lang="es-PE" smtClean="0"/>
              <a:t>‹Nº›</a:t>
            </a:fld>
            <a:endParaRPr lang="es-PE"/>
          </a:p>
        </p:txBody>
      </p:sp>
    </p:spTree>
    <p:extLst>
      <p:ext uri="{BB962C8B-B14F-4D97-AF65-F5344CB8AC3E}">
        <p14:creationId xmlns:p14="http://schemas.microsoft.com/office/powerpoint/2010/main" val="24291817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4</a:t>
            </a:fld>
            <a:endParaRPr lang="es-PE"/>
          </a:p>
        </p:txBody>
      </p:sp>
    </p:spTree>
    <p:extLst>
      <p:ext uri="{BB962C8B-B14F-4D97-AF65-F5344CB8AC3E}">
        <p14:creationId xmlns:p14="http://schemas.microsoft.com/office/powerpoint/2010/main" val="29023758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5</a:t>
            </a:fld>
            <a:endParaRPr lang="es-PE"/>
          </a:p>
        </p:txBody>
      </p:sp>
    </p:spTree>
    <p:extLst>
      <p:ext uri="{BB962C8B-B14F-4D97-AF65-F5344CB8AC3E}">
        <p14:creationId xmlns:p14="http://schemas.microsoft.com/office/powerpoint/2010/main" val="34754474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6</a:t>
            </a:fld>
            <a:endParaRPr lang="es-PE"/>
          </a:p>
        </p:txBody>
      </p:sp>
    </p:spTree>
    <p:extLst>
      <p:ext uri="{BB962C8B-B14F-4D97-AF65-F5344CB8AC3E}">
        <p14:creationId xmlns:p14="http://schemas.microsoft.com/office/powerpoint/2010/main" val="404448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8</a:t>
            </a:fld>
            <a:endParaRPr lang="es-PE"/>
          </a:p>
        </p:txBody>
      </p:sp>
    </p:spTree>
    <p:extLst>
      <p:ext uri="{BB962C8B-B14F-4D97-AF65-F5344CB8AC3E}">
        <p14:creationId xmlns:p14="http://schemas.microsoft.com/office/powerpoint/2010/main" val="196508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12</a:t>
            </a:fld>
            <a:endParaRPr lang="es-PE"/>
          </a:p>
        </p:txBody>
      </p:sp>
    </p:spTree>
    <p:extLst>
      <p:ext uri="{BB962C8B-B14F-4D97-AF65-F5344CB8AC3E}">
        <p14:creationId xmlns:p14="http://schemas.microsoft.com/office/powerpoint/2010/main" val="38187472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19</a:t>
            </a:fld>
            <a:endParaRPr lang="es-PE"/>
          </a:p>
        </p:txBody>
      </p:sp>
    </p:spTree>
    <p:extLst>
      <p:ext uri="{BB962C8B-B14F-4D97-AF65-F5344CB8AC3E}">
        <p14:creationId xmlns:p14="http://schemas.microsoft.com/office/powerpoint/2010/main" val="4215436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23</a:t>
            </a:fld>
            <a:endParaRPr lang="es-PE"/>
          </a:p>
        </p:txBody>
      </p:sp>
    </p:spTree>
    <p:extLst>
      <p:ext uri="{BB962C8B-B14F-4D97-AF65-F5344CB8AC3E}">
        <p14:creationId xmlns:p14="http://schemas.microsoft.com/office/powerpoint/2010/main" val="32474984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25</a:t>
            </a:fld>
            <a:endParaRPr lang="es-PE"/>
          </a:p>
        </p:txBody>
      </p:sp>
    </p:spTree>
    <p:extLst>
      <p:ext uri="{BB962C8B-B14F-4D97-AF65-F5344CB8AC3E}">
        <p14:creationId xmlns:p14="http://schemas.microsoft.com/office/powerpoint/2010/main" val="40230438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PE" dirty="0"/>
          </a:p>
        </p:txBody>
      </p:sp>
      <p:sp>
        <p:nvSpPr>
          <p:cNvPr id="4" name="Marcador de número de diapositiva 3"/>
          <p:cNvSpPr>
            <a:spLocks noGrp="1"/>
          </p:cNvSpPr>
          <p:nvPr>
            <p:ph type="sldNum" sz="quarter" idx="5"/>
          </p:nvPr>
        </p:nvSpPr>
        <p:spPr/>
        <p:txBody>
          <a:bodyPr/>
          <a:lstStyle/>
          <a:p>
            <a:fld id="{C6763A74-4158-4A3D-BDA6-D024CEDFD25A}" type="slidenum">
              <a:rPr lang="es-PE" smtClean="0"/>
              <a:t>32</a:t>
            </a:fld>
            <a:endParaRPr lang="es-PE"/>
          </a:p>
        </p:txBody>
      </p:sp>
    </p:spTree>
    <p:extLst>
      <p:ext uri="{BB962C8B-B14F-4D97-AF65-F5344CB8AC3E}">
        <p14:creationId xmlns:p14="http://schemas.microsoft.com/office/powerpoint/2010/main" val="29154778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7/3/2023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7/3/2023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7/3/2023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7/3/2023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7/3/2023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‹Nº›</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7/3/2023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‹Nº›</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jpeg"/><Relationship Id="rId16" Type="http://schemas.openxmlformats.org/officeDocument/2006/relationships/image" Target="../media/image15.pn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3.svg"/><Relationship Id="rId9" Type="http://schemas.openxmlformats.org/officeDocument/2006/relationships/image" Target="../media/image8.png"/><Relationship Id="rId14"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27.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5" Type="http://schemas.openxmlformats.org/officeDocument/2006/relationships/image" Target="../media/image29.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0.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1.jpg"/></Relationships>
</file>

<file path=ppt/slides/_rels/slide1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32.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3.jpeg"/></Relationships>
</file>

<file path=ppt/slides/_rels/slide1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34.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5.png"/></Relationships>
</file>

<file path=ppt/slides/_rels/slide1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36.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1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37.jfif"/><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7.svg"/><Relationship Id="rId7" Type="http://schemas.openxmlformats.org/officeDocument/2006/relationships/image" Target="../media/image3.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19.svg"/><Relationship Id="rId4"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38.jp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39.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1.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2.jpg"/></Relationships>
</file>

<file path=ppt/slides/_rels/slide2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3.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4.jp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45.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6.jpe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47.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8.jpeg"/></Relationships>
</file>

<file path=ppt/slides/_rels/slide3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49.webp"/></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50.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1.jp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52.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3.jp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54.gif"/><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5.jp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56.pn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3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7.jp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1.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58.jp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59.jp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17.sv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image" Target="../media/image16.png"/><Relationship Id="rId16" Type="http://schemas.openxmlformats.org/officeDocument/2006/relationships/image" Target="../media/image46.jpeg"/><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4.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4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60.jpg"/></Relationships>
</file>

<file path=ppt/slides/_rels/slide4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61.png"/><Relationship Id="rId3" Type="http://schemas.openxmlformats.org/officeDocument/2006/relationships/slideLayout" Target="../slideLayouts/slideLayout2.xml"/><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4.png"/><Relationship Id="rId2" Type="http://schemas.openxmlformats.org/officeDocument/2006/relationships/video" Target="../media/media1.mp4"/><Relationship Id="rId16" Type="http://schemas.openxmlformats.org/officeDocument/2006/relationships/image" Target="../media/image15.png"/><Relationship Id="rId1" Type="http://schemas.microsoft.com/office/2007/relationships/media" Target="../media/media1.mp4"/><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17.svg"/><Relationship Id="rId15" Type="http://schemas.openxmlformats.org/officeDocument/2006/relationships/image" Target="../media/image14.png"/><Relationship Id="rId10" Type="http://schemas.openxmlformats.org/officeDocument/2006/relationships/image" Target="../media/image9.png"/><Relationship Id="rId4" Type="http://schemas.openxmlformats.org/officeDocument/2006/relationships/image" Target="../media/image16.png"/><Relationship Id="rId9" Type="http://schemas.openxmlformats.org/officeDocument/2006/relationships/image" Target="../media/image8.png"/><Relationship Id="rId14" Type="http://schemas.openxmlformats.org/officeDocument/2006/relationships/image" Target="../media/image13.png"/></Relationships>
</file>

<file path=ppt/slides/_rels/slide4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64.PNG"/><Relationship Id="rId4" Type="http://schemas.openxmlformats.org/officeDocument/2006/relationships/image" Target="../media/image63.sv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2.jpe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png"/><Relationship Id="rId3" Type="http://schemas.openxmlformats.org/officeDocument/2006/relationships/image" Target="../media/image23.jp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 Id="rId14" Type="http://schemas.openxmlformats.org/officeDocument/2006/relationships/image" Target="../media/image14.pn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4.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5" Type="http://schemas.openxmlformats.org/officeDocument/2006/relationships/image" Target="../media/image25.jp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 Id="rId14"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png"/><Relationship Id="rId3" Type="http://schemas.openxmlformats.org/officeDocument/2006/relationships/image" Target="../media/image6.png"/><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 Id="rId14" Type="http://schemas.openxmlformats.org/officeDocument/2006/relationships/image" Target="../media/image2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Group 3">
            <a:extLst>
              <a:ext uri="{FF2B5EF4-FFF2-40B4-BE49-F238E27FC236}">
                <a16:creationId xmlns:a16="http://schemas.microsoft.com/office/drawing/2014/main" id="{9907FC1D-FF61-428B-BF6B-826FC058796B}"/>
              </a:ext>
            </a:extLst>
          </p:cNvPr>
          <p:cNvGrpSpPr>
            <a:grpSpLocks noChangeAspect="1"/>
          </p:cNvGrpSpPr>
          <p:nvPr/>
        </p:nvGrpSpPr>
        <p:grpSpPr>
          <a:xfrm>
            <a:off x="-2305550" y="-202011"/>
            <a:ext cx="8573068" cy="8659141"/>
            <a:chOff x="1283094" y="842413"/>
            <a:chExt cx="5493857" cy="5549015"/>
          </a:xfrm>
        </p:grpSpPr>
        <p:sp>
          <p:nvSpPr>
            <p:cNvPr id="49" name="Freeform 4">
              <a:extLst>
                <a:ext uri="{FF2B5EF4-FFF2-40B4-BE49-F238E27FC236}">
                  <a16:creationId xmlns:a16="http://schemas.microsoft.com/office/drawing/2014/main" id="{5C71A657-7935-4AB8-A69A-445D9B771FA9}"/>
                </a:ext>
              </a:extLst>
            </p:cNvPr>
            <p:cNvSpPr/>
            <p:nvPr/>
          </p:nvSpPr>
          <p:spPr>
            <a:xfrm>
              <a:off x="1283094" y="842413"/>
              <a:ext cx="5493857" cy="5549015"/>
            </a:xfrm>
            <a:custGeom>
              <a:avLst/>
              <a:gdLst/>
              <a:ahLst/>
              <a:cxnLst/>
              <a:rect l="l" t="t" r="r" b="b"/>
              <a:pathLst>
                <a:path w="6350000" h="6349974">
                  <a:moveTo>
                    <a:pt x="6350000" y="3175025"/>
                  </a:moveTo>
                  <a:cubicBezTo>
                    <a:pt x="6350000" y="4928451"/>
                    <a:pt x="4928476" y="6349974"/>
                    <a:pt x="3175000" y="6349974"/>
                  </a:cubicBezTo>
                  <a:cubicBezTo>
                    <a:pt x="1421498" y="6349974"/>
                    <a:pt x="0" y="4928451"/>
                    <a:pt x="0" y="3175025"/>
                  </a:cubicBezTo>
                  <a:cubicBezTo>
                    <a:pt x="0" y="1421511"/>
                    <a:pt x="1421498" y="0"/>
                    <a:pt x="3175000" y="0"/>
                  </a:cubicBezTo>
                  <a:cubicBezTo>
                    <a:pt x="4928501" y="0"/>
                    <a:pt x="6350000" y="1421511"/>
                    <a:pt x="6350000" y="3175025"/>
                  </a:cubicBezTo>
                  <a:close/>
                </a:path>
              </a:pathLst>
            </a:custGeom>
            <a:blipFill>
              <a:blip r:embed="rId2"/>
              <a:stretch>
                <a:fillRect l="-89633" r="-1219"/>
              </a:stretch>
            </a:blipFill>
          </p:spPr>
        </p:sp>
      </p:grpSp>
      <p:pic>
        <p:nvPicPr>
          <p:cNvPr id="12" name="Picture 12"/>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290081" y="8288389"/>
            <a:ext cx="969911" cy="969911"/>
          </a:xfrm>
          <a:prstGeom prst="rect">
            <a:avLst/>
          </a:prstGeom>
        </p:spPr>
      </p:pic>
      <p:sp>
        <p:nvSpPr>
          <p:cNvPr id="15" name="TextBox 15"/>
          <p:cNvSpPr txBox="1"/>
          <p:nvPr/>
        </p:nvSpPr>
        <p:spPr>
          <a:xfrm>
            <a:off x="5387461" y="3731942"/>
            <a:ext cx="7513079" cy="1218301"/>
          </a:xfrm>
          <a:prstGeom prst="rect">
            <a:avLst/>
          </a:prstGeom>
        </p:spPr>
        <p:txBody>
          <a:bodyPr lIns="0" tIns="0" rIns="0" bIns="0" rtlCol="0" anchor="t">
            <a:spAutoFit/>
          </a:bodyPr>
          <a:lstStyle/>
          <a:p>
            <a:pPr algn="ctr">
              <a:lnSpc>
                <a:spcPts val="4759"/>
              </a:lnSpc>
            </a:pPr>
            <a:r>
              <a:rPr lang="en-US" sz="3399" dirty="0">
                <a:solidFill>
                  <a:srgbClr val="FFFFFF"/>
                </a:solidFill>
                <a:latin typeface="Poppins Bold"/>
              </a:rPr>
              <a:t># DE CLASE</a:t>
            </a:r>
          </a:p>
          <a:p>
            <a:pPr algn="ctr">
              <a:lnSpc>
                <a:spcPts val="4759"/>
              </a:lnSpc>
            </a:pPr>
            <a:endParaRPr lang="en-US" sz="3399" dirty="0">
              <a:solidFill>
                <a:srgbClr val="FFFFFF"/>
              </a:solidFill>
              <a:latin typeface="Poppins Bold"/>
            </a:endParaRPr>
          </a:p>
        </p:txBody>
      </p:sp>
      <p:sp>
        <p:nvSpPr>
          <p:cNvPr id="16" name="TextBox 16"/>
          <p:cNvSpPr txBox="1"/>
          <p:nvPr/>
        </p:nvSpPr>
        <p:spPr>
          <a:xfrm>
            <a:off x="7117628" y="8748395"/>
            <a:ext cx="4052744" cy="509872"/>
          </a:xfrm>
          <a:prstGeom prst="rect">
            <a:avLst/>
          </a:prstGeom>
        </p:spPr>
        <p:txBody>
          <a:bodyPr lIns="0" tIns="0" rIns="0" bIns="0" rtlCol="0" anchor="t">
            <a:spAutoFit/>
          </a:bodyPr>
          <a:lstStyle/>
          <a:p>
            <a:pPr algn="ctr">
              <a:lnSpc>
                <a:spcPts val="3920"/>
              </a:lnSpc>
            </a:pPr>
            <a:r>
              <a:rPr lang="en-US" sz="2800">
                <a:solidFill>
                  <a:srgbClr val="FFFFFF"/>
                </a:solidFill>
                <a:latin typeface="Poppins"/>
              </a:rPr>
              <a:t>17/07/2023</a:t>
            </a:r>
          </a:p>
        </p:txBody>
      </p:sp>
      <p:pic>
        <p:nvPicPr>
          <p:cNvPr id="17" name="Picture 17"/>
          <p:cNvPicPr>
            <a:picLocks noChangeAspect="1"/>
          </p:cNvPicPr>
          <p:nvPr/>
        </p:nvPicPr>
        <p:blipFill>
          <a:blip r:embed="rId5">
            <a:alphaModFix amt="97000"/>
          </a:blip>
          <a:srcRect l="18146" t="18339" r="31685" b="22961"/>
          <a:stretch>
            <a:fillRect/>
          </a:stretch>
        </p:blipFill>
        <p:spPr>
          <a:xfrm>
            <a:off x="15767158" y="186367"/>
            <a:ext cx="2179372" cy="1816143"/>
          </a:xfrm>
          <a:prstGeom prst="rect">
            <a:avLst/>
          </a:prstGeom>
        </p:spPr>
      </p:pic>
      <p:sp>
        <p:nvSpPr>
          <p:cNvPr id="22" name="object 2"/>
          <p:cNvSpPr/>
          <p:nvPr/>
        </p:nvSpPr>
        <p:spPr>
          <a:xfrm>
            <a:off x="1" y="8274334"/>
            <a:ext cx="18287999" cy="1959336"/>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23" name="object 4"/>
          <p:cNvGrpSpPr/>
          <p:nvPr/>
        </p:nvGrpSpPr>
        <p:grpSpPr>
          <a:xfrm>
            <a:off x="0" y="8542234"/>
            <a:ext cx="18288000" cy="1348105"/>
            <a:chOff x="329183" y="5649467"/>
            <a:chExt cx="11379708" cy="1062228"/>
          </a:xfrm>
        </p:grpSpPr>
        <p:sp>
          <p:nvSpPr>
            <p:cNvPr id="24" name="object 5"/>
            <p:cNvSpPr/>
            <p:nvPr/>
          </p:nvSpPr>
          <p:spPr>
            <a:xfrm>
              <a:off x="329183" y="5949695"/>
              <a:ext cx="553212" cy="551688"/>
            </a:xfrm>
            <a:prstGeom prst="rect">
              <a:avLst/>
            </a:prstGeom>
            <a:blipFill>
              <a:blip r:embed="rId6" cstate="print"/>
              <a:stretch>
                <a:fillRect/>
              </a:stretch>
            </a:blipFill>
          </p:spPr>
          <p:txBody>
            <a:bodyPr wrap="square" lIns="0" tIns="0" rIns="0" bIns="0" rtlCol="0"/>
            <a:lstStyle/>
            <a:p>
              <a:endParaRPr/>
            </a:p>
          </p:txBody>
        </p:sp>
        <p:sp>
          <p:nvSpPr>
            <p:cNvPr id="25" name="object 6"/>
            <p:cNvSpPr/>
            <p:nvPr/>
          </p:nvSpPr>
          <p:spPr>
            <a:xfrm>
              <a:off x="804672" y="6167627"/>
              <a:ext cx="438912" cy="438912"/>
            </a:xfrm>
            <a:prstGeom prst="rect">
              <a:avLst/>
            </a:prstGeom>
            <a:blipFill>
              <a:blip r:embed="rId7" cstate="print"/>
              <a:stretch>
                <a:fillRect/>
              </a:stretch>
            </a:blipFill>
          </p:spPr>
          <p:txBody>
            <a:bodyPr wrap="square" lIns="0" tIns="0" rIns="0" bIns="0" rtlCol="0"/>
            <a:lstStyle/>
            <a:p>
              <a:endParaRPr/>
            </a:p>
          </p:txBody>
        </p:sp>
        <p:sp>
          <p:nvSpPr>
            <p:cNvPr id="26" name="object 7"/>
            <p:cNvSpPr/>
            <p:nvPr/>
          </p:nvSpPr>
          <p:spPr>
            <a:xfrm>
              <a:off x="1050035" y="5772911"/>
              <a:ext cx="571500" cy="571500"/>
            </a:xfrm>
            <a:prstGeom prst="rect">
              <a:avLst/>
            </a:prstGeom>
            <a:blipFill>
              <a:blip r:embed="rId8" cstate="print"/>
              <a:stretch>
                <a:fillRect/>
              </a:stretch>
            </a:blipFill>
          </p:spPr>
          <p:txBody>
            <a:bodyPr wrap="square" lIns="0" tIns="0" rIns="0" bIns="0" rtlCol="0"/>
            <a:lstStyle/>
            <a:p>
              <a:endParaRPr/>
            </a:p>
          </p:txBody>
        </p:sp>
        <p:sp>
          <p:nvSpPr>
            <p:cNvPr id="27" name="object 8"/>
            <p:cNvSpPr/>
            <p:nvPr/>
          </p:nvSpPr>
          <p:spPr>
            <a:xfrm>
              <a:off x="1624584" y="5864351"/>
              <a:ext cx="560831" cy="560832"/>
            </a:xfrm>
            <a:prstGeom prst="rect">
              <a:avLst/>
            </a:prstGeom>
            <a:blipFill>
              <a:blip r:embed="rId9" cstate="print"/>
              <a:stretch>
                <a:fillRect/>
              </a:stretch>
            </a:blipFill>
          </p:spPr>
          <p:txBody>
            <a:bodyPr wrap="square" lIns="0" tIns="0" rIns="0" bIns="0" rtlCol="0"/>
            <a:lstStyle/>
            <a:p>
              <a:endParaRPr/>
            </a:p>
          </p:txBody>
        </p:sp>
        <p:sp>
          <p:nvSpPr>
            <p:cNvPr id="28" name="object 9"/>
            <p:cNvSpPr/>
            <p:nvPr/>
          </p:nvSpPr>
          <p:spPr>
            <a:xfrm>
              <a:off x="2119884" y="5949695"/>
              <a:ext cx="633983" cy="633984"/>
            </a:xfrm>
            <a:prstGeom prst="rect">
              <a:avLst/>
            </a:prstGeom>
            <a:blipFill>
              <a:blip r:embed="rId10" cstate="print"/>
              <a:stretch>
                <a:fillRect/>
              </a:stretch>
            </a:blipFill>
          </p:spPr>
          <p:txBody>
            <a:bodyPr wrap="square" lIns="0" tIns="0" rIns="0" bIns="0" rtlCol="0"/>
            <a:lstStyle/>
            <a:p>
              <a:endParaRPr/>
            </a:p>
          </p:txBody>
        </p:sp>
        <p:sp>
          <p:nvSpPr>
            <p:cNvPr id="29" name="object 10"/>
            <p:cNvSpPr/>
            <p:nvPr/>
          </p:nvSpPr>
          <p:spPr>
            <a:xfrm>
              <a:off x="2569463" y="5649467"/>
              <a:ext cx="548639" cy="547116"/>
            </a:xfrm>
            <a:prstGeom prst="rect">
              <a:avLst/>
            </a:prstGeom>
            <a:blipFill>
              <a:blip r:embed="rId11" cstate="print"/>
              <a:stretch>
                <a:fillRect/>
              </a:stretch>
            </a:blipFill>
          </p:spPr>
          <p:txBody>
            <a:bodyPr wrap="square" lIns="0" tIns="0" rIns="0" bIns="0" rtlCol="0"/>
            <a:lstStyle/>
            <a:p>
              <a:endParaRPr/>
            </a:p>
          </p:txBody>
        </p:sp>
        <p:sp>
          <p:nvSpPr>
            <p:cNvPr id="30" name="object 11"/>
            <p:cNvSpPr/>
            <p:nvPr/>
          </p:nvSpPr>
          <p:spPr>
            <a:xfrm>
              <a:off x="3110484" y="6030467"/>
              <a:ext cx="615695" cy="615696"/>
            </a:xfrm>
            <a:prstGeom prst="rect">
              <a:avLst/>
            </a:prstGeom>
            <a:blipFill>
              <a:blip r:embed="rId12" cstate="print"/>
              <a:stretch>
                <a:fillRect/>
              </a:stretch>
            </a:blipFill>
          </p:spPr>
          <p:txBody>
            <a:bodyPr wrap="square" lIns="0" tIns="0" rIns="0" bIns="0" rtlCol="0"/>
            <a:lstStyle/>
            <a:p>
              <a:endParaRPr/>
            </a:p>
          </p:txBody>
        </p:sp>
        <p:sp>
          <p:nvSpPr>
            <p:cNvPr id="31" name="object 12"/>
            <p:cNvSpPr/>
            <p:nvPr/>
          </p:nvSpPr>
          <p:spPr>
            <a:xfrm>
              <a:off x="4323587" y="6003035"/>
              <a:ext cx="571500" cy="569976"/>
            </a:xfrm>
            <a:prstGeom prst="rect">
              <a:avLst/>
            </a:prstGeom>
            <a:blipFill>
              <a:blip r:embed="rId13" cstate="print"/>
              <a:stretch>
                <a:fillRect/>
              </a:stretch>
            </a:blipFill>
          </p:spPr>
          <p:txBody>
            <a:bodyPr wrap="square" lIns="0" tIns="0" rIns="0" bIns="0" rtlCol="0"/>
            <a:lstStyle/>
            <a:p>
              <a:endParaRPr/>
            </a:p>
          </p:txBody>
        </p:sp>
        <p:sp>
          <p:nvSpPr>
            <p:cNvPr id="32" name="object 13"/>
            <p:cNvSpPr/>
            <p:nvPr/>
          </p:nvSpPr>
          <p:spPr>
            <a:xfrm>
              <a:off x="5422392" y="5925311"/>
              <a:ext cx="667512" cy="669035"/>
            </a:xfrm>
            <a:prstGeom prst="rect">
              <a:avLst/>
            </a:prstGeom>
            <a:blipFill>
              <a:blip r:embed="rId14" cstate="print"/>
              <a:stretch>
                <a:fillRect/>
              </a:stretch>
            </a:blipFill>
          </p:spPr>
          <p:txBody>
            <a:bodyPr wrap="square" lIns="0" tIns="0" rIns="0" bIns="0" rtlCol="0"/>
            <a:lstStyle/>
            <a:p>
              <a:endParaRPr/>
            </a:p>
          </p:txBody>
        </p:sp>
        <p:sp>
          <p:nvSpPr>
            <p:cNvPr id="33" name="object 14"/>
            <p:cNvSpPr/>
            <p:nvPr/>
          </p:nvSpPr>
          <p:spPr>
            <a:xfrm>
              <a:off x="4966716" y="6028943"/>
              <a:ext cx="585215" cy="585216"/>
            </a:xfrm>
            <a:prstGeom prst="rect">
              <a:avLst/>
            </a:prstGeom>
            <a:blipFill>
              <a:blip r:embed="rId15" cstate="print"/>
              <a:stretch>
                <a:fillRect/>
              </a:stretch>
            </a:blipFill>
          </p:spPr>
          <p:txBody>
            <a:bodyPr wrap="square" lIns="0" tIns="0" rIns="0" bIns="0" rtlCol="0"/>
            <a:lstStyle/>
            <a:p>
              <a:endParaRPr/>
            </a:p>
          </p:txBody>
        </p:sp>
        <p:sp>
          <p:nvSpPr>
            <p:cNvPr id="34" name="object 15"/>
            <p:cNvSpPr/>
            <p:nvPr/>
          </p:nvSpPr>
          <p:spPr>
            <a:xfrm>
              <a:off x="3814572" y="5978651"/>
              <a:ext cx="443484" cy="443484"/>
            </a:xfrm>
            <a:prstGeom prst="rect">
              <a:avLst/>
            </a:prstGeom>
            <a:blipFill>
              <a:blip r:embed="rId16" cstate="print"/>
              <a:stretch>
                <a:fillRect/>
              </a:stretch>
            </a:blipFill>
          </p:spPr>
          <p:txBody>
            <a:bodyPr wrap="square" lIns="0" tIns="0" rIns="0" bIns="0" rtlCol="0"/>
            <a:lstStyle/>
            <a:p>
              <a:endParaRPr/>
            </a:p>
          </p:txBody>
        </p:sp>
        <p:sp>
          <p:nvSpPr>
            <p:cNvPr id="35" name="object 17"/>
            <p:cNvSpPr/>
            <p:nvPr/>
          </p:nvSpPr>
          <p:spPr>
            <a:xfrm>
              <a:off x="5948172" y="6015227"/>
              <a:ext cx="553212" cy="551688"/>
            </a:xfrm>
            <a:prstGeom prst="rect">
              <a:avLst/>
            </a:prstGeom>
            <a:blipFill>
              <a:blip r:embed="rId6" cstate="print"/>
              <a:stretch>
                <a:fillRect/>
              </a:stretch>
            </a:blipFill>
          </p:spPr>
          <p:txBody>
            <a:bodyPr wrap="square" lIns="0" tIns="0" rIns="0" bIns="0" rtlCol="0"/>
            <a:lstStyle/>
            <a:p>
              <a:endParaRPr/>
            </a:p>
          </p:txBody>
        </p:sp>
        <p:sp>
          <p:nvSpPr>
            <p:cNvPr id="36" name="object 18"/>
            <p:cNvSpPr/>
            <p:nvPr/>
          </p:nvSpPr>
          <p:spPr>
            <a:xfrm>
              <a:off x="6423660" y="6233159"/>
              <a:ext cx="438912" cy="438912"/>
            </a:xfrm>
            <a:prstGeom prst="rect">
              <a:avLst/>
            </a:prstGeom>
            <a:blipFill>
              <a:blip r:embed="rId7" cstate="print"/>
              <a:stretch>
                <a:fillRect/>
              </a:stretch>
            </a:blipFill>
          </p:spPr>
          <p:txBody>
            <a:bodyPr wrap="square" lIns="0" tIns="0" rIns="0" bIns="0" rtlCol="0"/>
            <a:lstStyle/>
            <a:p>
              <a:endParaRPr/>
            </a:p>
          </p:txBody>
        </p:sp>
        <p:sp>
          <p:nvSpPr>
            <p:cNvPr id="37" name="object 19"/>
            <p:cNvSpPr/>
            <p:nvPr/>
          </p:nvSpPr>
          <p:spPr>
            <a:xfrm>
              <a:off x="6669024" y="5838443"/>
              <a:ext cx="571500" cy="571500"/>
            </a:xfrm>
            <a:prstGeom prst="rect">
              <a:avLst/>
            </a:prstGeom>
            <a:blipFill>
              <a:blip r:embed="rId8" cstate="print"/>
              <a:stretch>
                <a:fillRect/>
              </a:stretch>
            </a:blipFill>
          </p:spPr>
          <p:txBody>
            <a:bodyPr wrap="square" lIns="0" tIns="0" rIns="0" bIns="0" rtlCol="0"/>
            <a:lstStyle/>
            <a:p>
              <a:endParaRPr/>
            </a:p>
          </p:txBody>
        </p:sp>
        <p:sp>
          <p:nvSpPr>
            <p:cNvPr id="38" name="object 20"/>
            <p:cNvSpPr/>
            <p:nvPr/>
          </p:nvSpPr>
          <p:spPr>
            <a:xfrm>
              <a:off x="7243572" y="5929883"/>
              <a:ext cx="560831" cy="560832"/>
            </a:xfrm>
            <a:prstGeom prst="rect">
              <a:avLst/>
            </a:prstGeom>
            <a:blipFill>
              <a:blip r:embed="rId9" cstate="print"/>
              <a:stretch>
                <a:fillRect/>
              </a:stretch>
            </a:blipFill>
          </p:spPr>
          <p:txBody>
            <a:bodyPr wrap="square" lIns="0" tIns="0" rIns="0" bIns="0" rtlCol="0"/>
            <a:lstStyle/>
            <a:p>
              <a:endParaRPr/>
            </a:p>
          </p:txBody>
        </p:sp>
        <p:sp>
          <p:nvSpPr>
            <p:cNvPr id="39" name="object 21"/>
            <p:cNvSpPr/>
            <p:nvPr/>
          </p:nvSpPr>
          <p:spPr>
            <a:xfrm>
              <a:off x="7738872" y="6015227"/>
              <a:ext cx="633983" cy="633984"/>
            </a:xfrm>
            <a:prstGeom prst="rect">
              <a:avLst/>
            </a:prstGeom>
            <a:blipFill>
              <a:blip r:embed="rId10" cstate="print"/>
              <a:stretch>
                <a:fillRect/>
              </a:stretch>
            </a:blipFill>
          </p:spPr>
          <p:txBody>
            <a:bodyPr wrap="square" lIns="0" tIns="0" rIns="0" bIns="0" rtlCol="0"/>
            <a:lstStyle/>
            <a:p>
              <a:endParaRPr/>
            </a:p>
          </p:txBody>
        </p:sp>
        <p:sp>
          <p:nvSpPr>
            <p:cNvPr id="40" name="object 22"/>
            <p:cNvSpPr/>
            <p:nvPr/>
          </p:nvSpPr>
          <p:spPr>
            <a:xfrm>
              <a:off x="8188452" y="5714999"/>
              <a:ext cx="548640" cy="547116"/>
            </a:xfrm>
            <a:prstGeom prst="rect">
              <a:avLst/>
            </a:prstGeom>
            <a:blipFill>
              <a:blip r:embed="rId11" cstate="print"/>
              <a:stretch>
                <a:fillRect/>
              </a:stretch>
            </a:blipFill>
          </p:spPr>
          <p:txBody>
            <a:bodyPr wrap="square" lIns="0" tIns="0" rIns="0" bIns="0" rtlCol="0"/>
            <a:lstStyle/>
            <a:p>
              <a:endParaRPr/>
            </a:p>
          </p:txBody>
        </p:sp>
        <p:sp>
          <p:nvSpPr>
            <p:cNvPr id="41" name="object 23"/>
            <p:cNvSpPr/>
            <p:nvPr/>
          </p:nvSpPr>
          <p:spPr>
            <a:xfrm>
              <a:off x="8729472" y="6095999"/>
              <a:ext cx="615696" cy="615696"/>
            </a:xfrm>
            <a:prstGeom prst="rect">
              <a:avLst/>
            </a:prstGeom>
            <a:blipFill>
              <a:blip r:embed="rId12" cstate="print"/>
              <a:stretch>
                <a:fillRect/>
              </a:stretch>
            </a:blipFill>
          </p:spPr>
          <p:txBody>
            <a:bodyPr wrap="square" lIns="0" tIns="0" rIns="0" bIns="0" rtlCol="0"/>
            <a:lstStyle/>
            <a:p>
              <a:endParaRPr/>
            </a:p>
          </p:txBody>
        </p:sp>
        <p:sp>
          <p:nvSpPr>
            <p:cNvPr id="42" name="object 24"/>
            <p:cNvSpPr/>
            <p:nvPr/>
          </p:nvSpPr>
          <p:spPr>
            <a:xfrm>
              <a:off x="9944100" y="6068567"/>
              <a:ext cx="569976" cy="569976"/>
            </a:xfrm>
            <a:prstGeom prst="rect">
              <a:avLst/>
            </a:prstGeom>
            <a:blipFill>
              <a:blip r:embed="rId13" cstate="print"/>
              <a:stretch>
                <a:fillRect/>
              </a:stretch>
            </a:blipFill>
          </p:spPr>
          <p:txBody>
            <a:bodyPr wrap="square" lIns="0" tIns="0" rIns="0" bIns="0" rtlCol="0"/>
            <a:lstStyle/>
            <a:p>
              <a:endParaRPr/>
            </a:p>
          </p:txBody>
        </p:sp>
        <p:sp>
          <p:nvSpPr>
            <p:cNvPr id="43" name="object 25"/>
            <p:cNvSpPr/>
            <p:nvPr/>
          </p:nvSpPr>
          <p:spPr>
            <a:xfrm>
              <a:off x="11041379" y="5990843"/>
              <a:ext cx="667512" cy="669036"/>
            </a:xfrm>
            <a:prstGeom prst="rect">
              <a:avLst/>
            </a:prstGeom>
            <a:blipFill>
              <a:blip r:embed="rId14" cstate="print"/>
              <a:stretch>
                <a:fillRect/>
              </a:stretch>
            </a:blipFill>
          </p:spPr>
          <p:txBody>
            <a:bodyPr wrap="square" lIns="0" tIns="0" rIns="0" bIns="0" rtlCol="0"/>
            <a:lstStyle/>
            <a:p>
              <a:endParaRPr/>
            </a:p>
          </p:txBody>
        </p:sp>
        <p:sp>
          <p:nvSpPr>
            <p:cNvPr id="44" name="object 26"/>
            <p:cNvSpPr/>
            <p:nvPr/>
          </p:nvSpPr>
          <p:spPr>
            <a:xfrm>
              <a:off x="10585703" y="6094475"/>
              <a:ext cx="585216" cy="585216"/>
            </a:xfrm>
            <a:prstGeom prst="rect">
              <a:avLst/>
            </a:prstGeom>
            <a:blipFill>
              <a:blip r:embed="rId15" cstate="print"/>
              <a:stretch>
                <a:fillRect/>
              </a:stretch>
            </a:blipFill>
          </p:spPr>
          <p:txBody>
            <a:bodyPr wrap="square" lIns="0" tIns="0" rIns="0" bIns="0" rtlCol="0"/>
            <a:lstStyle/>
            <a:p>
              <a:endParaRPr/>
            </a:p>
          </p:txBody>
        </p:sp>
        <p:sp>
          <p:nvSpPr>
            <p:cNvPr id="45" name="object 27"/>
            <p:cNvSpPr/>
            <p:nvPr/>
          </p:nvSpPr>
          <p:spPr>
            <a:xfrm>
              <a:off x="9433560" y="6044183"/>
              <a:ext cx="443483" cy="443484"/>
            </a:xfrm>
            <a:prstGeom prst="rect">
              <a:avLst/>
            </a:prstGeom>
            <a:blipFill>
              <a:blip r:embed="rId16" cstate="print"/>
              <a:stretch>
                <a:fillRect/>
              </a:stretch>
            </a:blipFill>
          </p:spPr>
          <p:txBody>
            <a:bodyPr wrap="square" lIns="0" tIns="0" rIns="0" bIns="0" rtlCol="0"/>
            <a:lstStyle/>
            <a:p>
              <a:endParaRPr/>
            </a:p>
          </p:txBody>
        </p:sp>
      </p:grpSp>
      <p:sp>
        <p:nvSpPr>
          <p:cNvPr id="46" name="object 30"/>
          <p:cNvSpPr txBox="1"/>
          <p:nvPr/>
        </p:nvSpPr>
        <p:spPr>
          <a:xfrm>
            <a:off x="14736022" y="8461468"/>
            <a:ext cx="3493870" cy="320601"/>
          </a:xfrm>
          <a:prstGeom prst="rect">
            <a:avLst/>
          </a:prstGeom>
        </p:spPr>
        <p:txBody>
          <a:bodyPr vert="horz" wrap="square" lIns="0" tIns="12700" rIns="0" bIns="0" rtlCol="0">
            <a:spAutoFit/>
          </a:bodyPr>
          <a:lstStyle/>
          <a:p>
            <a:pPr marL="12700">
              <a:lnSpc>
                <a:spcPct val="100000"/>
              </a:lnSpc>
              <a:spcBef>
                <a:spcPts val="100"/>
              </a:spcBef>
            </a:pPr>
            <a:r>
              <a:rPr sz="1800" b="1" spc="-10" dirty="0">
                <a:solidFill>
                  <a:srgbClr val="FFFFFF"/>
                </a:solidFill>
                <a:latin typeface="Carlito"/>
                <a:cs typeface="Carlito"/>
              </a:rPr>
              <a:t>#</a:t>
            </a:r>
            <a:r>
              <a:rPr lang="es-MX" sz="2000" b="1" spc="-10" dirty="0">
                <a:solidFill>
                  <a:srgbClr val="FFFFFF"/>
                </a:solidFill>
                <a:latin typeface="Segoe UI Light" panose="020B0502040204020203" pitchFamily="34" charset="0"/>
                <a:cs typeface="Segoe UI Light" panose="020B0502040204020203" pitchFamily="34" charset="0"/>
              </a:rPr>
              <a:t>ElPoderDeUnaGranDecisión</a:t>
            </a:r>
            <a:endParaRPr sz="2000" dirty="0">
              <a:latin typeface="Segoe UI Light" panose="020B0502040204020203" pitchFamily="34" charset="0"/>
              <a:cs typeface="Segoe UI Light" panose="020B0502040204020203" pitchFamily="34" charset="0"/>
            </a:endParaRPr>
          </a:p>
        </p:txBody>
      </p:sp>
      <p:sp>
        <p:nvSpPr>
          <p:cNvPr id="52" name="Título 2"/>
          <p:cNvSpPr txBox="1">
            <a:spLocks/>
          </p:cNvSpPr>
          <p:nvPr/>
        </p:nvSpPr>
        <p:spPr>
          <a:xfrm>
            <a:off x="6297125" y="6478576"/>
            <a:ext cx="4192403" cy="775683"/>
          </a:xfrm>
          <a:prstGeom prst="rect">
            <a:avLst/>
          </a:prstGeom>
          <a:ln>
            <a:solidFill>
              <a:srgbClr val="FFC000"/>
            </a:solidFill>
          </a:ln>
        </p:spPr>
        <p:txBody>
          <a:bodyPr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s-ES" sz="3200" b="1" dirty="0">
                <a:latin typeface="Segoe UI Light" panose="020B0502040204020203" pitchFamily="34" charset="0"/>
                <a:cs typeface="Segoe UI Light" panose="020B0502040204020203" pitchFamily="34" charset="0"/>
              </a:rPr>
              <a:t>Clase N°1  03/07/22</a:t>
            </a:r>
            <a:endParaRPr lang="es-PE" sz="3200" dirty="0">
              <a:latin typeface="Segoe UI Light" panose="020B0502040204020203" pitchFamily="34" charset="0"/>
              <a:cs typeface="Segoe UI Light" panose="020B0502040204020203" pitchFamily="34" charset="0"/>
            </a:endParaRPr>
          </a:p>
        </p:txBody>
      </p:sp>
      <p:sp>
        <p:nvSpPr>
          <p:cNvPr id="53" name="Rectángulo 52"/>
          <p:cNvSpPr/>
          <p:nvPr/>
        </p:nvSpPr>
        <p:spPr>
          <a:xfrm>
            <a:off x="6561997" y="2677866"/>
            <a:ext cx="11384533" cy="2853158"/>
          </a:xfrm>
          <a:prstGeom prst="rect">
            <a:avLst/>
          </a:prstGeom>
          <a:ln>
            <a:solidFill>
              <a:srgbClr val="FFC000"/>
            </a:solidFill>
          </a:ln>
        </p:spPr>
        <p:style>
          <a:lnRef idx="2">
            <a:schemeClr val="accent4"/>
          </a:lnRef>
          <a:fillRef idx="1">
            <a:schemeClr val="lt1"/>
          </a:fillRef>
          <a:effectRef idx="0">
            <a:schemeClr val="accent4"/>
          </a:effectRef>
          <a:fontRef idx="minor">
            <a:schemeClr val="dk1"/>
          </a:fontRef>
        </p:style>
        <p:txBody>
          <a:bodyPr rtlCol="0" anchor="ctr"/>
          <a:lstStyle/>
          <a:p>
            <a:pPr algn="ctr"/>
            <a:r>
              <a:rPr lang="es-ES" sz="4800" b="1" dirty="0">
                <a:latin typeface="Segoe UI Light" panose="020B0502040204020203" pitchFamily="34" charset="0"/>
                <a:cs typeface="Segoe UI Light" panose="020B0502040204020203" pitchFamily="34" charset="0"/>
              </a:rPr>
              <a:t>Modulo 2 </a:t>
            </a:r>
          </a:p>
          <a:p>
            <a:pPr algn="ctr"/>
            <a:r>
              <a:rPr lang="es-ES" sz="4800" dirty="0">
                <a:latin typeface="Segoe UI Light" panose="020B0502040204020203" pitchFamily="34" charset="0"/>
                <a:cs typeface="Segoe UI Light" panose="020B0502040204020203" pitchFamily="34" charset="0"/>
              </a:rPr>
              <a:t>Entrenamiento en Habilidades </a:t>
            </a:r>
          </a:p>
          <a:p>
            <a:pPr algn="ctr"/>
            <a:r>
              <a:rPr lang="es-ES" sz="4800" dirty="0">
                <a:latin typeface="Segoe UI Light" panose="020B0502040204020203" pitchFamily="34" charset="0"/>
                <a:cs typeface="Segoe UI Light" panose="020B0502040204020203" pitchFamily="34" charset="0"/>
              </a:rPr>
              <a:t>Psicológicas en el Deporte I</a:t>
            </a:r>
            <a:endParaRPr lang="es-PE" sz="4800" dirty="0">
              <a:solidFill>
                <a:schemeClr val="tx1"/>
              </a:solidFill>
              <a:latin typeface="Segoe UI Light" panose="020B0502040204020203" pitchFamily="34" charset="0"/>
              <a:cs typeface="Segoe UI Light" panose="020B0502040204020203" pitchFamily="34" charset="0"/>
            </a:endParaRPr>
          </a:p>
        </p:txBody>
      </p:sp>
      <p:sp>
        <p:nvSpPr>
          <p:cNvPr id="54" name="Título 2"/>
          <p:cNvSpPr txBox="1">
            <a:spLocks/>
          </p:cNvSpPr>
          <p:nvPr/>
        </p:nvSpPr>
        <p:spPr>
          <a:xfrm>
            <a:off x="12880357" y="6457807"/>
            <a:ext cx="4214756" cy="796452"/>
          </a:xfrm>
          <a:prstGeom prst="rect">
            <a:avLst/>
          </a:prstGeom>
          <a:ln>
            <a:solidFill>
              <a:srgbClr val="FFC00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s-ES" sz="3200" b="1" dirty="0">
                <a:latin typeface="Segoe UI Light" panose="020B0502040204020203" pitchFamily="34" charset="0"/>
                <a:cs typeface="Segoe UI Light" panose="020B0502040204020203" pitchFamily="34" charset="0"/>
              </a:rPr>
              <a:t>Lic. Luis Gómez Correa</a:t>
            </a:r>
            <a:endParaRPr lang="es-PE" sz="32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8976682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2"/>
                                        </p:tgtEl>
                                        <p:attrNameLst>
                                          <p:attrName>style.visibility</p:attrName>
                                        </p:attrNameLst>
                                      </p:cBhvr>
                                      <p:to>
                                        <p:strVal val="visible"/>
                                      </p:to>
                                    </p:set>
                                    <p:anim calcmode="lin" valueType="num">
                                      <p:cBhvr additive="base">
                                        <p:cTn id="13" dur="500" fill="hold"/>
                                        <p:tgtEl>
                                          <p:spTgt spid="52"/>
                                        </p:tgtEl>
                                        <p:attrNameLst>
                                          <p:attrName>ppt_x</p:attrName>
                                        </p:attrNameLst>
                                      </p:cBhvr>
                                      <p:tavLst>
                                        <p:tav tm="0">
                                          <p:val>
                                            <p:strVal val="#ppt_x"/>
                                          </p:val>
                                        </p:tav>
                                        <p:tav tm="100000">
                                          <p:val>
                                            <p:strVal val="#ppt_x"/>
                                          </p:val>
                                        </p:tav>
                                      </p:tavLst>
                                    </p:anim>
                                    <p:anim calcmode="lin" valueType="num">
                                      <p:cBhvr additive="base">
                                        <p:cTn id="14"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additive="base">
                                        <p:cTn id="19" dur="500" fill="hold"/>
                                        <p:tgtEl>
                                          <p:spTgt spid="54"/>
                                        </p:tgtEl>
                                        <p:attrNameLst>
                                          <p:attrName>ppt_x</p:attrName>
                                        </p:attrNameLst>
                                      </p:cBhvr>
                                      <p:tavLst>
                                        <p:tav tm="0">
                                          <p:val>
                                            <p:strVal val="#ppt_x"/>
                                          </p:val>
                                        </p:tav>
                                        <p:tav tm="100000">
                                          <p:val>
                                            <p:strVal val="#ppt_x"/>
                                          </p:val>
                                        </p:tav>
                                      </p:tavLst>
                                    </p:anim>
                                    <p:anim calcmode="lin" valueType="num">
                                      <p:cBhvr additive="base">
                                        <p:cTn id="20" dur="500" fill="hold"/>
                                        <p:tgtEl>
                                          <p:spTgt spid="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53" grpId="0" animBg="1"/>
      <p:bldP spid="5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grpSp>
        <p:nvGrpSpPr>
          <p:cNvPr id="2" name="Grupo 1"/>
          <p:cNvGrpSpPr/>
          <p:nvPr/>
        </p:nvGrpSpPr>
        <p:grpSpPr>
          <a:xfrm>
            <a:off x="13070588" y="2875792"/>
            <a:ext cx="4735992" cy="6057029"/>
            <a:chOff x="12877799" y="3353206"/>
            <a:chExt cx="4422565" cy="5296244"/>
          </a:xfrm>
        </p:grpSpPr>
        <p:sp>
          <p:nvSpPr>
            <p:cNvPr id="35" name="object 3"/>
            <p:cNvSpPr/>
            <p:nvPr/>
          </p:nvSpPr>
          <p:spPr>
            <a:xfrm>
              <a:off x="12877799" y="3353206"/>
              <a:ext cx="4422565" cy="529624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2" name="Imagen 41"/>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213261" y="3574552"/>
              <a:ext cx="3769179" cy="4711474"/>
            </a:xfrm>
            <a:prstGeom prst="rect">
              <a:avLst/>
            </a:prstGeom>
          </p:spPr>
        </p:pic>
      </p:grpSp>
      <p:sp>
        <p:nvSpPr>
          <p:cNvPr id="7" name="CuadroTexto 6">
            <a:extLst>
              <a:ext uri="{FF2B5EF4-FFF2-40B4-BE49-F238E27FC236}">
                <a16:creationId xmlns:a16="http://schemas.microsoft.com/office/drawing/2014/main" id="{B4A56D57-A5F0-8137-3E8D-758A9F50E87C}"/>
              </a:ext>
            </a:extLst>
          </p:cNvPr>
          <p:cNvSpPr txBox="1"/>
          <p:nvPr/>
        </p:nvSpPr>
        <p:spPr>
          <a:xfrm>
            <a:off x="1590228" y="1768373"/>
            <a:ext cx="9154632" cy="1107419"/>
          </a:xfrm>
          <a:prstGeom prst="rect">
            <a:avLst/>
          </a:prstGeom>
          <a:noFill/>
        </p:spPr>
        <p:txBody>
          <a:bodyPr wrap="square">
            <a:spAutoFit/>
          </a:bodyPr>
          <a:lstStyle/>
          <a:p>
            <a:pPr algn="just">
              <a:lnSpc>
                <a:spcPct val="107000"/>
              </a:lnSpc>
              <a:spcAft>
                <a:spcPts val="800"/>
              </a:spcAft>
            </a:pPr>
            <a:r>
              <a:rPr lang="es-CO" sz="3200" b="1" kern="0" dirty="0">
                <a:effectLst/>
                <a:latin typeface="Segoe UI Light" panose="020B0502040204020203" pitchFamily="34" charset="0"/>
                <a:ea typeface="Times New Roman" panose="02020603050405020304" pitchFamily="18" charset="0"/>
                <a:cs typeface="Segoe UI Light" panose="020B0502040204020203" pitchFamily="34" charset="0"/>
              </a:rPr>
              <a:t>Influencia de la psicología en el rendimiento deportivo</a:t>
            </a:r>
            <a:endParaRPr lang="es-CO" sz="3200" b="1"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9" name="CuadroTexto 8">
            <a:extLst>
              <a:ext uri="{FF2B5EF4-FFF2-40B4-BE49-F238E27FC236}">
                <a16:creationId xmlns:a16="http://schemas.microsoft.com/office/drawing/2014/main" id="{8F517CDC-BA3A-82F9-1C61-CD2A3B04E83B}"/>
              </a:ext>
            </a:extLst>
          </p:cNvPr>
          <p:cNvSpPr txBox="1"/>
          <p:nvPr/>
        </p:nvSpPr>
        <p:spPr>
          <a:xfrm>
            <a:off x="1590228" y="3503862"/>
            <a:ext cx="4395901" cy="523220"/>
          </a:xfrm>
          <a:prstGeom prst="rect">
            <a:avLst/>
          </a:prstGeom>
          <a:noFill/>
        </p:spPr>
        <p:txBody>
          <a:bodyPr wrap="square">
            <a:spAutoFit/>
          </a:bodyPr>
          <a:lstStyle/>
          <a:p>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¿cómo afecta su ausencia?</a:t>
            </a:r>
            <a:endParaRPr lang="es-CO" sz="2800" b="1" dirty="0"/>
          </a:p>
        </p:txBody>
      </p:sp>
      <p:sp>
        <p:nvSpPr>
          <p:cNvPr id="5" name="CuadroTexto 4">
            <a:extLst>
              <a:ext uri="{FF2B5EF4-FFF2-40B4-BE49-F238E27FC236}">
                <a16:creationId xmlns:a16="http://schemas.microsoft.com/office/drawing/2014/main" id="{1FD371D2-6388-1BE8-582B-9C4DD2EB4AD6}"/>
              </a:ext>
            </a:extLst>
          </p:cNvPr>
          <p:cNvSpPr txBox="1"/>
          <p:nvPr/>
        </p:nvSpPr>
        <p:spPr>
          <a:xfrm>
            <a:off x="1623898" y="4392889"/>
            <a:ext cx="10568101" cy="1951047"/>
          </a:xfrm>
          <a:prstGeom prst="rect">
            <a:avLst/>
          </a:prstGeom>
          <a:noFill/>
        </p:spPr>
        <p:txBody>
          <a:bodyPr wrap="square">
            <a:spAutoFit/>
          </a:bodyPr>
          <a:lstStyle/>
          <a:p>
            <a:pPr marL="457200" indent="-457200" algn="just">
              <a:lnSpc>
                <a:spcPct val="150000"/>
              </a:lnSpc>
              <a:spcAft>
                <a:spcPts val="800"/>
              </a:spcAft>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¿Cuántas veces hemos visto en competencia </a:t>
            </a:r>
            <a:r>
              <a:rPr lang="es-CO" sz="2800" kern="0" dirty="0">
                <a:latin typeface="Segoe UI Light" panose="020B0502040204020203" pitchFamily="34" charset="0"/>
                <a:ea typeface="Times New Roman" panose="02020603050405020304" pitchFamily="18" charset="0"/>
                <a:cs typeface="Segoe UI Light" panose="020B0502040204020203" pitchFamily="34" charset="0"/>
              </a:rPr>
              <a:t>a </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niños o jóvenes deportistas, y a entrenadores gritándole al jugador por haber cometido algún error?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8" name="CuadroTexto 7">
            <a:extLst>
              <a:ext uri="{FF2B5EF4-FFF2-40B4-BE49-F238E27FC236}">
                <a16:creationId xmlns:a16="http://schemas.microsoft.com/office/drawing/2014/main" id="{80CAEACB-A2DC-5FC3-822D-BDE01707B131}"/>
              </a:ext>
            </a:extLst>
          </p:cNvPr>
          <p:cNvSpPr txBox="1"/>
          <p:nvPr/>
        </p:nvSpPr>
        <p:spPr>
          <a:xfrm>
            <a:off x="1632573" y="7209354"/>
            <a:ext cx="10568101" cy="1961627"/>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Si preguntamos, seguramente nos dirían que lo que pretende el entrenador es que mejore el rendimiento de dicho deportista o incluso del equipo en sí.  </a:t>
            </a:r>
            <a:endParaRPr lang="es-CO" sz="2800" dirty="0"/>
          </a:p>
        </p:txBody>
      </p:sp>
    </p:spTree>
    <p:extLst>
      <p:ext uri="{BB962C8B-B14F-4D97-AF65-F5344CB8AC3E}">
        <p14:creationId xmlns:p14="http://schemas.microsoft.com/office/powerpoint/2010/main" val="19378413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grpSp>
        <p:nvGrpSpPr>
          <p:cNvPr id="4" name="Grupo 3"/>
          <p:cNvGrpSpPr/>
          <p:nvPr/>
        </p:nvGrpSpPr>
        <p:grpSpPr>
          <a:xfrm>
            <a:off x="11435765" y="1339626"/>
            <a:ext cx="5099635" cy="3601482"/>
            <a:chOff x="8568135" y="253190"/>
            <a:chExt cx="4165809" cy="2909110"/>
          </a:xfrm>
        </p:grpSpPr>
        <p:sp>
          <p:nvSpPr>
            <p:cNvPr id="34" name="object 3"/>
            <p:cNvSpPr/>
            <p:nvPr/>
          </p:nvSpPr>
          <p:spPr>
            <a:xfrm>
              <a:off x="8568135" y="253190"/>
              <a:ext cx="4165809" cy="290911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7" name="Imagen 46"/>
            <p:cNvPicPr>
              <a:picLocks noChangeAspect="1"/>
            </p:cNvPicPr>
            <p:nvPr/>
          </p:nvPicPr>
          <p:blipFill>
            <a:blip r:embed="rId14"/>
            <a:stretch>
              <a:fillRect/>
            </a:stretch>
          </p:blipFill>
          <p:spPr>
            <a:xfrm>
              <a:off x="8965025" y="594531"/>
              <a:ext cx="3461113" cy="2294868"/>
            </a:xfrm>
            <a:prstGeom prst="rect">
              <a:avLst/>
            </a:prstGeom>
          </p:spPr>
        </p:pic>
      </p:grpSp>
      <p:grpSp>
        <p:nvGrpSpPr>
          <p:cNvPr id="2" name="Grupo 1"/>
          <p:cNvGrpSpPr/>
          <p:nvPr/>
        </p:nvGrpSpPr>
        <p:grpSpPr>
          <a:xfrm>
            <a:off x="11430000" y="5050892"/>
            <a:ext cx="5166427" cy="3547419"/>
            <a:chOff x="10744200" y="5540482"/>
            <a:chExt cx="4260375" cy="2865440"/>
          </a:xfrm>
        </p:grpSpPr>
        <p:sp>
          <p:nvSpPr>
            <p:cNvPr id="31" name="object 3"/>
            <p:cNvSpPr/>
            <p:nvPr/>
          </p:nvSpPr>
          <p:spPr>
            <a:xfrm>
              <a:off x="10744200" y="5540482"/>
              <a:ext cx="4260375" cy="286544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8" name="Imagen 47"/>
            <p:cNvPicPr>
              <a:picLocks noChangeAspect="1"/>
            </p:cNvPicPr>
            <p:nvPr/>
          </p:nvPicPr>
          <p:blipFill>
            <a:blip r:embed="rId15"/>
            <a:stretch>
              <a:fillRect/>
            </a:stretch>
          </p:blipFill>
          <p:spPr>
            <a:xfrm>
              <a:off x="11139121" y="5805154"/>
              <a:ext cx="3461113" cy="2263142"/>
            </a:xfrm>
            <a:prstGeom prst="rect">
              <a:avLst/>
            </a:prstGeom>
          </p:spPr>
        </p:pic>
      </p:grpSp>
      <p:sp>
        <p:nvSpPr>
          <p:cNvPr id="6" name="CuadroTexto 5">
            <a:extLst>
              <a:ext uri="{FF2B5EF4-FFF2-40B4-BE49-F238E27FC236}">
                <a16:creationId xmlns:a16="http://schemas.microsoft.com/office/drawing/2014/main" id="{73C2981A-72A5-DEA7-BE77-C8C825235736}"/>
              </a:ext>
            </a:extLst>
          </p:cNvPr>
          <p:cNvSpPr txBox="1"/>
          <p:nvPr/>
        </p:nvSpPr>
        <p:spPr>
          <a:xfrm>
            <a:off x="1147604" y="5050215"/>
            <a:ext cx="9144000" cy="3448893"/>
          </a:xfrm>
          <a:prstGeom prst="rect">
            <a:avLst/>
          </a:prstGeom>
          <a:noFill/>
        </p:spPr>
        <p:txBody>
          <a:bodyPr wrap="square">
            <a:spAutoFit/>
          </a:bodyPr>
          <a:lstStyle/>
          <a:p>
            <a:pPr marL="457200" indent="-457200" algn="just">
              <a:lnSpc>
                <a:spcPct val="150000"/>
              </a:lnSpc>
              <a:spcAft>
                <a:spcPts val="800"/>
              </a:spcAft>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Le aparecen pensamientos que coartan su confianza y que se relacionan con el error y el no volver a cometerlo: </a:t>
            </a:r>
          </a:p>
          <a:p>
            <a:pPr marL="914400" lvl="1" indent="-457200" algn="just">
              <a:lnSpc>
                <a:spcPct val="150000"/>
              </a:lnSpc>
              <a:spcAft>
                <a:spcPts val="800"/>
              </a:spcAft>
              <a:buFont typeface="Wingdings" panose="05000000000000000000" pitchFamily="2" charset="2"/>
              <a:buChar char="§"/>
            </a:pPr>
            <a:r>
              <a:rPr lang="es-CO" sz="2800" kern="0" dirty="0">
                <a:latin typeface="Segoe UI Light" panose="020B0502040204020203" pitchFamily="34" charset="0"/>
                <a:ea typeface="Times New Roman" panose="02020603050405020304" pitchFamily="18" charset="0"/>
                <a:cs typeface="Segoe UI Light" panose="020B0502040204020203" pitchFamily="34" charset="0"/>
              </a:rPr>
              <a:t>S</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iente que no debe volver a “fallar” </a:t>
            </a:r>
            <a:endParaRPr lang="es-CO" sz="2800" kern="0" dirty="0">
              <a:latin typeface="Segoe UI Light" panose="020B0502040204020203" pitchFamily="34" charset="0"/>
              <a:ea typeface="Times New Roman" panose="02020603050405020304" pitchFamily="18" charset="0"/>
              <a:cs typeface="Segoe UI Light" panose="020B0502040204020203" pitchFamily="34" charset="0"/>
            </a:endParaRPr>
          </a:p>
          <a:p>
            <a:pPr marL="914400" lvl="1" indent="-457200" algn="just">
              <a:lnSpc>
                <a:spcPct val="150000"/>
              </a:lnSpc>
              <a:spcAft>
                <a:spcPts val="800"/>
              </a:spcAft>
              <a:buFont typeface="Wingdings" panose="05000000000000000000" pitchFamily="2" charset="2"/>
              <a:buChar char="§"/>
            </a:pPr>
            <a:r>
              <a:rPr lang="es-CO" sz="2800" kern="0" dirty="0">
                <a:latin typeface="Segoe UI Light" panose="020B0502040204020203" pitchFamily="34" charset="0"/>
                <a:ea typeface="Times New Roman" panose="02020603050405020304" pitchFamily="18" charset="0"/>
                <a:cs typeface="Segoe UI Light" panose="020B0502040204020203" pitchFamily="34" charset="0"/>
              </a:rPr>
              <a:t>A</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nticipar cualquier situación de juego que se le pueda parecer.</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8" name="CuadroTexto 7">
            <a:extLst>
              <a:ext uri="{FF2B5EF4-FFF2-40B4-BE49-F238E27FC236}">
                <a16:creationId xmlns:a16="http://schemas.microsoft.com/office/drawing/2014/main" id="{6CCF8D73-57CC-E92F-5F5C-2FDFFFC5E447}"/>
              </a:ext>
            </a:extLst>
          </p:cNvPr>
          <p:cNvSpPr txBox="1"/>
          <p:nvPr/>
        </p:nvSpPr>
        <p:spPr>
          <a:xfrm>
            <a:off x="1215161" y="2105922"/>
            <a:ext cx="9144000" cy="1961627"/>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Sin embargo, lo que consigue es tensionar al deportista en exceso, de modo que este acaba por desajustarse, aumentando su nivel de ansiedad competitiva. </a:t>
            </a:r>
            <a:endParaRPr lang="es-CO" sz="2800" dirty="0"/>
          </a:p>
        </p:txBody>
      </p:sp>
    </p:spTree>
    <p:extLst>
      <p:ext uri="{BB962C8B-B14F-4D97-AF65-F5344CB8AC3E}">
        <p14:creationId xmlns:p14="http://schemas.microsoft.com/office/powerpoint/2010/main" val="41642299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grpSp>
        <p:nvGrpSpPr>
          <p:cNvPr id="6" name="Grupo 5"/>
          <p:cNvGrpSpPr/>
          <p:nvPr/>
        </p:nvGrpSpPr>
        <p:grpSpPr>
          <a:xfrm>
            <a:off x="12710849" y="3742536"/>
            <a:ext cx="5196840" cy="3360166"/>
            <a:chOff x="10302098" y="1128114"/>
            <a:chExt cx="5577840" cy="3845982"/>
          </a:xfrm>
        </p:grpSpPr>
        <p:sp>
          <p:nvSpPr>
            <p:cNvPr id="52" name="object 3"/>
            <p:cNvSpPr/>
            <p:nvPr/>
          </p:nvSpPr>
          <p:spPr>
            <a:xfrm>
              <a:off x="10302098" y="1128114"/>
              <a:ext cx="5577840" cy="3845982"/>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51" name="Imagen 5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478519" y="1291458"/>
              <a:ext cx="5224998" cy="3541884"/>
            </a:xfrm>
            <a:prstGeom prst="rect">
              <a:avLst/>
            </a:prstGeom>
          </p:spPr>
        </p:pic>
      </p:grpSp>
      <p:sp>
        <p:nvSpPr>
          <p:cNvPr id="3" name="CuadroTexto 2">
            <a:extLst>
              <a:ext uri="{FF2B5EF4-FFF2-40B4-BE49-F238E27FC236}">
                <a16:creationId xmlns:a16="http://schemas.microsoft.com/office/drawing/2014/main" id="{B003C332-17E1-0123-01B0-5E68597D8304}"/>
              </a:ext>
            </a:extLst>
          </p:cNvPr>
          <p:cNvSpPr txBox="1"/>
          <p:nvPr/>
        </p:nvSpPr>
        <p:spPr>
          <a:xfrm>
            <a:off x="1819976" y="2316082"/>
            <a:ext cx="10498379" cy="980461"/>
          </a:xfrm>
          <a:prstGeom prst="rect">
            <a:avLst/>
          </a:prstGeom>
          <a:noFill/>
        </p:spPr>
        <p:txBody>
          <a:bodyPr wrap="square">
            <a:spAutoFit/>
          </a:bodyPr>
          <a:lstStyle/>
          <a:p>
            <a:pPr marL="457200" indent="-457200" algn="just">
              <a:lnSpc>
                <a:spcPct val="107000"/>
              </a:lnSpc>
              <a:spcAft>
                <a:spcPts val="800"/>
              </a:spcAft>
              <a:buFont typeface="Wingdings" panose="05000000000000000000" pitchFamily="2" charset="2"/>
              <a:buChar char="q"/>
            </a:pPr>
            <a:r>
              <a:rPr lang="es-CO" sz="2800" kern="0" dirty="0">
                <a:latin typeface="Segoe UI Light" panose="020B0502040204020203" pitchFamily="34" charset="0"/>
                <a:ea typeface="Times New Roman" panose="02020603050405020304" pitchFamily="18" charset="0"/>
                <a:cs typeface="Segoe UI Light" panose="020B0502040204020203" pitchFamily="34" charset="0"/>
              </a:rPr>
              <a:t>S</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e produce una tensión muscular que acaba dañando su rendimiento. Estas son algunas de las consecuencias que provoca:</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8" name="CuadroTexto 7">
            <a:extLst>
              <a:ext uri="{FF2B5EF4-FFF2-40B4-BE49-F238E27FC236}">
                <a16:creationId xmlns:a16="http://schemas.microsoft.com/office/drawing/2014/main" id="{07620BBB-006E-CD07-740B-550717485526}"/>
              </a:ext>
            </a:extLst>
          </p:cNvPr>
          <p:cNvSpPr txBox="1"/>
          <p:nvPr/>
        </p:nvSpPr>
        <p:spPr>
          <a:xfrm>
            <a:off x="2331566" y="7824446"/>
            <a:ext cx="9986790" cy="1441485"/>
          </a:xfrm>
          <a:prstGeom prst="rect">
            <a:avLst/>
          </a:prstGeom>
          <a:noFill/>
        </p:spPr>
        <p:txBody>
          <a:bodyPr wrap="square">
            <a:spAutoFit/>
          </a:bodyPr>
          <a:lstStyle/>
          <a:p>
            <a:pPr marL="457200" lvl="0" indent="-457200" algn="just" fontAlgn="base">
              <a:lnSpc>
                <a:spcPct val="107000"/>
              </a:lnSpc>
              <a:spcAft>
                <a:spcPts val="800"/>
              </a:spcAft>
              <a:buSzPct val="100000"/>
              <a:buFont typeface="Wingdings" panose="05000000000000000000" pitchFamily="2" charset="2"/>
              <a:buChar char="§"/>
              <a:tabLst>
                <a:tab pos="457200" algn="l"/>
              </a:tabLst>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El menor rendimiento incrementa el </a:t>
            </a: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enfado del entrenador</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 en forma de gritos o castigos, haciendo que el deportista entre en un bucle del que le resulta muy difícil salir.</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0" name="CuadroTexto 9">
            <a:extLst>
              <a:ext uri="{FF2B5EF4-FFF2-40B4-BE49-F238E27FC236}">
                <a16:creationId xmlns:a16="http://schemas.microsoft.com/office/drawing/2014/main" id="{6DD98EAC-A083-0A33-9373-AAD7E5DDEED7}"/>
              </a:ext>
            </a:extLst>
          </p:cNvPr>
          <p:cNvSpPr txBox="1"/>
          <p:nvPr/>
        </p:nvSpPr>
        <p:spPr>
          <a:xfrm>
            <a:off x="2308529" y="6402180"/>
            <a:ext cx="9986790" cy="980461"/>
          </a:xfrm>
          <a:prstGeom prst="rect">
            <a:avLst/>
          </a:prstGeom>
          <a:noFill/>
        </p:spPr>
        <p:txBody>
          <a:bodyPr wrap="square">
            <a:spAutoFit/>
          </a:bodyPr>
          <a:lstStyle/>
          <a:p>
            <a:pPr marL="457200" lvl="0" indent="-457200" algn="just" fontAlgn="base">
              <a:lnSpc>
                <a:spcPct val="107000"/>
              </a:lnSpc>
              <a:spcAft>
                <a:spcPts val="800"/>
              </a:spcAft>
              <a:buSzPct val="100000"/>
              <a:buFont typeface="Wingdings" panose="05000000000000000000" pitchFamily="2" charset="2"/>
              <a:buChar char="§"/>
              <a:tabLst>
                <a:tab pos="457200" algn="l"/>
              </a:tabLst>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El foco atencional se va estrechando debido al exceso de activación, por lo que </a:t>
            </a: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se toman malas decisiones</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36" name="CuadroTexto 35">
            <a:extLst>
              <a:ext uri="{FF2B5EF4-FFF2-40B4-BE49-F238E27FC236}">
                <a16:creationId xmlns:a16="http://schemas.microsoft.com/office/drawing/2014/main" id="{6EE4BF6C-07D8-03D0-2E3C-F3E59AFB285E}"/>
              </a:ext>
            </a:extLst>
          </p:cNvPr>
          <p:cNvSpPr txBox="1"/>
          <p:nvPr/>
        </p:nvSpPr>
        <p:spPr>
          <a:xfrm>
            <a:off x="2308529" y="5402647"/>
            <a:ext cx="9369283" cy="519438"/>
          </a:xfrm>
          <a:prstGeom prst="rect">
            <a:avLst/>
          </a:prstGeom>
          <a:noFill/>
        </p:spPr>
        <p:txBody>
          <a:bodyPr wrap="square">
            <a:spAutoFit/>
          </a:bodyPr>
          <a:lstStyle/>
          <a:p>
            <a:pPr marL="457200" lvl="0" indent="-457200" algn="just" fontAlgn="base">
              <a:lnSpc>
                <a:spcPct val="107000"/>
              </a:lnSpc>
              <a:spcAft>
                <a:spcPts val="800"/>
              </a:spcAft>
              <a:buSzPct val="100000"/>
              <a:buFont typeface="Wingdings" panose="05000000000000000000" pitchFamily="2" charset="2"/>
              <a:buChar char="§"/>
              <a:tabLst>
                <a:tab pos="457200" algn="l"/>
              </a:tabLst>
            </a:pP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Mayor cansancio</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 físico o fatiga.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38" name="CuadroTexto 37">
            <a:extLst>
              <a:ext uri="{FF2B5EF4-FFF2-40B4-BE49-F238E27FC236}">
                <a16:creationId xmlns:a16="http://schemas.microsoft.com/office/drawing/2014/main" id="{2AC631E2-164C-5102-D3F6-1B8BB1D5295F}"/>
              </a:ext>
            </a:extLst>
          </p:cNvPr>
          <p:cNvSpPr txBox="1"/>
          <p:nvPr/>
        </p:nvSpPr>
        <p:spPr>
          <a:xfrm>
            <a:off x="2308529" y="4074312"/>
            <a:ext cx="9986790" cy="980461"/>
          </a:xfrm>
          <a:prstGeom prst="rect">
            <a:avLst/>
          </a:prstGeom>
          <a:noFill/>
        </p:spPr>
        <p:txBody>
          <a:bodyPr wrap="square">
            <a:spAutoFit/>
          </a:bodyPr>
          <a:lstStyle/>
          <a:p>
            <a:pPr marL="457200" lvl="0" indent="-457200" algn="just" fontAlgn="base">
              <a:lnSpc>
                <a:spcPct val="107000"/>
              </a:lnSpc>
              <a:spcAft>
                <a:spcPts val="800"/>
              </a:spcAft>
              <a:buSzPct val="100000"/>
              <a:buFont typeface="Wingdings" panose="05000000000000000000" pitchFamily="2" charset="2"/>
              <a:buChar char="§"/>
              <a:tabLst>
                <a:tab pos="457200" algn="l"/>
              </a:tabLst>
            </a:pP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Mayor número de imprecisiones</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 en acciones que habitualmente suele dominar.</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317889278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sp>
        <p:nvSpPr>
          <p:cNvPr id="4" name="object 4"/>
          <p:cNvSpPr/>
          <p:nvPr/>
        </p:nvSpPr>
        <p:spPr>
          <a:xfrm>
            <a:off x="7209237" y="3357055"/>
            <a:ext cx="2618772" cy="651294"/>
          </a:xfrm>
          <a:custGeom>
            <a:avLst/>
            <a:gdLst/>
            <a:ahLst/>
            <a:cxnLst/>
            <a:rect l="l" t="t" r="r" b="b"/>
            <a:pathLst>
              <a:path w="919479" h="883919">
                <a:moveTo>
                  <a:pt x="459486" y="0"/>
                </a:moveTo>
                <a:lnTo>
                  <a:pt x="409423" y="2593"/>
                </a:lnTo>
                <a:lnTo>
                  <a:pt x="360921" y="10193"/>
                </a:lnTo>
                <a:lnTo>
                  <a:pt x="314260" y="22530"/>
                </a:lnTo>
                <a:lnTo>
                  <a:pt x="269721" y="39335"/>
                </a:lnTo>
                <a:lnTo>
                  <a:pt x="227583" y="60339"/>
                </a:lnTo>
                <a:lnTo>
                  <a:pt x="188128" y="85270"/>
                </a:lnTo>
                <a:lnTo>
                  <a:pt x="151635" y="113861"/>
                </a:lnTo>
                <a:lnTo>
                  <a:pt x="118386" y="145841"/>
                </a:lnTo>
                <a:lnTo>
                  <a:pt x="88660" y="180941"/>
                </a:lnTo>
                <a:lnTo>
                  <a:pt x="62737" y="218891"/>
                </a:lnTo>
                <a:lnTo>
                  <a:pt x="40900" y="259422"/>
                </a:lnTo>
                <a:lnTo>
                  <a:pt x="23426" y="302264"/>
                </a:lnTo>
                <a:lnTo>
                  <a:pt x="10598" y="347147"/>
                </a:lnTo>
                <a:lnTo>
                  <a:pt x="2696" y="393802"/>
                </a:lnTo>
                <a:lnTo>
                  <a:pt x="0" y="441960"/>
                </a:lnTo>
                <a:lnTo>
                  <a:pt x="2696" y="490117"/>
                </a:lnTo>
                <a:lnTo>
                  <a:pt x="10598" y="536772"/>
                </a:lnTo>
                <a:lnTo>
                  <a:pt x="23426" y="581655"/>
                </a:lnTo>
                <a:lnTo>
                  <a:pt x="40900" y="624497"/>
                </a:lnTo>
                <a:lnTo>
                  <a:pt x="62737" y="665028"/>
                </a:lnTo>
                <a:lnTo>
                  <a:pt x="88660" y="702978"/>
                </a:lnTo>
                <a:lnTo>
                  <a:pt x="118386" y="738078"/>
                </a:lnTo>
                <a:lnTo>
                  <a:pt x="151635" y="770058"/>
                </a:lnTo>
                <a:lnTo>
                  <a:pt x="188128" y="798649"/>
                </a:lnTo>
                <a:lnTo>
                  <a:pt x="227583" y="823580"/>
                </a:lnTo>
                <a:lnTo>
                  <a:pt x="269721" y="844584"/>
                </a:lnTo>
                <a:lnTo>
                  <a:pt x="314260" y="861389"/>
                </a:lnTo>
                <a:lnTo>
                  <a:pt x="360921" y="873726"/>
                </a:lnTo>
                <a:lnTo>
                  <a:pt x="409423" y="881326"/>
                </a:lnTo>
                <a:lnTo>
                  <a:pt x="459486" y="883920"/>
                </a:lnTo>
                <a:lnTo>
                  <a:pt x="509548" y="881326"/>
                </a:lnTo>
                <a:lnTo>
                  <a:pt x="558050" y="873726"/>
                </a:lnTo>
                <a:lnTo>
                  <a:pt x="604711" y="861389"/>
                </a:lnTo>
                <a:lnTo>
                  <a:pt x="649250" y="844584"/>
                </a:lnTo>
                <a:lnTo>
                  <a:pt x="691388" y="823580"/>
                </a:lnTo>
                <a:lnTo>
                  <a:pt x="730843" y="798649"/>
                </a:lnTo>
                <a:lnTo>
                  <a:pt x="767336" y="770058"/>
                </a:lnTo>
                <a:lnTo>
                  <a:pt x="800585" y="738078"/>
                </a:lnTo>
                <a:lnTo>
                  <a:pt x="830311" y="702978"/>
                </a:lnTo>
                <a:lnTo>
                  <a:pt x="856234" y="665028"/>
                </a:lnTo>
                <a:lnTo>
                  <a:pt x="878071" y="624497"/>
                </a:lnTo>
                <a:lnTo>
                  <a:pt x="895545" y="581655"/>
                </a:lnTo>
                <a:lnTo>
                  <a:pt x="908373" y="536772"/>
                </a:lnTo>
                <a:lnTo>
                  <a:pt x="916275" y="490117"/>
                </a:lnTo>
                <a:lnTo>
                  <a:pt x="918971" y="441960"/>
                </a:lnTo>
                <a:lnTo>
                  <a:pt x="916275" y="393802"/>
                </a:lnTo>
                <a:lnTo>
                  <a:pt x="908373" y="347147"/>
                </a:lnTo>
                <a:lnTo>
                  <a:pt x="895545" y="302264"/>
                </a:lnTo>
                <a:lnTo>
                  <a:pt x="878071" y="259422"/>
                </a:lnTo>
                <a:lnTo>
                  <a:pt x="856234" y="218891"/>
                </a:lnTo>
                <a:lnTo>
                  <a:pt x="830311" y="180941"/>
                </a:lnTo>
                <a:lnTo>
                  <a:pt x="800585" y="145841"/>
                </a:lnTo>
                <a:lnTo>
                  <a:pt x="767336" y="113861"/>
                </a:lnTo>
                <a:lnTo>
                  <a:pt x="730843" y="85270"/>
                </a:lnTo>
                <a:lnTo>
                  <a:pt x="691388" y="60339"/>
                </a:lnTo>
                <a:lnTo>
                  <a:pt x="649250" y="39335"/>
                </a:lnTo>
                <a:lnTo>
                  <a:pt x="604711" y="22530"/>
                </a:lnTo>
                <a:lnTo>
                  <a:pt x="558050" y="10193"/>
                </a:lnTo>
                <a:lnTo>
                  <a:pt x="509548" y="2593"/>
                </a:lnTo>
                <a:lnTo>
                  <a:pt x="459486" y="0"/>
                </a:lnTo>
                <a:close/>
              </a:path>
            </a:pathLst>
          </a:custGeom>
          <a:solidFill>
            <a:srgbClr val="FFFFFF"/>
          </a:solidFill>
        </p:spPr>
        <p:txBody>
          <a:bodyPr wrap="square" lIns="0" tIns="0" rIns="0" bIns="0" rtlCol="0"/>
          <a:lstStyle/>
          <a:p>
            <a:endParaRPr sz="270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grpSp>
        <p:nvGrpSpPr>
          <p:cNvPr id="6" name="Grupo 5"/>
          <p:cNvGrpSpPr/>
          <p:nvPr/>
        </p:nvGrpSpPr>
        <p:grpSpPr>
          <a:xfrm>
            <a:off x="12348618" y="3365029"/>
            <a:ext cx="5550780" cy="4422798"/>
            <a:chOff x="10454113" y="2215193"/>
            <a:chExt cx="6630194" cy="3827225"/>
          </a:xfrm>
        </p:grpSpPr>
        <p:sp>
          <p:nvSpPr>
            <p:cNvPr id="36" name="object 3"/>
            <p:cNvSpPr/>
            <p:nvPr/>
          </p:nvSpPr>
          <p:spPr>
            <a:xfrm>
              <a:off x="10454113" y="2215193"/>
              <a:ext cx="6630194" cy="382722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2" name="Imagen 1"/>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15719" y="2397728"/>
              <a:ext cx="6041285" cy="3398223"/>
            </a:xfrm>
            <a:prstGeom prst="rect">
              <a:avLst/>
            </a:prstGeom>
          </p:spPr>
        </p:pic>
      </p:grpSp>
      <p:sp>
        <p:nvSpPr>
          <p:cNvPr id="8" name="CuadroTexto 7">
            <a:extLst>
              <a:ext uri="{FF2B5EF4-FFF2-40B4-BE49-F238E27FC236}">
                <a16:creationId xmlns:a16="http://schemas.microsoft.com/office/drawing/2014/main" id="{B6164A61-77BF-D6B0-0902-745CAEE27F13}"/>
              </a:ext>
            </a:extLst>
          </p:cNvPr>
          <p:cNvSpPr txBox="1"/>
          <p:nvPr/>
        </p:nvSpPr>
        <p:spPr>
          <a:xfrm>
            <a:off x="732988" y="2761354"/>
            <a:ext cx="10686723" cy="1304716"/>
          </a:xfrm>
          <a:prstGeom prst="rect">
            <a:avLst/>
          </a:prstGeom>
          <a:noFill/>
        </p:spPr>
        <p:txBody>
          <a:bodyPr wrap="square">
            <a:spAutoFit/>
          </a:bodyPr>
          <a:lstStyle/>
          <a:p>
            <a:pPr marL="457200" indent="-457200" algn="just">
              <a:lnSpc>
                <a:spcPct val="150000"/>
              </a:lnSpc>
              <a:spcAft>
                <a:spcPts val="800"/>
              </a:spcAft>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Por lo señalado anteriormente, podría parecer que generar estrés en el </a:t>
            </a:r>
            <a:r>
              <a:rPr lang="es-CO" sz="2800" kern="0" dirty="0">
                <a:latin typeface="Segoe UI Light" panose="020B0502040204020203" pitchFamily="34" charset="0"/>
                <a:ea typeface="Times New Roman" panose="02020603050405020304" pitchFamily="18" charset="0"/>
                <a:cs typeface="Segoe UI Light" panose="020B0502040204020203" pitchFamily="34" charset="0"/>
              </a:rPr>
              <a:t>deportista</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 o en el equipo es malo. Pero no tiene por qué. </a:t>
            </a:r>
          </a:p>
        </p:txBody>
      </p:sp>
      <p:sp>
        <p:nvSpPr>
          <p:cNvPr id="12" name="CuadroTexto 11">
            <a:extLst>
              <a:ext uri="{FF2B5EF4-FFF2-40B4-BE49-F238E27FC236}">
                <a16:creationId xmlns:a16="http://schemas.microsoft.com/office/drawing/2014/main" id="{CCBF395F-EE45-50FE-9935-FAF14F148323}"/>
              </a:ext>
            </a:extLst>
          </p:cNvPr>
          <p:cNvSpPr txBox="1"/>
          <p:nvPr/>
        </p:nvSpPr>
        <p:spPr>
          <a:xfrm>
            <a:off x="652113" y="1840443"/>
            <a:ext cx="9175896" cy="580480"/>
          </a:xfrm>
          <a:prstGeom prst="rect">
            <a:avLst/>
          </a:prstGeom>
          <a:noFill/>
        </p:spPr>
        <p:txBody>
          <a:bodyPr wrap="square">
            <a:spAutoFit/>
          </a:bodyPr>
          <a:lstStyle/>
          <a:p>
            <a:pPr algn="just">
              <a:lnSpc>
                <a:spcPct val="107000"/>
              </a:lnSpc>
              <a:spcAft>
                <a:spcPts val="800"/>
              </a:spcAft>
            </a:pPr>
            <a:r>
              <a:rPr lang="es-CO" sz="3200" b="1" kern="0" dirty="0">
                <a:effectLst/>
                <a:latin typeface="Segoe UI Light" panose="020B0502040204020203" pitchFamily="34" charset="0"/>
                <a:ea typeface="Times New Roman" panose="02020603050405020304" pitchFamily="18" charset="0"/>
                <a:cs typeface="Segoe UI Light" panose="020B0502040204020203" pitchFamily="34" charset="0"/>
              </a:rPr>
              <a:t>¿Es perjudicial el estrés en el deporte?</a:t>
            </a:r>
            <a:endParaRPr lang="es-CO" sz="3200" b="1"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6" name="CuadroTexto 15">
            <a:extLst>
              <a:ext uri="{FF2B5EF4-FFF2-40B4-BE49-F238E27FC236}">
                <a16:creationId xmlns:a16="http://schemas.microsoft.com/office/drawing/2014/main" id="{4B0775B5-E1E7-3563-D9C8-425BD4760554}"/>
              </a:ext>
            </a:extLst>
          </p:cNvPr>
          <p:cNvSpPr txBox="1"/>
          <p:nvPr/>
        </p:nvSpPr>
        <p:spPr>
          <a:xfrm>
            <a:off x="667077" y="4338325"/>
            <a:ext cx="10752634" cy="1951047"/>
          </a:xfrm>
          <a:prstGeom prst="rect">
            <a:avLst/>
          </a:prstGeom>
          <a:noFill/>
        </p:spPr>
        <p:txBody>
          <a:bodyPr wrap="square">
            <a:spAutoFit/>
          </a:bodyPr>
          <a:lstStyle/>
          <a:p>
            <a:pPr marL="457200" indent="-457200" algn="just">
              <a:lnSpc>
                <a:spcPct val="150000"/>
              </a:lnSpc>
              <a:spcAft>
                <a:spcPts val="800"/>
              </a:spcAft>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La diferencia radica en intuir aquello que el deportista o el equipo puede necesitar en cada momento para ofrecer el mejor rendimiento posible dentro de sus posibilidades.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20" name="CuadroTexto 19">
            <a:extLst>
              <a:ext uri="{FF2B5EF4-FFF2-40B4-BE49-F238E27FC236}">
                <a16:creationId xmlns:a16="http://schemas.microsoft.com/office/drawing/2014/main" id="{A76189C8-33DC-43C2-3D22-62684BB335A9}"/>
              </a:ext>
            </a:extLst>
          </p:cNvPr>
          <p:cNvSpPr txBox="1"/>
          <p:nvPr/>
        </p:nvSpPr>
        <p:spPr>
          <a:xfrm>
            <a:off x="652113" y="6710648"/>
            <a:ext cx="10768688" cy="1951047"/>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CO" sz="2800" kern="0" dirty="0">
                <a:latin typeface="Segoe UI Light" panose="020B0502040204020203" pitchFamily="34" charset="0"/>
                <a:ea typeface="Times New Roman" panose="02020603050405020304" pitchFamily="18" charset="0"/>
                <a:cs typeface="Segoe UI Light" panose="020B0502040204020203" pitchFamily="34" charset="0"/>
              </a:rPr>
              <a:t>E</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s fundamental conocer bien al deportista o al grupo de deportistas al que se están dirigiendo y saber bajo qué situaciones o circunstancias ofrecen un rendimiento óptimo.</a:t>
            </a:r>
            <a:endParaRPr lang="es-CO" sz="28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124077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grpSp>
        <p:nvGrpSpPr>
          <p:cNvPr id="4" name="Grupo 3"/>
          <p:cNvGrpSpPr/>
          <p:nvPr/>
        </p:nvGrpSpPr>
        <p:grpSpPr>
          <a:xfrm>
            <a:off x="11872993" y="3662944"/>
            <a:ext cx="5737255" cy="4511045"/>
            <a:chOff x="10287602" y="6809715"/>
            <a:chExt cx="3961797" cy="2880574"/>
          </a:xfrm>
        </p:grpSpPr>
        <p:sp>
          <p:nvSpPr>
            <p:cNvPr id="44" name="object 3"/>
            <p:cNvSpPr/>
            <p:nvPr/>
          </p:nvSpPr>
          <p:spPr>
            <a:xfrm>
              <a:off x="10287602" y="6809715"/>
              <a:ext cx="3961797" cy="288057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3" name="Imagen 42"/>
            <p:cNvPicPr>
              <a:picLocks noChangeAspect="1"/>
            </p:cNvPicPr>
            <p:nvPr/>
          </p:nvPicPr>
          <p:blipFill>
            <a:blip r:embed="rId16"/>
            <a:stretch>
              <a:fillRect/>
            </a:stretch>
          </p:blipFill>
          <p:spPr>
            <a:xfrm>
              <a:off x="10500528" y="7006738"/>
              <a:ext cx="3535943" cy="2473341"/>
            </a:xfrm>
            <a:prstGeom prst="rect">
              <a:avLst/>
            </a:prstGeom>
          </p:spPr>
        </p:pic>
      </p:grpSp>
      <p:sp>
        <p:nvSpPr>
          <p:cNvPr id="9" name="CuadroTexto 8">
            <a:extLst>
              <a:ext uri="{FF2B5EF4-FFF2-40B4-BE49-F238E27FC236}">
                <a16:creationId xmlns:a16="http://schemas.microsoft.com/office/drawing/2014/main" id="{2E54DEC6-1E2B-3BE0-2A58-E3A1E7C1A6F8}"/>
              </a:ext>
            </a:extLst>
          </p:cNvPr>
          <p:cNvSpPr txBox="1"/>
          <p:nvPr/>
        </p:nvSpPr>
        <p:spPr>
          <a:xfrm>
            <a:off x="1707918" y="2223434"/>
            <a:ext cx="9154632" cy="1304716"/>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Las habilidades psicológicas que intervienen en el rendimiento deportivo son: </a:t>
            </a:r>
          </a:p>
        </p:txBody>
      </p:sp>
      <p:sp>
        <p:nvSpPr>
          <p:cNvPr id="15" name="CuadroTexto 14">
            <a:extLst>
              <a:ext uri="{FF2B5EF4-FFF2-40B4-BE49-F238E27FC236}">
                <a16:creationId xmlns:a16="http://schemas.microsoft.com/office/drawing/2014/main" id="{375AEA5C-B2DB-DCDE-8014-B8F6218AC6FF}"/>
              </a:ext>
            </a:extLst>
          </p:cNvPr>
          <p:cNvSpPr txBox="1"/>
          <p:nvPr/>
        </p:nvSpPr>
        <p:spPr>
          <a:xfrm>
            <a:off x="1804319" y="8566558"/>
            <a:ext cx="9154632" cy="1304716"/>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Estas habilidades son las más destacadas por diversos escritores. </a:t>
            </a:r>
            <a:endParaRPr lang="es-CO" sz="2800" dirty="0">
              <a:latin typeface="Segoe UI Light" panose="020B0502040204020203" pitchFamily="34" charset="0"/>
              <a:cs typeface="Segoe UI Light" panose="020B0502040204020203" pitchFamily="34" charset="0"/>
            </a:endParaRPr>
          </a:p>
        </p:txBody>
      </p:sp>
      <p:sp>
        <p:nvSpPr>
          <p:cNvPr id="17" name="CuadroTexto 16">
            <a:extLst>
              <a:ext uri="{FF2B5EF4-FFF2-40B4-BE49-F238E27FC236}">
                <a16:creationId xmlns:a16="http://schemas.microsoft.com/office/drawing/2014/main" id="{EFA12F9F-B466-2CB9-FD26-6B64497D8375}"/>
              </a:ext>
            </a:extLst>
          </p:cNvPr>
          <p:cNvSpPr txBox="1"/>
          <p:nvPr/>
        </p:nvSpPr>
        <p:spPr>
          <a:xfrm>
            <a:off x="2493739" y="3685030"/>
            <a:ext cx="4507938" cy="658385"/>
          </a:xfrm>
          <a:prstGeom prst="rect">
            <a:avLst/>
          </a:prstGeom>
          <a:noFill/>
        </p:spPr>
        <p:txBody>
          <a:bodyPr wrap="square">
            <a:spAutoFit/>
          </a:bodyPr>
          <a:lstStyle/>
          <a:p>
            <a:pPr marL="914400" lvl="1" indent="-457200" algn="just">
              <a:lnSpc>
                <a:spcPct val="150000"/>
              </a:lnSpc>
              <a:buFont typeface="Wingdings" panose="05000000000000000000" pitchFamily="2" charset="2"/>
              <a:buChar char="§"/>
            </a:pPr>
            <a:r>
              <a:rPr lang="es-ES" sz="2800" dirty="0">
                <a:solidFill>
                  <a:srgbClr val="00000A"/>
                </a:solidFill>
                <a:latin typeface="Segoe UI Light" panose="020B0502040204020203" pitchFamily="34" charset="0"/>
                <a:cs typeface="Segoe UI Light" panose="020B0502040204020203" pitchFamily="34" charset="0"/>
              </a:rPr>
              <a:t>Autoconfianza</a:t>
            </a:r>
            <a:endParaRPr lang="es-ES" sz="2800" b="0" i="0" u="none" strike="noStrike" baseline="0" dirty="0">
              <a:solidFill>
                <a:srgbClr val="00000A"/>
              </a:solidFill>
              <a:latin typeface="Segoe UI Light" panose="020B0502040204020203" pitchFamily="34" charset="0"/>
              <a:cs typeface="Segoe UI Light" panose="020B0502040204020203" pitchFamily="34" charset="0"/>
            </a:endParaRPr>
          </a:p>
        </p:txBody>
      </p:sp>
      <p:sp>
        <p:nvSpPr>
          <p:cNvPr id="21" name="CuadroTexto 20">
            <a:extLst>
              <a:ext uri="{FF2B5EF4-FFF2-40B4-BE49-F238E27FC236}">
                <a16:creationId xmlns:a16="http://schemas.microsoft.com/office/drawing/2014/main" id="{D0235633-8936-8E91-C708-6E2003B8DD6B}"/>
              </a:ext>
            </a:extLst>
          </p:cNvPr>
          <p:cNvSpPr txBox="1"/>
          <p:nvPr/>
        </p:nvSpPr>
        <p:spPr>
          <a:xfrm>
            <a:off x="2454962" y="6944663"/>
            <a:ext cx="4507938" cy="658385"/>
          </a:xfrm>
          <a:prstGeom prst="rect">
            <a:avLst/>
          </a:prstGeom>
          <a:noFill/>
        </p:spPr>
        <p:txBody>
          <a:bodyPr wrap="square">
            <a:spAutoFit/>
          </a:bodyPr>
          <a:lstStyle/>
          <a:p>
            <a:pPr marL="914400" lvl="1" indent="-457200" algn="just">
              <a:lnSpc>
                <a:spcPct val="150000"/>
              </a:lnSpc>
              <a:buFont typeface="Wingdings" panose="05000000000000000000" pitchFamily="2" charset="2"/>
              <a:buChar char="§"/>
            </a:pPr>
            <a:r>
              <a:rPr lang="es-ES" sz="2800" dirty="0">
                <a:solidFill>
                  <a:srgbClr val="00000A"/>
                </a:solidFill>
                <a:latin typeface="Segoe UI Light" panose="020B0502040204020203" pitchFamily="34" charset="0"/>
                <a:cs typeface="Segoe UI Light" panose="020B0502040204020203" pitchFamily="34" charset="0"/>
              </a:rPr>
              <a:t>Ansiedad</a:t>
            </a:r>
            <a:endParaRPr lang="es-ES" sz="2800" b="0" i="0" u="none" strike="noStrike" baseline="0" dirty="0">
              <a:solidFill>
                <a:srgbClr val="00000A"/>
              </a:solidFill>
              <a:latin typeface="Segoe UI Light" panose="020B0502040204020203" pitchFamily="34" charset="0"/>
              <a:cs typeface="Segoe UI Light" panose="020B0502040204020203" pitchFamily="34" charset="0"/>
            </a:endParaRPr>
          </a:p>
        </p:txBody>
      </p:sp>
      <p:sp>
        <p:nvSpPr>
          <p:cNvPr id="23" name="CuadroTexto 22">
            <a:extLst>
              <a:ext uri="{FF2B5EF4-FFF2-40B4-BE49-F238E27FC236}">
                <a16:creationId xmlns:a16="http://schemas.microsoft.com/office/drawing/2014/main" id="{DAC32DD7-A98D-3A66-B13D-B3CF4CB8ECAA}"/>
              </a:ext>
            </a:extLst>
          </p:cNvPr>
          <p:cNvSpPr txBox="1"/>
          <p:nvPr/>
        </p:nvSpPr>
        <p:spPr>
          <a:xfrm>
            <a:off x="2493739" y="4437443"/>
            <a:ext cx="4507938" cy="658385"/>
          </a:xfrm>
          <a:prstGeom prst="rect">
            <a:avLst/>
          </a:prstGeom>
          <a:noFill/>
        </p:spPr>
        <p:txBody>
          <a:bodyPr wrap="square">
            <a:spAutoFit/>
          </a:bodyPr>
          <a:lstStyle/>
          <a:p>
            <a:pPr marL="914400" lvl="1" indent="-457200" algn="just">
              <a:lnSpc>
                <a:spcPct val="150000"/>
              </a:lnSpc>
              <a:buFont typeface="Wingdings" panose="05000000000000000000" pitchFamily="2" charset="2"/>
              <a:buChar char="§"/>
            </a:pPr>
            <a:r>
              <a:rPr lang="es-ES" sz="2800" b="0" i="0" u="none" strike="noStrike" baseline="0" dirty="0">
                <a:solidFill>
                  <a:srgbClr val="00000A"/>
                </a:solidFill>
                <a:latin typeface="Segoe UI Light" panose="020B0502040204020203" pitchFamily="34" charset="0"/>
                <a:cs typeface="Segoe UI Light" panose="020B0502040204020203" pitchFamily="34" charset="0"/>
              </a:rPr>
              <a:t>Atención </a:t>
            </a:r>
          </a:p>
        </p:txBody>
      </p:sp>
      <p:sp>
        <p:nvSpPr>
          <p:cNvPr id="25" name="CuadroTexto 24">
            <a:extLst>
              <a:ext uri="{FF2B5EF4-FFF2-40B4-BE49-F238E27FC236}">
                <a16:creationId xmlns:a16="http://schemas.microsoft.com/office/drawing/2014/main" id="{1EB72EB3-B0EF-2693-FAB5-C393289A4B15}"/>
              </a:ext>
            </a:extLst>
          </p:cNvPr>
          <p:cNvSpPr txBox="1"/>
          <p:nvPr/>
        </p:nvSpPr>
        <p:spPr>
          <a:xfrm>
            <a:off x="2493739" y="5318364"/>
            <a:ext cx="4507938" cy="658385"/>
          </a:xfrm>
          <a:prstGeom prst="rect">
            <a:avLst/>
          </a:prstGeom>
          <a:noFill/>
        </p:spPr>
        <p:txBody>
          <a:bodyPr wrap="square">
            <a:spAutoFit/>
          </a:bodyPr>
          <a:lstStyle/>
          <a:p>
            <a:pPr marL="914400" lvl="1" indent="-457200" algn="just">
              <a:lnSpc>
                <a:spcPct val="150000"/>
              </a:lnSpc>
              <a:buFont typeface="Wingdings" panose="05000000000000000000" pitchFamily="2" charset="2"/>
              <a:buChar char="§"/>
            </a:pPr>
            <a:r>
              <a:rPr lang="es-ES" sz="2800" b="0" i="0" u="none" strike="noStrike" baseline="0" dirty="0">
                <a:solidFill>
                  <a:srgbClr val="00000A"/>
                </a:solidFill>
                <a:latin typeface="Segoe UI Light" panose="020B0502040204020203" pitchFamily="34" charset="0"/>
                <a:cs typeface="Segoe UI Light" panose="020B0502040204020203" pitchFamily="34" charset="0"/>
              </a:rPr>
              <a:t>Motivación </a:t>
            </a:r>
          </a:p>
        </p:txBody>
      </p:sp>
      <p:sp>
        <p:nvSpPr>
          <p:cNvPr id="26" name="CuadroTexto 25">
            <a:extLst>
              <a:ext uri="{FF2B5EF4-FFF2-40B4-BE49-F238E27FC236}">
                <a16:creationId xmlns:a16="http://schemas.microsoft.com/office/drawing/2014/main" id="{F7F03F44-F1BD-2228-9BCB-6AD17E55F1DE}"/>
              </a:ext>
            </a:extLst>
          </p:cNvPr>
          <p:cNvSpPr txBox="1"/>
          <p:nvPr/>
        </p:nvSpPr>
        <p:spPr>
          <a:xfrm>
            <a:off x="2474455" y="7745599"/>
            <a:ext cx="4507938" cy="658385"/>
          </a:xfrm>
          <a:prstGeom prst="rect">
            <a:avLst/>
          </a:prstGeom>
          <a:noFill/>
        </p:spPr>
        <p:txBody>
          <a:bodyPr wrap="square">
            <a:spAutoFit/>
          </a:bodyPr>
          <a:lstStyle/>
          <a:p>
            <a:pPr marL="914400" lvl="1" indent="-457200" algn="just">
              <a:lnSpc>
                <a:spcPct val="150000"/>
              </a:lnSpc>
              <a:buFont typeface="Wingdings" panose="05000000000000000000" pitchFamily="2" charset="2"/>
              <a:buChar char="§"/>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Estrés </a:t>
            </a:r>
          </a:p>
        </p:txBody>
      </p:sp>
      <p:sp>
        <p:nvSpPr>
          <p:cNvPr id="27" name="CuadroTexto 26">
            <a:extLst>
              <a:ext uri="{FF2B5EF4-FFF2-40B4-BE49-F238E27FC236}">
                <a16:creationId xmlns:a16="http://schemas.microsoft.com/office/drawing/2014/main" id="{38FCDB78-65C3-999B-7D0E-3A126D405EB7}"/>
              </a:ext>
            </a:extLst>
          </p:cNvPr>
          <p:cNvSpPr txBox="1"/>
          <p:nvPr/>
        </p:nvSpPr>
        <p:spPr>
          <a:xfrm>
            <a:off x="2474455" y="6175943"/>
            <a:ext cx="4507938" cy="658385"/>
          </a:xfrm>
          <a:prstGeom prst="rect">
            <a:avLst/>
          </a:prstGeom>
          <a:noFill/>
        </p:spPr>
        <p:txBody>
          <a:bodyPr wrap="square">
            <a:spAutoFit/>
          </a:bodyPr>
          <a:lstStyle/>
          <a:p>
            <a:pPr marL="914400" lvl="1" indent="-457200" algn="just">
              <a:lnSpc>
                <a:spcPct val="150000"/>
              </a:lnSpc>
              <a:buFont typeface="Wingdings" panose="05000000000000000000" pitchFamily="2" charset="2"/>
              <a:buChar char="§"/>
            </a:pPr>
            <a:r>
              <a:rPr lang="es-ES" sz="2800" dirty="0">
                <a:solidFill>
                  <a:srgbClr val="00000A"/>
                </a:solidFill>
                <a:latin typeface="Segoe UI Light" panose="020B0502040204020203" pitchFamily="34" charset="0"/>
                <a:cs typeface="Segoe UI Light" panose="020B0502040204020203" pitchFamily="34" charset="0"/>
              </a:rPr>
              <a:t>Activación</a:t>
            </a:r>
            <a:r>
              <a:rPr lang="es-ES" sz="2800" b="0" i="0" u="none" strike="noStrike" baseline="0" dirty="0">
                <a:solidFill>
                  <a:srgbClr val="00000A"/>
                </a:solidFill>
                <a:latin typeface="Segoe UI Light" panose="020B0502040204020203" pitchFamily="34" charset="0"/>
                <a:cs typeface="Segoe UI Light" panose="020B0502040204020203" pitchFamily="34" charset="0"/>
              </a:rPr>
              <a:t> </a:t>
            </a:r>
          </a:p>
        </p:txBody>
      </p:sp>
    </p:spTree>
    <p:extLst>
      <p:ext uri="{BB962C8B-B14F-4D97-AF65-F5344CB8AC3E}">
        <p14:creationId xmlns:p14="http://schemas.microsoft.com/office/powerpoint/2010/main" val="29840786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grpSp>
        <p:nvGrpSpPr>
          <p:cNvPr id="2" name="Grupo 1"/>
          <p:cNvGrpSpPr/>
          <p:nvPr/>
        </p:nvGrpSpPr>
        <p:grpSpPr>
          <a:xfrm>
            <a:off x="11776922" y="2780951"/>
            <a:ext cx="5816146" cy="4267549"/>
            <a:chOff x="11875842" y="2133885"/>
            <a:chExt cx="5469305" cy="3776854"/>
          </a:xfrm>
        </p:grpSpPr>
        <p:sp>
          <p:nvSpPr>
            <p:cNvPr id="36" name="object 3"/>
            <p:cNvSpPr/>
            <p:nvPr/>
          </p:nvSpPr>
          <p:spPr>
            <a:xfrm>
              <a:off x="11875842" y="2133885"/>
              <a:ext cx="5469305" cy="377685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4" name="Imagen 4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053768" y="2404147"/>
              <a:ext cx="5113454" cy="3304277"/>
            </a:xfrm>
            <a:prstGeom prst="rect">
              <a:avLst/>
            </a:prstGeom>
          </p:spPr>
        </p:pic>
      </p:grpSp>
      <p:sp>
        <p:nvSpPr>
          <p:cNvPr id="4" name="CuadroTexto 3">
            <a:extLst>
              <a:ext uri="{FF2B5EF4-FFF2-40B4-BE49-F238E27FC236}">
                <a16:creationId xmlns:a16="http://schemas.microsoft.com/office/drawing/2014/main" id="{0A6F7E86-C6B6-A2EB-2844-C15249064A9D}"/>
              </a:ext>
            </a:extLst>
          </p:cNvPr>
          <p:cNvSpPr txBox="1"/>
          <p:nvPr/>
        </p:nvSpPr>
        <p:spPr>
          <a:xfrm>
            <a:off x="884141" y="2819580"/>
            <a:ext cx="9154632" cy="4267066"/>
          </a:xfrm>
          <a:prstGeom prst="rect">
            <a:avLst/>
          </a:prstGeom>
          <a:noFill/>
        </p:spPr>
        <p:txBody>
          <a:bodyPr wrap="square">
            <a:spAutoFit/>
          </a:bodyPr>
          <a:lstStyle/>
          <a:p>
            <a:pPr marL="457200" indent="-457200" algn="just">
              <a:lnSpc>
                <a:spcPct val="20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Estas habilidades psicológicas son entrenables, la psicología deportiva tiene como uno de sus objetivos potenciar </a:t>
            </a:r>
            <a:r>
              <a:rPr lang="es-ES" sz="2800" dirty="0">
                <a:solidFill>
                  <a:srgbClr val="00000A"/>
                </a:solidFill>
                <a:latin typeface="Segoe UI Light" panose="020B0502040204020203" pitchFamily="34" charset="0"/>
                <a:cs typeface="Segoe UI Light" panose="020B0502040204020203" pitchFamily="34" charset="0"/>
              </a:rPr>
              <a:t>estas</a:t>
            </a:r>
            <a:r>
              <a:rPr lang="es-ES" sz="2800" b="0" i="0" u="none" strike="noStrike" baseline="0" dirty="0">
                <a:solidFill>
                  <a:srgbClr val="00000A"/>
                </a:solidFill>
                <a:latin typeface="Segoe UI Light" panose="020B0502040204020203" pitchFamily="34" charset="0"/>
                <a:cs typeface="Segoe UI Light" panose="020B0502040204020203" pitchFamily="34" charset="0"/>
              </a:rPr>
              <a:t> habilidades psicológicas ya existentes en el deportista y/o corregir aquellas que están en un nivel </a:t>
            </a:r>
            <a:r>
              <a:rPr lang="es-CO" sz="2800" b="0" i="0" u="none" strike="noStrike" baseline="0" dirty="0">
                <a:solidFill>
                  <a:srgbClr val="00000A"/>
                </a:solidFill>
                <a:latin typeface="Segoe UI Light" panose="020B0502040204020203" pitchFamily="34" charset="0"/>
                <a:cs typeface="Segoe UI Light" panose="020B0502040204020203" pitchFamily="34" charset="0"/>
              </a:rPr>
              <a:t>deficitario.</a:t>
            </a:r>
          </a:p>
        </p:txBody>
      </p:sp>
    </p:spTree>
    <p:extLst>
      <p:ext uri="{BB962C8B-B14F-4D97-AF65-F5344CB8AC3E}">
        <p14:creationId xmlns:p14="http://schemas.microsoft.com/office/powerpoint/2010/main" val="258399255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grpSp>
        <p:nvGrpSpPr>
          <p:cNvPr id="2" name="Grupo 1"/>
          <p:cNvGrpSpPr/>
          <p:nvPr/>
        </p:nvGrpSpPr>
        <p:grpSpPr>
          <a:xfrm>
            <a:off x="13366332" y="2561623"/>
            <a:ext cx="4648200" cy="5854717"/>
            <a:chOff x="8915400" y="2514191"/>
            <a:chExt cx="4191000" cy="4625772"/>
          </a:xfrm>
        </p:grpSpPr>
        <p:sp>
          <p:nvSpPr>
            <p:cNvPr id="39" name="object 3"/>
            <p:cNvSpPr/>
            <p:nvPr/>
          </p:nvSpPr>
          <p:spPr>
            <a:xfrm>
              <a:off x="8915400" y="2514191"/>
              <a:ext cx="4191000" cy="4625772"/>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3" name="Imagen 4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9112966" y="2769355"/>
              <a:ext cx="3795868" cy="4027294"/>
            </a:xfrm>
            <a:prstGeom prst="rect">
              <a:avLst/>
            </a:prstGeom>
          </p:spPr>
        </p:pic>
      </p:grpSp>
      <p:sp>
        <p:nvSpPr>
          <p:cNvPr id="5" name="CuadroTexto 4">
            <a:extLst>
              <a:ext uri="{FF2B5EF4-FFF2-40B4-BE49-F238E27FC236}">
                <a16:creationId xmlns:a16="http://schemas.microsoft.com/office/drawing/2014/main" id="{B2ECF1FD-1CFC-B3C8-87C7-59B163F63C32}"/>
              </a:ext>
            </a:extLst>
          </p:cNvPr>
          <p:cNvSpPr txBox="1"/>
          <p:nvPr/>
        </p:nvSpPr>
        <p:spPr>
          <a:xfrm>
            <a:off x="1658966" y="2271383"/>
            <a:ext cx="6096000" cy="580480"/>
          </a:xfrm>
          <a:prstGeom prst="rect">
            <a:avLst/>
          </a:prstGeom>
          <a:noFill/>
        </p:spPr>
        <p:txBody>
          <a:bodyPr wrap="square">
            <a:spAutoFit/>
          </a:bodyPr>
          <a:lstStyle/>
          <a:p>
            <a:pPr algn="just">
              <a:lnSpc>
                <a:spcPct val="107000"/>
              </a:lnSpc>
              <a:spcAft>
                <a:spcPts val="800"/>
              </a:spcAft>
            </a:pPr>
            <a:r>
              <a:rPr lang="es-CO" sz="3200" b="1" kern="0" dirty="0">
                <a:effectLst/>
                <a:latin typeface="Segoe UI Light" panose="020B0502040204020203" pitchFamily="34" charset="0"/>
                <a:ea typeface="Times New Roman" panose="02020603050405020304" pitchFamily="18" charset="0"/>
                <a:cs typeface="Segoe UI Light" panose="020B0502040204020203" pitchFamily="34" charset="0"/>
              </a:rPr>
              <a:t>Tipos de Habilidades </a:t>
            </a:r>
            <a:r>
              <a:rPr lang="es-CO" sz="3200" b="1" kern="0" dirty="0">
                <a:latin typeface="Segoe UI Light" panose="020B0502040204020203" pitchFamily="34" charset="0"/>
                <a:ea typeface="Times New Roman" panose="02020603050405020304" pitchFamily="18" charset="0"/>
                <a:cs typeface="Segoe UI Light" panose="020B0502040204020203" pitchFamily="34" charset="0"/>
              </a:rPr>
              <a:t>P</a:t>
            </a:r>
            <a:r>
              <a:rPr lang="es-CO" sz="3200" b="1" kern="0" dirty="0">
                <a:effectLst/>
                <a:latin typeface="Segoe UI Light" panose="020B0502040204020203" pitchFamily="34" charset="0"/>
                <a:ea typeface="Times New Roman" panose="02020603050405020304" pitchFamily="18" charset="0"/>
                <a:cs typeface="Segoe UI Light" panose="020B0502040204020203" pitchFamily="34" charset="0"/>
              </a:rPr>
              <a:t>sicológicas</a:t>
            </a:r>
            <a:endParaRPr lang="es-CO" sz="32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9" name="CuadroTexto 8">
            <a:extLst>
              <a:ext uri="{FF2B5EF4-FFF2-40B4-BE49-F238E27FC236}">
                <a16:creationId xmlns:a16="http://schemas.microsoft.com/office/drawing/2014/main" id="{C7A7BBEB-36B7-35D2-4BFB-E9D63D64FF7D}"/>
              </a:ext>
            </a:extLst>
          </p:cNvPr>
          <p:cNvSpPr txBox="1"/>
          <p:nvPr/>
        </p:nvSpPr>
        <p:spPr>
          <a:xfrm>
            <a:off x="1714108" y="4273147"/>
            <a:ext cx="10706491" cy="1951047"/>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latin typeface="Segoe UI Light" panose="020B0502040204020203" pitchFamily="34" charset="0"/>
                <a:cs typeface="Segoe UI Light" panose="020B0502040204020203" pitchFamily="34" charset="0"/>
              </a:rPr>
              <a:t>Es importante que la confianza se construya sobre cuestiones que estén bajo en control del propio deportista, como en su  preparación física y mental. </a:t>
            </a:r>
          </a:p>
        </p:txBody>
      </p:sp>
      <p:sp>
        <p:nvSpPr>
          <p:cNvPr id="11" name="CuadroTexto 10">
            <a:extLst>
              <a:ext uri="{FF2B5EF4-FFF2-40B4-BE49-F238E27FC236}">
                <a16:creationId xmlns:a16="http://schemas.microsoft.com/office/drawing/2014/main" id="{88ECC1C9-B969-B454-02A9-9CF6E0C8567D}"/>
              </a:ext>
            </a:extLst>
          </p:cNvPr>
          <p:cNvSpPr txBox="1"/>
          <p:nvPr/>
        </p:nvSpPr>
        <p:spPr>
          <a:xfrm>
            <a:off x="1705398" y="3428228"/>
            <a:ext cx="2866602" cy="519438"/>
          </a:xfrm>
          <a:prstGeom prst="rect">
            <a:avLst/>
          </a:prstGeom>
          <a:noFill/>
        </p:spPr>
        <p:txBody>
          <a:bodyPr wrap="square">
            <a:spAutoFit/>
          </a:bodyPr>
          <a:lstStyle/>
          <a:p>
            <a:pPr algn="just">
              <a:lnSpc>
                <a:spcPct val="107000"/>
              </a:lnSpc>
              <a:spcAft>
                <a:spcPts val="800"/>
              </a:spcAft>
            </a:pP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Autoconfianza</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3" name="CuadroTexto 12">
            <a:extLst>
              <a:ext uri="{FF2B5EF4-FFF2-40B4-BE49-F238E27FC236}">
                <a16:creationId xmlns:a16="http://schemas.microsoft.com/office/drawing/2014/main" id="{95C74ACD-3535-1D78-57C2-D375DF142DDD}"/>
              </a:ext>
            </a:extLst>
          </p:cNvPr>
          <p:cNvSpPr txBox="1"/>
          <p:nvPr/>
        </p:nvSpPr>
        <p:spPr>
          <a:xfrm>
            <a:off x="1774856" y="6796649"/>
            <a:ext cx="10661692" cy="1304716"/>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latin typeface="Segoe UI Light" panose="020B0502040204020203" pitchFamily="34" charset="0"/>
                <a:cs typeface="Segoe UI Light" panose="020B0502040204020203" pitchFamily="34" charset="0"/>
              </a:rPr>
              <a:t>Esto</a:t>
            </a:r>
            <a:r>
              <a:rPr lang="es-ES" sz="2800" dirty="0">
                <a:latin typeface="Segoe UI Light" panose="020B0502040204020203" pitchFamily="34" charset="0"/>
                <a:cs typeface="Segoe UI Light" panose="020B0502040204020203" pitchFamily="34" charset="0"/>
              </a:rPr>
              <a:t> </a:t>
            </a:r>
            <a:r>
              <a:rPr lang="es-ES" sz="2800" b="0" i="0" u="none" strike="noStrike" baseline="0" dirty="0">
                <a:latin typeface="Segoe UI Light" panose="020B0502040204020203" pitchFamily="34" charset="0"/>
                <a:cs typeface="Segoe UI Light" panose="020B0502040204020203" pitchFamily="34" charset="0"/>
              </a:rPr>
              <a:t>proporcionara una sostenida motivación, así como emociones positivas y cogniciones productivas. </a:t>
            </a:r>
          </a:p>
        </p:txBody>
      </p:sp>
    </p:spTree>
    <p:extLst>
      <p:ext uri="{BB962C8B-B14F-4D97-AF65-F5344CB8AC3E}">
        <p14:creationId xmlns:p14="http://schemas.microsoft.com/office/powerpoint/2010/main" val="135691455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4" name="CuadroTexto 3">
            <a:extLst>
              <a:ext uri="{FF2B5EF4-FFF2-40B4-BE49-F238E27FC236}">
                <a16:creationId xmlns:a16="http://schemas.microsoft.com/office/drawing/2014/main" id="{F145B8FF-9439-4FEC-3B8F-06EA6A3DCA4C}"/>
              </a:ext>
            </a:extLst>
          </p:cNvPr>
          <p:cNvSpPr txBox="1"/>
          <p:nvPr/>
        </p:nvSpPr>
        <p:spPr>
          <a:xfrm>
            <a:off x="602007" y="2471607"/>
            <a:ext cx="11623736" cy="2597378"/>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1" i="0" u="none" strike="noStrike" baseline="0" dirty="0">
                <a:latin typeface="Segoe UI Light" panose="020B0502040204020203" pitchFamily="34" charset="0"/>
                <a:cs typeface="Segoe UI Light" panose="020B0502040204020203" pitchFamily="34" charset="0"/>
              </a:rPr>
              <a:t>Si la confianza </a:t>
            </a:r>
            <a:r>
              <a:rPr lang="es-ES" sz="2800" b="0" i="0" u="none" strike="noStrike" baseline="0" dirty="0">
                <a:latin typeface="Segoe UI Light" panose="020B0502040204020203" pitchFamily="34" charset="0"/>
                <a:cs typeface="Segoe UI Light" panose="020B0502040204020203" pitchFamily="34" charset="0"/>
              </a:rPr>
              <a:t>se basa en fuentes menos controlables como la suerte, la imagen física, los deportistas tendrán una fuente menos estable y tendrán percepciones más débiles de control y competencia, así como emociones negativas como la ansiedad y/o estrés, entre otras.</a:t>
            </a:r>
            <a:endParaRPr lang="es-CO" sz="2800" dirty="0">
              <a:latin typeface="Segoe UI Light" panose="020B0502040204020203" pitchFamily="34" charset="0"/>
              <a:cs typeface="Segoe UI Light" panose="020B0502040204020203" pitchFamily="34" charset="0"/>
            </a:endParaRPr>
          </a:p>
        </p:txBody>
      </p:sp>
      <p:grpSp>
        <p:nvGrpSpPr>
          <p:cNvPr id="5" name="Grupo 4">
            <a:extLst>
              <a:ext uri="{FF2B5EF4-FFF2-40B4-BE49-F238E27FC236}">
                <a16:creationId xmlns:a16="http://schemas.microsoft.com/office/drawing/2014/main" id="{65889F36-D804-158E-7297-656E262AEA90}"/>
              </a:ext>
            </a:extLst>
          </p:cNvPr>
          <p:cNvGrpSpPr/>
          <p:nvPr/>
        </p:nvGrpSpPr>
        <p:grpSpPr>
          <a:xfrm>
            <a:off x="12798363" y="3166683"/>
            <a:ext cx="5068986" cy="3926482"/>
            <a:chOff x="13441249" y="2588334"/>
            <a:chExt cx="4084752" cy="2974022"/>
          </a:xfrm>
        </p:grpSpPr>
        <p:sp>
          <p:nvSpPr>
            <p:cNvPr id="6" name="object 3">
              <a:extLst>
                <a:ext uri="{FF2B5EF4-FFF2-40B4-BE49-F238E27FC236}">
                  <a16:creationId xmlns:a16="http://schemas.microsoft.com/office/drawing/2014/main" id="{71DCF3A7-7E35-7E26-48AF-3E4232C6E0A3}"/>
                </a:ext>
              </a:extLst>
            </p:cNvPr>
            <p:cNvSpPr/>
            <p:nvPr/>
          </p:nvSpPr>
          <p:spPr>
            <a:xfrm>
              <a:off x="13441249" y="2588334"/>
              <a:ext cx="4084752" cy="2974022"/>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7" name="Imagen 6">
              <a:extLst>
                <a:ext uri="{FF2B5EF4-FFF2-40B4-BE49-F238E27FC236}">
                  <a16:creationId xmlns:a16="http://schemas.microsoft.com/office/drawing/2014/main" id="{8780F7BE-47CD-7B99-2FCC-637D5604759A}"/>
                </a:ext>
              </a:extLst>
            </p:cNvPr>
            <p:cNvPicPr>
              <a:picLocks noChangeAspect="1"/>
            </p:cNvPicPr>
            <p:nvPr/>
          </p:nvPicPr>
          <p:blipFill>
            <a:blip r:embed="rId14"/>
            <a:stretch>
              <a:fillRect/>
            </a:stretch>
          </p:blipFill>
          <p:spPr>
            <a:xfrm>
              <a:off x="13715653" y="2828391"/>
              <a:ext cx="3535943" cy="2493909"/>
            </a:xfrm>
            <a:prstGeom prst="rect">
              <a:avLst/>
            </a:prstGeom>
          </p:spPr>
        </p:pic>
      </p:grpSp>
      <p:sp>
        <p:nvSpPr>
          <p:cNvPr id="9" name="CuadroTexto 8">
            <a:extLst>
              <a:ext uri="{FF2B5EF4-FFF2-40B4-BE49-F238E27FC236}">
                <a16:creationId xmlns:a16="http://schemas.microsoft.com/office/drawing/2014/main" id="{2BE02C66-4386-9B03-2518-599D6012F064}"/>
              </a:ext>
            </a:extLst>
          </p:cNvPr>
          <p:cNvSpPr txBox="1"/>
          <p:nvPr/>
        </p:nvSpPr>
        <p:spPr>
          <a:xfrm>
            <a:off x="578414" y="5772515"/>
            <a:ext cx="11623736" cy="1951047"/>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1" i="0" u="none" strike="noStrike" baseline="0" dirty="0">
                <a:solidFill>
                  <a:srgbClr val="00000A"/>
                </a:solidFill>
                <a:latin typeface="Segoe UI Light" panose="020B0502040204020203" pitchFamily="34" charset="0"/>
                <a:cs typeface="Segoe UI Light" panose="020B0502040204020203" pitchFamily="34" charset="0"/>
              </a:rPr>
              <a:t>La confianza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está ligada con las percepciones y valoraciones que un deportista tiene acerca de sus capacidades personales frente a una tarea específica que requiere la </a:t>
            </a:r>
            <a:r>
              <a:rPr lang="es-CO" sz="2800" b="0" i="0" u="none" strike="noStrike" baseline="0" dirty="0">
                <a:solidFill>
                  <a:srgbClr val="00000A"/>
                </a:solidFill>
                <a:latin typeface="Segoe UI Light" panose="020B0502040204020203" pitchFamily="34" charset="0"/>
                <a:cs typeface="Segoe UI Light" panose="020B0502040204020203" pitchFamily="34" charset="0"/>
              </a:rPr>
              <a:t>expresión de habilidades.</a:t>
            </a:r>
            <a:endParaRPr lang="es-CO" sz="28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7295823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grpSp>
        <p:nvGrpSpPr>
          <p:cNvPr id="2" name="Grupo 1"/>
          <p:cNvGrpSpPr/>
          <p:nvPr/>
        </p:nvGrpSpPr>
        <p:grpSpPr>
          <a:xfrm>
            <a:off x="13106401" y="2362184"/>
            <a:ext cx="4780092" cy="6460284"/>
            <a:chOff x="12041256" y="2999639"/>
            <a:chExt cx="3579744" cy="5709755"/>
          </a:xfrm>
        </p:grpSpPr>
        <p:sp>
          <p:nvSpPr>
            <p:cNvPr id="39" name="object 3"/>
            <p:cNvSpPr/>
            <p:nvPr/>
          </p:nvSpPr>
          <p:spPr>
            <a:xfrm>
              <a:off x="12041256" y="2999639"/>
              <a:ext cx="3579744" cy="570975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6" name="Imagen 45"/>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245028" y="3120391"/>
              <a:ext cx="3226425" cy="5297307"/>
            </a:xfrm>
            <a:prstGeom prst="rect">
              <a:avLst/>
            </a:prstGeom>
          </p:spPr>
        </p:pic>
      </p:grpSp>
      <p:sp>
        <p:nvSpPr>
          <p:cNvPr id="5" name="CuadroTexto 4">
            <a:extLst>
              <a:ext uri="{FF2B5EF4-FFF2-40B4-BE49-F238E27FC236}">
                <a16:creationId xmlns:a16="http://schemas.microsoft.com/office/drawing/2014/main" id="{E2A07514-B9B7-9811-5952-D573DE22E3B6}"/>
              </a:ext>
            </a:extLst>
          </p:cNvPr>
          <p:cNvSpPr txBox="1"/>
          <p:nvPr/>
        </p:nvSpPr>
        <p:spPr>
          <a:xfrm>
            <a:off x="1651470" y="2415646"/>
            <a:ext cx="10785264" cy="3243708"/>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El aspecto más importante de la confianza no es que el deportista crea ciegamente que tendrá éxito, sino que lo que importa es que tenga la convicción de que posee los recursos necesarios para afrontar los retos a los que se enfrentara con posibilidad de éxito y superar las dificultades que se le presentaran en </a:t>
            </a:r>
            <a:r>
              <a:rPr lang="es-CO" sz="2800" b="0" i="0" u="none" strike="noStrike" baseline="0" dirty="0">
                <a:solidFill>
                  <a:srgbClr val="00000A"/>
                </a:solidFill>
                <a:latin typeface="Segoe UI Light" panose="020B0502040204020203" pitchFamily="34" charset="0"/>
                <a:cs typeface="Segoe UI Light" panose="020B0502040204020203" pitchFamily="34" charset="0"/>
              </a:rPr>
              <a:t>el camino.</a:t>
            </a:r>
            <a:endParaRPr lang="es-CO" sz="2800" dirty="0">
              <a:latin typeface="Segoe UI Light" panose="020B0502040204020203" pitchFamily="34" charset="0"/>
              <a:cs typeface="Segoe UI Light" panose="020B0502040204020203" pitchFamily="34" charset="0"/>
            </a:endParaRPr>
          </a:p>
        </p:txBody>
      </p:sp>
      <p:sp>
        <p:nvSpPr>
          <p:cNvPr id="7" name="CuadroTexto 6">
            <a:extLst>
              <a:ext uri="{FF2B5EF4-FFF2-40B4-BE49-F238E27FC236}">
                <a16:creationId xmlns:a16="http://schemas.microsoft.com/office/drawing/2014/main" id="{A56A7DB3-58C0-5B5E-11D4-A4ABE765B310}"/>
              </a:ext>
            </a:extLst>
          </p:cNvPr>
          <p:cNvSpPr txBox="1"/>
          <p:nvPr/>
        </p:nvSpPr>
        <p:spPr>
          <a:xfrm>
            <a:off x="1651470" y="6652449"/>
            <a:ext cx="10785264" cy="1304716"/>
          </a:xfrm>
          <a:prstGeom prst="rect">
            <a:avLst/>
          </a:prstGeom>
          <a:noFill/>
        </p:spPr>
        <p:txBody>
          <a:bodyPr wrap="square">
            <a:spAutoFit/>
          </a:bodyPr>
          <a:lstStyle/>
          <a:p>
            <a:pPr marL="457200" indent="-457200" algn="just">
              <a:lnSpc>
                <a:spcPct val="150000"/>
              </a:lnSpc>
              <a:spcAft>
                <a:spcPts val="800"/>
              </a:spcAft>
              <a:buFont typeface="Wingdings" panose="05000000000000000000" pitchFamily="2" charset="2"/>
              <a:buChar char="q"/>
            </a:pP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La Autoconfianza</a:t>
            </a:r>
            <a:r>
              <a:rPr lang="es-CO" sz="2800" b="1" kern="100" dirty="0">
                <a:latin typeface="Segoe UI Light" panose="020B0502040204020203" pitchFamily="34" charset="0"/>
                <a:ea typeface="Calibri" panose="020F0502020204030204" pitchFamily="34" charset="0"/>
                <a:cs typeface="Segoe UI Light" panose="020B0502040204020203" pitchFamily="34" charset="0"/>
              </a:rPr>
              <a:t> </a:t>
            </a:r>
            <a:r>
              <a:rPr lang="es-CO" sz="2800" kern="100" dirty="0">
                <a:latin typeface="Segoe UI Light" panose="020B0502040204020203" pitchFamily="34" charset="0"/>
                <a:ea typeface="Calibri" panose="020F0502020204030204" pitchFamily="34" charset="0"/>
                <a:cs typeface="Segoe UI Light" panose="020B0502040204020203" pitchFamily="34" charset="0"/>
              </a:rPr>
              <a:t>es u</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na de las primeras habilidades psicológicas en el deporte a la que conviene prestar atención.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2417699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grpSp>
        <p:nvGrpSpPr>
          <p:cNvPr id="2" name="Grupo 1"/>
          <p:cNvGrpSpPr/>
          <p:nvPr/>
        </p:nvGrpSpPr>
        <p:grpSpPr>
          <a:xfrm>
            <a:off x="12573000" y="2461561"/>
            <a:ext cx="5248620" cy="5425140"/>
            <a:chOff x="12725400" y="3075979"/>
            <a:chExt cx="5181600" cy="3672675"/>
          </a:xfrm>
        </p:grpSpPr>
        <p:sp>
          <p:nvSpPr>
            <p:cNvPr id="43" name="object 3"/>
            <p:cNvSpPr/>
            <p:nvPr/>
          </p:nvSpPr>
          <p:spPr>
            <a:xfrm>
              <a:off x="12725400" y="3075979"/>
              <a:ext cx="5181600" cy="367267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1" name="Imagen 40"/>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002281" y="3329275"/>
              <a:ext cx="4627837" cy="3236269"/>
            </a:xfrm>
            <a:prstGeom prst="rect">
              <a:avLst/>
            </a:prstGeom>
          </p:spPr>
        </p:pic>
      </p:grpSp>
      <p:sp>
        <p:nvSpPr>
          <p:cNvPr id="3" name="CuadroTexto 2">
            <a:extLst>
              <a:ext uri="{FF2B5EF4-FFF2-40B4-BE49-F238E27FC236}">
                <a16:creationId xmlns:a16="http://schemas.microsoft.com/office/drawing/2014/main" id="{607526A0-BB9F-F032-2FAD-0B5987CF6086}"/>
              </a:ext>
            </a:extLst>
          </p:cNvPr>
          <p:cNvSpPr txBox="1"/>
          <p:nvPr/>
        </p:nvSpPr>
        <p:spPr>
          <a:xfrm>
            <a:off x="1981050" y="8222490"/>
            <a:ext cx="15814719" cy="1304716"/>
          </a:xfrm>
          <a:prstGeom prst="rect">
            <a:avLst/>
          </a:prstGeom>
          <a:noFill/>
        </p:spPr>
        <p:txBody>
          <a:bodyPr wrap="square">
            <a:spAutoFit/>
          </a:bodyPr>
          <a:lstStyle/>
          <a:p>
            <a:pPr marL="457200" indent="-457200" algn="just">
              <a:lnSpc>
                <a:spcPct val="150000"/>
              </a:lnSpc>
              <a:spcAft>
                <a:spcPts val="800"/>
              </a:spcAft>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De esta manera, el deportista se sentirá más competente y </a:t>
            </a: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mejorará su autoconcepto</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 y autoestima, no solo como deportista, sino también como persona.</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6" name="CuadroTexto 5">
            <a:extLst>
              <a:ext uri="{FF2B5EF4-FFF2-40B4-BE49-F238E27FC236}">
                <a16:creationId xmlns:a16="http://schemas.microsoft.com/office/drawing/2014/main" id="{F28228CB-E804-37FC-DE31-616CD4117137}"/>
              </a:ext>
            </a:extLst>
          </p:cNvPr>
          <p:cNvSpPr txBox="1"/>
          <p:nvPr/>
        </p:nvSpPr>
        <p:spPr>
          <a:xfrm>
            <a:off x="1981050" y="2510251"/>
            <a:ext cx="9829950" cy="1315296"/>
          </a:xfrm>
          <a:prstGeom prst="rect">
            <a:avLst/>
          </a:prstGeom>
          <a:noFill/>
        </p:spPr>
        <p:txBody>
          <a:bodyPr wrap="square">
            <a:spAutoFit/>
          </a:bodyPr>
          <a:lstStyle/>
          <a:p>
            <a:pPr marL="457200" indent="-457200">
              <a:lnSpc>
                <a:spcPct val="150000"/>
              </a:lnSpc>
              <a:buFont typeface="Wingdings" panose="05000000000000000000" pitchFamily="2" charset="2"/>
              <a:buChar char="q"/>
            </a:pPr>
            <a:r>
              <a:rPr lang="es-CO" sz="2800" b="1" kern="0" dirty="0">
                <a:latin typeface="Segoe UI Light" panose="020B0502040204020203" pitchFamily="34" charset="0"/>
                <a:ea typeface="Times New Roman" panose="02020603050405020304" pitchFamily="18" charset="0"/>
                <a:cs typeface="Segoe UI Light" panose="020B0502040204020203" pitchFamily="34" charset="0"/>
              </a:rPr>
              <a:t>La Auto Confianza </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aumentará cuanto más sienta el deportista que controla su rendimiento, es decir, cuando:</a:t>
            </a:r>
            <a:endParaRPr lang="es-CO" sz="2800" dirty="0"/>
          </a:p>
        </p:txBody>
      </p:sp>
      <p:sp>
        <p:nvSpPr>
          <p:cNvPr id="8" name="CuadroTexto 7">
            <a:extLst>
              <a:ext uri="{FF2B5EF4-FFF2-40B4-BE49-F238E27FC236}">
                <a16:creationId xmlns:a16="http://schemas.microsoft.com/office/drawing/2014/main" id="{F20AF580-76D3-699E-F432-318E61593BF2}"/>
              </a:ext>
            </a:extLst>
          </p:cNvPr>
          <p:cNvSpPr txBox="1"/>
          <p:nvPr/>
        </p:nvSpPr>
        <p:spPr>
          <a:xfrm>
            <a:off x="2560362" y="3999782"/>
            <a:ext cx="9144000" cy="1304716"/>
          </a:xfrm>
          <a:prstGeom prst="rect">
            <a:avLst/>
          </a:prstGeom>
          <a:noFill/>
        </p:spPr>
        <p:txBody>
          <a:bodyPr wrap="square">
            <a:spAutoFit/>
          </a:bodyPr>
          <a:lstStyle/>
          <a:p>
            <a:pPr marL="457200" lvl="0" indent="-457200" algn="just" fontAlgn="base">
              <a:lnSpc>
                <a:spcPct val="150000"/>
              </a:lnSpc>
              <a:spcAft>
                <a:spcPts val="800"/>
              </a:spcAft>
              <a:buSzPct val="100000"/>
              <a:buFont typeface="Wingdings" panose="05000000000000000000" pitchFamily="2" charset="2"/>
              <a:buChar char="§"/>
              <a:tabLst>
                <a:tab pos="457200" algn="l"/>
              </a:tabLst>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Toma las decisiones adecuadas y las ejecuta correctamente.</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0" name="CuadroTexto 9">
            <a:extLst>
              <a:ext uri="{FF2B5EF4-FFF2-40B4-BE49-F238E27FC236}">
                <a16:creationId xmlns:a16="http://schemas.microsoft.com/office/drawing/2014/main" id="{EF69CF29-A570-3358-DEEF-B71C56013CC3}"/>
              </a:ext>
            </a:extLst>
          </p:cNvPr>
          <p:cNvSpPr txBox="1"/>
          <p:nvPr/>
        </p:nvSpPr>
        <p:spPr>
          <a:xfrm>
            <a:off x="2523235" y="5458570"/>
            <a:ext cx="9144000" cy="658385"/>
          </a:xfrm>
          <a:prstGeom prst="rect">
            <a:avLst/>
          </a:prstGeom>
          <a:noFill/>
        </p:spPr>
        <p:txBody>
          <a:bodyPr wrap="square">
            <a:spAutoFit/>
          </a:bodyPr>
          <a:lstStyle/>
          <a:p>
            <a:pPr marL="457200" lvl="0" indent="-457200" algn="just" fontAlgn="base">
              <a:lnSpc>
                <a:spcPct val="150000"/>
              </a:lnSpc>
              <a:spcAft>
                <a:spcPts val="800"/>
              </a:spcAft>
              <a:buSzPct val="100000"/>
              <a:buFont typeface="Wingdings" panose="05000000000000000000" pitchFamily="2" charset="2"/>
              <a:buChar char="§"/>
              <a:tabLst>
                <a:tab pos="457200" algn="l"/>
              </a:tabLst>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Sabe lo que tiene qué hacer, cuándo, dónde, y cómo.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36" name="CuadroTexto 35">
            <a:extLst>
              <a:ext uri="{FF2B5EF4-FFF2-40B4-BE49-F238E27FC236}">
                <a16:creationId xmlns:a16="http://schemas.microsoft.com/office/drawing/2014/main" id="{E0D1868B-18D7-0166-D516-2B60A721F338}"/>
              </a:ext>
            </a:extLst>
          </p:cNvPr>
          <p:cNvSpPr txBox="1"/>
          <p:nvPr/>
        </p:nvSpPr>
        <p:spPr>
          <a:xfrm>
            <a:off x="2560362" y="6510929"/>
            <a:ext cx="9183681" cy="1304716"/>
          </a:xfrm>
          <a:prstGeom prst="rect">
            <a:avLst/>
          </a:prstGeom>
          <a:noFill/>
        </p:spPr>
        <p:txBody>
          <a:bodyPr wrap="square">
            <a:spAutoFit/>
          </a:bodyPr>
          <a:lstStyle/>
          <a:p>
            <a:pPr marL="457200" lvl="0" indent="-457200" algn="just" fontAlgn="base">
              <a:lnSpc>
                <a:spcPct val="150000"/>
              </a:lnSpc>
              <a:spcAft>
                <a:spcPts val="800"/>
              </a:spcAft>
              <a:buSzPct val="100000"/>
              <a:buFont typeface="Wingdings" panose="05000000000000000000" pitchFamily="2" charset="2"/>
              <a:buChar char="§"/>
              <a:tabLst>
                <a:tab pos="457200" algn="l"/>
              </a:tabLst>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Es capaz de asociar la consecuencia de su conducta a los resultados que obtiene.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2950486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65E5E"/>
        </a:solid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4A532B52-0410-4B57-A7ED-5F580B8C43FC}"/>
              </a:ext>
            </a:extLst>
          </p:cNvPr>
          <p:cNvSpPr/>
          <p:nvPr/>
        </p:nvSpPr>
        <p:spPr>
          <a:xfrm>
            <a:off x="0" y="0"/>
            <a:ext cx="18288000" cy="10287000"/>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4" name="TextBox 4"/>
          <p:cNvSpPr txBox="1"/>
          <p:nvPr/>
        </p:nvSpPr>
        <p:spPr>
          <a:xfrm>
            <a:off x="227976" y="7022585"/>
            <a:ext cx="3112291" cy="2879137"/>
          </a:xfrm>
          <a:prstGeom prst="rect">
            <a:avLst/>
          </a:prstGeom>
        </p:spPr>
        <p:txBody>
          <a:bodyPr lIns="50800" tIns="50800" rIns="50800" bIns="50800" rtlCol="0" anchor="ctr"/>
          <a:lstStyle/>
          <a:p>
            <a:pPr algn="ctr">
              <a:lnSpc>
                <a:spcPts val="2659"/>
              </a:lnSpc>
              <a:spcBef>
                <a:spcPct val="0"/>
              </a:spcBef>
            </a:pPr>
            <a:endParaRPr/>
          </a:p>
        </p:txBody>
      </p:sp>
      <p:pic>
        <p:nvPicPr>
          <p:cNvPr id="10" name="Picture 10"/>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58456" y="6702979"/>
            <a:ext cx="1477972" cy="1721074"/>
          </a:xfrm>
          <a:prstGeom prst="rect">
            <a:avLst/>
          </a:prstGeom>
        </p:spPr>
      </p:pic>
      <p:pic>
        <p:nvPicPr>
          <p:cNvPr id="11" name="Picture 11"/>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6366396" y="566829"/>
            <a:ext cx="1477972" cy="1721074"/>
          </a:xfrm>
          <a:prstGeom prst="rect">
            <a:avLst/>
          </a:prstGeom>
        </p:spPr>
      </p:pic>
      <p:grpSp>
        <p:nvGrpSpPr>
          <p:cNvPr id="6" name="Grupo 5"/>
          <p:cNvGrpSpPr/>
          <p:nvPr/>
        </p:nvGrpSpPr>
        <p:grpSpPr>
          <a:xfrm>
            <a:off x="227976" y="193209"/>
            <a:ext cx="2628900" cy="2628900"/>
            <a:chOff x="533400" y="342137"/>
            <a:chExt cx="2628900" cy="2628900"/>
          </a:xfrm>
        </p:grpSpPr>
        <p:pic>
          <p:nvPicPr>
            <p:cNvPr id="9" name="Picture 9"/>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533400" y="342137"/>
              <a:ext cx="2628900" cy="2628900"/>
            </a:xfrm>
            <a:prstGeom prst="rect">
              <a:avLst/>
            </a:prstGeom>
          </p:spPr>
        </p:pic>
        <p:grpSp>
          <p:nvGrpSpPr>
            <p:cNvPr id="5" name="Grupo 4"/>
            <p:cNvGrpSpPr/>
            <p:nvPr/>
          </p:nvGrpSpPr>
          <p:grpSpPr>
            <a:xfrm>
              <a:off x="854238" y="637587"/>
              <a:ext cx="1987223" cy="1987223"/>
              <a:chOff x="3810000" y="834886"/>
              <a:chExt cx="1987223" cy="1987223"/>
            </a:xfrm>
          </p:grpSpPr>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810000" y="834886"/>
                <a:ext cx="1987223" cy="1987223"/>
              </a:xfrm>
              <a:prstGeom prst="rect">
                <a:avLst/>
              </a:prstGeom>
            </p:spPr>
          </p:pic>
          <p:pic>
            <p:nvPicPr>
              <p:cNvPr id="13" name="Picture 13"/>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4318655" y="1317992"/>
                <a:ext cx="969911" cy="969911"/>
              </a:xfrm>
              <a:prstGeom prst="rect">
                <a:avLst/>
              </a:prstGeom>
            </p:spPr>
          </p:pic>
        </p:grpSp>
      </p:grpSp>
      <p:sp>
        <p:nvSpPr>
          <p:cNvPr id="14" name="TextBox 14"/>
          <p:cNvSpPr txBox="1"/>
          <p:nvPr/>
        </p:nvSpPr>
        <p:spPr>
          <a:xfrm>
            <a:off x="1785893" y="3341543"/>
            <a:ext cx="14643465" cy="2708434"/>
          </a:xfrm>
          <a:prstGeom prst="rect">
            <a:avLst/>
          </a:prstGeom>
        </p:spPr>
        <p:txBody>
          <a:bodyPr lIns="0" tIns="0" rIns="0" bIns="0" rtlCol="0" anchor="t">
            <a:spAutoFit/>
          </a:bodyPr>
          <a:lstStyle/>
          <a:p>
            <a:pPr algn="ctr"/>
            <a:r>
              <a:rPr lang="es-ES" sz="8800" dirty="0">
                <a:latin typeface="Segoe UI Light" panose="020B0502040204020203" pitchFamily="34" charset="0"/>
                <a:cs typeface="Segoe UI Light" panose="020B0502040204020203" pitchFamily="34" charset="0"/>
              </a:rPr>
              <a:t>Entrenamiento en Habilidades </a:t>
            </a:r>
          </a:p>
          <a:p>
            <a:pPr algn="ctr"/>
            <a:r>
              <a:rPr lang="es-ES" sz="8800" dirty="0">
                <a:latin typeface="Segoe UI Light" panose="020B0502040204020203" pitchFamily="34" charset="0"/>
                <a:cs typeface="Segoe UI Light" panose="020B0502040204020203" pitchFamily="34" charset="0"/>
              </a:rPr>
              <a:t>Psicológicas en el Deporte</a:t>
            </a:r>
            <a:endParaRPr lang="es-PE" sz="8800" dirty="0">
              <a:latin typeface="Segoe UI Light" panose="020B0502040204020203" pitchFamily="34" charset="0"/>
              <a:cs typeface="Segoe UI Light" panose="020B0502040204020203" pitchFamily="34" charset="0"/>
            </a:endParaRPr>
          </a:p>
        </p:txBody>
      </p:sp>
      <p:pic>
        <p:nvPicPr>
          <p:cNvPr id="17" name="Picture 17"/>
          <p:cNvPicPr>
            <a:picLocks noChangeAspect="1"/>
          </p:cNvPicPr>
          <p:nvPr/>
        </p:nvPicPr>
        <p:blipFill>
          <a:blip r:embed="rId8">
            <a:alphaModFix amt="97000"/>
          </a:blip>
          <a:srcRect l="18146" t="18339" r="31685" b="22961"/>
          <a:stretch>
            <a:fillRect/>
          </a:stretch>
        </p:blipFill>
        <p:spPr>
          <a:xfrm>
            <a:off x="16366396" y="8677689"/>
            <a:ext cx="1888492" cy="1573743"/>
          </a:xfrm>
          <a:prstGeom prst="rect">
            <a:avLst/>
          </a:prstGeom>
        </p:spPr>
      </p:pic>
      <p:sp>
        <p:nvSpPr>
          <p:cNvPr id="19" name="Elipse 18">
            <a:extLst>
              <a:ext uri="{FF2B5EF4-FFF2-40B4-BE49-F238E27FC236}">
                <a16:creationId xmlns:a16="http://schemas.microsoft.com/office/drawing/2014/main" id="{74EE283E-20D1-7DB6-AAA4-4A27B64E8C66}"/>
              </a:ext>
            </a:extLst>
          </p:cNvPr>
          <p:cNvSpPr/>
          <p:nvPr/>
        </p:nvSpPr>
        <p:spPr>
          <a:xfrm>
            <a:off x="15620999" y="7734300"/>
            <a:ext cx="3124201" cy="300660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PE"/>
          </a:p>
        </p:txBody>
      </p:sp>
      <p:pic>
        <p:nvPicPr>
          <p:cNvPr id="20" name="Picture 5">
            <a:extLst>
              <a:ext uri="{FF2B5EF4-FFF2-40B4-BE49-F238E27FC236}">
                <a16:creationId xmlns:a16="http://schemas.microsoft.com/office/drawing/2014/main" id="{5C48567A-3921-F6EA-B2EA-8778D027AC6C}"/>
              </a:ext>
            </a:extLst>
          </p:cNvPr>
          <p:cNvPicPr>
            <a:picLocks noChangeAspect="1"/>
          </p:cNvPicPr>
          <p:nvPr/>
        </p:nvPicPr>
        <p:blipFill>
          <a:blip r:embed="rId8">
            <a:alphaModFix amt="97000"/>
          </a:blip>
          <a:srcRect l="18146" t="18339" r="31685" b="22961"/>
          <a:stretch>
            <a:fillRect/>
          </a:stretch>
        </p:blipFill>
        <p:spPr>
          <a:xfrm>
            <a:off x="16059311" y="8327979"/>
            <a:ext cx="1888492" cy="157374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sp>
        <p:nvSpPr>
          <p:cNvPr id="4" name="object 4"/>
          <p:cNvSpPr/>
          <p:nvPr/>
        </p:nvSpPr>
        <p:spPr>
          <a:xfrm>
            <a:off x="7209237" y="3357055"/>
            <a:ext cx="2618772" cy="651294"/>
          </a:xfrm>
          <a:custGeom>
            <a:avLst/>
            <a:gdLst/>
            <a:ahLst/>
            <a:cxnLst/>
            <a:rect l="l" t="t" r="r" b="b"/>
            <a:pathLst>
              <a:path w="919479" h="883919">
                <a:moveTo>
                  <a:pt x="459486" y="0"/>
                </a:moveTo>
                <a:lnTo>
                  <a:pt x="409423" y="2593"/>
                </a:lnTo>
                <a:lnTo>
                  <a:pt x="360921" y="10193"/>
                </a:lnTo>
                <a:lnTo>
                  <a:pt x="314260" y="22530"/>
                </a:lnTo>
                <a:lnTo>
                  <a:pt x="269721" y="39335"/>
                </a:lnTo>
                <a:lnTo>
                  <a:pt x="227583" y="60339"/>
                </a:lnTo>
                <a:lnTo>
                  <a:pt x="188128" y="85270"/>
                </a:lnTo>
                <a:lnTo>
                  <a:pt x="151635" y="113861"/>
                </a:lnTo>
                <a:lnTo>
                  <a:pt x="118386" y="145841"/>
                </a:lnTo>
                <a:lnTo>
                  <a:pt x="88660" y="180941"/>
                </a:lnTo>
                <a:lnTo>
                  <a:pt x="62737" y="218891"/>
                </a:lnTo>
                <a:lnTo>
                  <a:pt x="40900" y="259422"/>
                </a:lnTo>
                <a:lnTo>
                  <a:pt x="23426" y="302264"/>
                </a:lnTo>
                <a:lnTo>
                  <a:pt x="10598" y="347147"/>
                </a:lnTo>
                <a:lnTo>
                  <a:pt x="2696" y="393802"/>
                </a:lnTo>
                <a:lnTo>
                  <a:pt x="0" y="441960"/>
                </a:lnTo>
                <a:lnTo>
                  <a:pt x="2696" y="490117"/>
                </a:lnTo>
                <a:lnTo>
                  <a:pt x="10598" y="536772"/>
                </a:lnTo>
                <a:lnTo>
                  <a:pt x="23426" y="581655"/>
                </a:lnTo>
                <a:lnTo>
                  <a:pt x="40900" y="624497"/>
                </a:lnTo>
                <a:lnTo>
                  <a:pt x="62737" y="665028"/>
                </a:lnTo>
                <a:lnTo>
                  <a:pt x="88660" y="702978"/>
                </a:lnTo>
                <a:lnTo>
                  <a:pt x="118386" y="738078"/>
                </a:lnTo>
                <a:lnTo>
                  <a:pt x="151635" y="770058"/>
                </a:lnTo>
                <a:lnTo>
                  <a:pt x="188128" y="798649"/>
                </a:lnTo>
                <a:lnTo>
                  <a:pt x="227583" y="823580"/>
                </a:lnTo>
                <a:lnTo>
                  <a:pt x="269721" y="844584"/>
                </a:lnTo>
                <a:lnTo>
                  <a:pt x="314260" y="861389"/>
                </a:lnTo>
                <a:lnTo>
                  <a:pt x="360921" y="873726"/>
                </a:lnTo>
                <a:lnTo>
                  <a:pt x="409423" y="881326"/>
                </a:lnTo>
                <a:lnTo>
                  <a:pt x="459486" y="883920"/>
                </a:lnTo>
                <a:lnTo>
                  <a:pt x="509548" y="881326"/>
                </a:lnTo>
                <a:lnTo>
                  <a:pt x="558050" y="873726"/>
                </a:lnTo>
                <a:lnTo>
                  <a:pt x="604711" y="861389"/>
                </a:lnTo>
                <a:lnTo>
                  <a:pt x="649250" y="844584"/>
                </a:lnTo>
                <a:lnTo>
                  <a:pt x="691388" y="823580"/>
                </a:lnTo>
                <a:lnTo>
                  <a:pt x="730843" y="798649"/>
                </a:lnTo>
                <a:lnTo>
                  <a:pt x="767336" y="770058"/>
                </a:lnTo>
                <a:lnTo>
                  <a:pt x="800585" y="738078"/>
                </a:lnTo>
                <a:lnTo>
                  <a:pt x="830311" y="702978"/>
                </a:lnTo>
                <a:lnTo>
                  <a:pt x="856234" y="665028"/>
                </a:lnTo>
                <a:lnTo>
                  <a:pt x="878071" y="624497"/>
                </a:lnTo>
                <a:lnTo>
                  <a:pt x="895545" y="581655"/>
                </a:lnTo>
                <a:lnTo>
                  <a:pt x="908373" y="536772"/>
                </a:lnTo>
                <a:lnTo>
                  <a:pt x="916275" y="490117"/>
                </a:lnTo>
                <a:lnTo>
                  <a:pt x="918971" y="441960"/>
                </a:lnTo>
                <a:lnTo>
                  <a:pt x="916275" y="393802"/>
                </a:lnTo>
                <a:lnTo>
                  <a:pt x="908373" y="347147"/>
                </a:lnTo>
                <a:lnTo>
                  <a:pt x="895545" y="302264"/>
                </a:lnTo>
                <a:lnTo>
                  <a:pt x="878071" y="259422"/>
                </a:lnTo>
                <a:lnTo>
                  <a:pt x="856234" y="218891"/>
                </a:lnTo>
                <a:lnTo>
                  <a:pt x="830311" y="180941"/>
                </a:lnTo>
                <a:lnTo>
                  <a:pt x="800585" y="145841"/>
                </a:lnTo>
                <a:lnTo>
                  <a:pt x="767336" y="113861"/>
                </a:lnTo>
                <a:lnTo>
                  <a:pt x="730843" y="85270"/>
                </a:lnTo>
                <a:lnTo>
                  <a:pt x="691388" y="60339"/>
                </a:lnTo>
                <a:lnTo>
                  <a:pt x="649250" y="39335"/>
                </a:lnTo>
                <a:lnTo>
                  <a:pt x="604711" y="22530"/>
                </a:lnTo>
                <a:lnTo>
                  <a:pt x="558050" y="10193"/>
                </a:lnTo>
                <a:lnTo>
                  <a:pt x="509548" y="2593"/>
                </a:lnTo>
                <a:lnTo>
                  <a:pt x="459486" y="0"/>
                </a:lnTo>
                <a:close/>
              </a:path>
            </a:pathLst>
          </a:custGeom>
          <a:solidFill>
            <a:srgbClr val="FFFFFF"/>
          </a:solidFill>
        </p:spPr>
        <p:txBody>
          <a:bodyPr wrap="square" lIns="0" tIns="0" rIns="0" bIns="0" rtlCol="0"/>
          <a:lstStyle/>
          <a:p>
            <a:endParaRPr sz="270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grpSp>
        <p:nvGrpSpPr>
          <p:cNvPr id="2" name="Grupo 1"/>
          <p:cNvGrpSpPr/>
          <p:nvPr/>
        </p:nvGrpSpPr>
        <p:grpSpPr>
          <a:xfrm>
            <a:off x="13222463" y="2809026"/>
            <a:ext cx="4627075" cy="5353013"/>
            <a:chOff x="11615735" y="2816334"/>
            <a:chExt cx="4691066" cy="5527565"/>
          </a:xfrm>
        </p:grpSpPr>
        <p:sp>
          <p:nvSpPr>
            <p:cNvPr id="36" name="object 3"/>
            <p:cNvSpPr/>
            <p:nvPr/>
          </p:nvSpPr>
          <p:spPr>
            <a:xfrm>
              <a:off x="11615735" y="2816334"/>
              <a:ext cx="4691066" cy="552756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37" name="Imagen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855025" y="2981161"/>
              <a:ext cx="4219301" cy="5159418"/>
            </a:xfrm>
            <a:prstGeom prst="rect">
              <a:avLst/>
            </a:prstGeom>
          </p:spPr>
        </p:pic>
      </p:grpSp>
      <p:sp>
        <p:nvSpPr>
          <p:cNvPr id="8" name="CuadroTexto 7">
            <a:extLst>
              <a:ext uri="{FF2B5EF4-FFF2-40B4-BE49-F238E27FC236}">
                <a16:creationId xmlns:a16="http://schemas.microsoft.com/office/drawing/2014/main" id="{A5A4F0EB-25B0-F0B1-13E3-1D1B24C4CD1B}"/>
              </a:ext>
            </a:extLst>
          </p:cNvPr>
          <p:cNvSpPr txBox="1"/>
          <p:nvPr/>
        </p:nvSpPr>
        <p:spPr>
          <a:xfrm>
            <a:off x="591705" y="1757144"/>
            <a:ext cx="9175896" cy="584775"/>
          </a:xfrm>
          <a:prstGeom prst="rect">
            <a:avLst/>
          </a:prstGeom>
          <a:noFill/>
        </p:spPr>
        <p:txBody>
          <a:bodyPr wrap="square">
            <a:spAutoFit/>
          </a:bodyPr>
          <a:lstStyle/>
          <a:p>
            <a:pPr algn="l"/>
            <a:r>
              <a:rPr lang="es-ES" sz="3200" b="1" i="0" u="none" strike="noStrike" baseline="0" dirty="0">
                <a:solidFill>
                  <a:srgbClr val="00000A"/>
                </a:solidFill>
                <a:latin typeface="Segoe UI Light" panose="020B0502040204020203" pitchFamily="34" charset="0"/>
                <a:cs typeface="Segoe UI Light" panose="020B0502040204020203" pitchFamily="34" charset="0"/>
              </a:rPr>
              <a:t>Factores que influyen en la confianza</a:t>
            </a:r>
          </a:p>
        </p:txBody>
      </p:sp>
      <p:sp>
        <p:nvSpPr>
          <p:cNvPr id="10" name="CuadroTexto 9">
            <a:extLst>
              <a:ext uri="{FF2B5EF4-FFF2-40B4-BE49-F238E27FC236}">
                <a16:creationId xmlns:a16="http://schemas.microsoft.com/office/drawing/2014/main" id="{8EC8CB98-A932-5C00-A365-1CDCEC8D1CA0}"/>
              </a:ext>
            </a:extLst>
          </p:cNvPr>
          <p:cNvSpPr txBox="1"/>
          <p:nvPr/>
        </p:nvSpPr>
        <p:spPr>
          <a:xfrm>
            <a:off x="682516" y="2848848"/>
            <a:ext cx="11817639" cy="1304716"/>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s-ES" sz="2800" b="1" i="0" u="none" strike="noStrike" baseline="0" dirty="0">
                <a:latin typeface="Segoe UI Light" panose="020B0502040204020203" pitchFamily="34" charset="0"/>
                <a:cs typeface="Segoe UI Light" panose="020B0502040204020203" pitchFamily="34" charset="0"/>
              </a:rPr>
              <a:t>Metas irreales</a:t>
            </a:r>
            <a:r>
              <a:rPr lang="es-ES" sz="2800" b="0" i="0" u="none" strike="noStrike" baseline="0" dirty="0">
                <a:latin typeface="Segoe UI Light" panose="020B0502040204020203" pitchFamily="34" charset="0"/>
                <a:cs typeface="Segoe UI Light" panose="020B0502040204020203" pitchFamily="34" charset="0"/>
              </a:rPr>
              <a:t>. Si un deportista se ha fijado metas muy altas, su confianza se podrá ver afectada al ver que </a:t>
            </a:r>
            <a:r>
              <a:rPr lang="es-ES" sz="2800" dirty="0">
                <a:latin typeface="Segoe UI Light" panose="020B0502040204020203" pitchFamily="34" charset="0"/>
                <a:cs typeface="Segoe UI Light" panose="020B0502040204020203" pitchFamily="34" charset="0"/>
              </a:rPr>
              <a:t> </a:t>
            </a:r>
            <a:r>
              <a:rPr lang="es-ES" sz="2800" b="0" i="0" u="none" strike="noStrike" baseline="0" dirty="0">
                <a:latin typeface="Segoe UI Light" panose="020B0502040204020203" pitchFamily="34" charset="0"/>
                <a:cs typeface="Segoe UI Light" panose="020B0502040204020203" pitchFamily="34" charset="0"/>
              </a:rPr>
              <a:t>no alcanza sus metas de forma satisfactoria.</a:t>
            </a:r>
          </a:p>
        </p:txBody>
      </p:sp>
      <p:sp>
        <p:nvSpPr>
          <p:cNvPr id="12" name="CuadroTexto 11">
            <a:extLst>
              <a:ext uri="{FF2B5EF4-FFF2-40B4-BE49-F238E27FC236}">
                <a16:creationId xmlns:a16="http://schemas.microsoft.com/office/drawing/2014/main" id="{3301A9A5-CDD3-A17F-7451-7EBB10601A98}"/>
              </a:ext>
            </a:extLst>
          </p:cNvPr>
          <p:cNvSpPr txBox="1"/>
          <p:nvPr/>
        </p:nvSpPr>
        <p:spPr>
          <a:xfrm>
            <a:off x="620759" y="6141882"/>
            <a:ext cx="11803468" cy="1951047"/>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s-ES" sz="2800" b="0" i="0" u="none" strike="noStrike" baseline="0" dirty="0">
                <a:latin typeface="Segoe UI Light" panose="020B0502040204020203" pitchFamily="34" charset="0"/>
                <a:cs typeface="Segoe UI Light" panose="020B0502040204020203" pitchFamily="34" charset="0"/>
              </a:rPr>
              <a:t>Las experiencias que resultan exitosas llevan a la creencia de que el deportista es competente y eficaz en lo que ha aprendido y puesto en práctica, mientras que  los fracasos reiterados conducen a lo contrario. </a:t>
            </a:r>
          </a:p>
        </p:txBody>
      </p:sp>
      <p:sp>
        <p:nvSpPr>
          <p:cNvPr id="16" name="CuadroTexto 15">
            <a:extLst>
              <a:ext uri="{FF2B5EF4-FFF2-40B4-BE49-F238E27FC236}">
                <a16:creationId xmlns:a16="http://schemas.microsoft.com/office/drawing/2014/main" id="{382E8290-C6C9-D4F8-C55D-F3306420CB67}"/>
              </a:ext>
            </a:extLst>
          </p:cNvPr>
          <p:cNvSpPr txBox="1"/>
          <p:nvPr/>
        </p:nvSpPr>
        <p:spPr>
          <a:xfrm>
            <a:off x="613673" y="4848947"/>
            <a:ext cx="11841907" cy="658385"/>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s-ES" sz="2800" b="0" i="0" u="none" strike="noStrike" baseline="0" dirty="0">
                <a:latin typeface="Segoe UI Light" panose="020B0502040204020203" pitchFamily="34" charset="0"/>
                <a:cs typeface="Segoe UI Light" panose="020B0502040204020203" pitchFamily="34" charset="0"/>
              </a:rPr>
              <a:t>Los resultados alcanzados van a incidir en la confianza del deportista. </a:t>
            </a:r>
          </a:p>
        </p:txBody>
      </p:sp>
    </p:spTree>
    <p:extLst>
      <p:ext uri="{BB962C8B-B14F-4D97-AF65-F5344CB8AC3E}">
        <p14:creationId xmlns:p14="http://schemas.microsoft.com/office/powerpoint/2010/main" val="477059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2" name="CuadroTexto 1">
            <a:extLst>
              <a:ext uri="{FF2B5EF4-FFF2-40B4-BE49-F238E27FC236}">
                <a16:creationId xmlns:a16="http://schemas.microsoft.com/office/drawing/2014/main" id="{74547C5E-AE11-2D6C-367D-08EEA048815F}"/>
              </a:ext>
            </a:extLst>
          </p:cNvPr>
          <p:cNvSpPr txBox="1"/>
          <p:nvPr/>
        </p:nvSpPr>
        <p:spPr>
          <a:xfrm>
            <a:off x="1552017" y="5477758"/>
            <a:ext cx="10548302" cy="1951047"/>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1" i="0" u="none" strike="noStrike" baseline="0" dirty="0">
                <a:latin typeface="Segoe UI Light" panose="020B0502040204020203" pitchFamily="34" charset="0"/>
                <a:cs typeface="Segoe UI Light" panose="020B0502040204020203" pitchFamily="34" charset="0"/>
              </a:rPr>
              <a:t>El Afecto</a:t>
            </a:r>
            <a:r>
              <a:rPr lang="es-ES" sz="2800" i="0" u="none" strike="noStrike" baseline="0" dirty="0">
                <a:latin typeface="Segoe UI Light" panose="020B0502040204020203" pitchFamily="34" charset="0"/>
                <a:cs typeface="Segoe UI Light" panose="020B0502040204020203" pitchFamily="34" charset="0"/>
              </a:rPr>
              <a:t>. Se ha demostrado que las emociones positivas (felicidad, tranquilidad) favorecen más al aumento de los juicios de eficacia que las emociones </a:t>
            </a:r>
            <a:r>
              <a:rPr lang="es-CO" sz="2800" i="0" u="none" strike="noStrike" baseline="0" dirty="0">
                <a:latin typeface="Segoe UI Light" panose="020B0502040204020203" pitchFamily="34" charset="0"/>
                <a:cs typeface="Segoe UI Light" panose="020B0502040204020203" pitchFamily="34" charset="0"/>
              </a:rPr>
              <a:t>negativas (tristeza, ansiedad, estrés).</a:t>
            </a:r>
            <a:endParaRPr lang="es-CO" sz="2800" dirty="0">
              <a:latin typeface="Segoe UI Light" panose="020B0502040204020203" pitchFamily="34" charset="0"/>
              <a:cs typeface="Segoe UI Light" panose="020B0502040204020203" pitchFamily="34" charset="0"/>
            </a:endParaRPr>
          </a:p>
        </p:txBody>
      </p:sp>
      <p:sp>
        <p:nvSpPr>
          <p:cNvPr id="5" name="CuadroTexto 4">
            <a:extLst>
              <a:ext uri="{FF2B5EF4-FFF2-40B4-BE49-F238E27FC236}">
                <a16:creationId xmlns:a16="http://schemas.microsoft.com/office/drawing/2014/main" id="{15186631-6600-A330-0AF2-D1716881BB09}"/>
              </a:ext>
            </a:extLst>
          </p:cNvPr>
          <p:cNvSpPr txBox="1"/>
          <p:nvPr/>
        </p:nvSpPr>
        <p:spPr>
          <a:xfrm>
            <a:off x="1564919" y="2597742"/>
            <a:ext cx="10535400" cy="1951047"/>
          </a:xfrm>
          <a:prstGeom prst="rect">
            <a:avLst/>
          </a:prstGeom>
          <a:noFill/>
        </p:spPr>
        <p:txBody>
          <a:bodyPr wrap="square">
            <a:spAutoFit/>
          </a:bodyPr>
          <a:lstStyle/>
          <a:p>
            <a:pPr marL="342900" indent="-342900" algn="just">
              <a:lnSpc>
                <a:spcPct val="150000"/>
              </a:lnSpc>
              <a:buFont typeface="Wingdings" panose="05000000000000000000" pitchFamily="2" charset="2"/>
              <a:buChar char="q"/>
            </a:pPr>
            <a:r>
              <a:rPr lang="es-ES" sz="2800" b="0" i="0" u="none" strike="noStrike" baseline="0" dirty="0">
                <a:latin typeface="Segoe UI Light" panose="020B0502040204020203" pitchFamily="34" charset="0"/>
                <a:cs typeface="Segoe UI Light" panose="020B0502040204020203" pitchFamily="34" charset="0"/>
              </a:rPr>
              <a:t>Es por este motivo que es importante que aprenda a evaluar su rendimiento, y las mejoras que se van produciendo en este, y no ver únicamente los resultados.</a:t>
            </a:r>
          </a:p>
        </p:txBody>
      </p:sp>
      <p:grpSp>
        <p:nvGrpSpPr>
          <p:cNvPr id="6" name="Grupo 5">
            <a:extLst>
              <a:ext uri="{FF2B5EF4-FFF2-40B4-BE49-F238E27FC236}">
                <a16:creationId xmlns:a16="http://schemas.microsoft.com/office/drawing/2014/main" id="{4C55493C-73BA-828B-4DF9-52D4C1F71638}"/>
              </a:ext>
            </a:extLst>
          </p:cNvPr>
          <p:cNvGrpSpPr/>
          <p:nvPr/>
        </p:nvGrpSpPr>
        <p:grpSpPr>
          <a:xfrm>
            <a:off x="12685631" y="3150988"/>
            <a:ext cx="5365332" cy="3920630"/>
            <a:chOff x="10302098" y="6087293"/>
            <a:chExt cx="5577840" cy="3845982"/>
          </a:xfrm>
        </p:grpSpPr>
        <p:sp>
          <p:nvSpPr>
            <p:cNvPr id="7" name="object 3">
              <a:extLst>
                <a:ext uri="{FF2B5EF4-FFF2-40B4-BE49-F238E27FC236}">
                  <a16:creationId xmlns:a16="http://schemas.microsoft.com/office/drawing/2014/main" id="{50698767-542A-6D5A-13C0-657E890C824B}"/>
                </a:ext>
              </a:extLst>
            </p:cNvPr>
            <p:cNvSpPr/>
            <p:nvPr/>
          </p:nvSpPr>
          <p:spPr>
            <a:xfrm>
              <a:off x="10302098" y="6087293"/>
              <a:ext cx="5577840" cy="3845982"/>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8" name="Imagen 7">
              <a:extLst>
                <a:ext uri="{FF2B5EF4-FFF2-40B4-BE49-F238E27FC236}">
                  <a16:creationId xmlns:a16="http://schemas.microsoft.com/office/drawing/2014/main" id="{952E3173-725B-D98C-290F-228E42EFA199}"/>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458569" y="6217473"/>
              <a:ext cx="5244948" cy="3585622"/>
            </a:xfrm>
            <a:prstGeom prst="rect">
              <a:avLst/>
            </a:prstGeom>
          </p:spPr>
        </p:pic>
      </p:grpSp>
    </p:spTree>
    <p:extLst>
      <p:ext uri="{BB962C8B-B14F-4D97-AF65-F5344CB8AC3E}">
        <p14:creationId xmlns:p14="http://schemas.microsoft.com/office/powerpoint/2010/main" val="322164491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grpSp>
        <p:nvGrpSpPr>
          <p:cNvPr id="2" name="Grupo 1"/>
          <p:cNvGrpSpPr/>
          <p:nvPr/>
        </p:nvGrpSpPr>
        <p:grpSpPr>
          <a:xfrm>
            <a:off x="12733944" y="3074045"/>
            <a:ext cx="5213458" cy="4724400"/>
            <a:chOff x="11260736" y="1919912"/>
            <a:chExt cx="4813590" cy="3585596"/>
          </a:xfrm>
        </p:grpSpPr>
        <p:sp>
          <p:nvSpPr>
            <p:cNvPr id="46" name="object 3"/>
            <p:cNvSpPr/>
            <p:nvPr/>
          </p:nvSpPr>
          <p:spPr>
            <a:xfrm>
              <a:off x="11260736" y="1919912"/>
              <a:ext cx="4813590" cy="3585596"/>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2" name="Imagen 41"/>
            <p:cNvPicPr>
              <a:picLocks noChangeAspect="1"/>
            </p:cNvPicPr>
            <p:nvPr/>
          </p:nvPicPr>
          <p:blipFill>
            <a:blip r:embed="rId14"/>
            <a:stretch>
              <a:fillRect/>
            </a:stretch>
          </p:blipFill>
          <p:spPr>
            <a:xfrm>
              <a:off x="11482118" y="2145810"/>
              <a:ext cx="4370825" cy="3133799"/>
            </a:xfrm>
            <a:prstGeom prst="rect">
              <a:avLst/>
            </a:prstGeom>
          </p:spPr>
        </p:pic>
      </p:grpSp>
      <p:sp>
        <p:nvSpPr>
          <p:cNvPr id="5" name="CuadroTexto 4">
            <a:extLst>
              <a:ext uri="{FF2B5EF4-FFF2-40B4-BE49-F238E27FC236}">
                <a16:creationId xmlns:a16="http://schemas.microsoft.com/office/drawing/2014/main" id="{E63B0BD0-CCD4-4774-928B-B2D2BA396E49}"/>
              </a:ext>
            </a:extLst>
          </p:cNvPr>
          <p:cNvSpPr txBox="1"/>
          <p:nvPr/>
        </p:nvSpPr>
        <p:spPr>
          <a:xfrm>
            <a:off x="647558" y="1830975"/>
            <a:ext cx="1895003" cy="584775"/>
          </a:xfrm>
          <a:prstGeom prst="rect">
            <a:avLst/>
          </a:prstGeom>
          <a:noFill/>
        </p:spPr>
        <p:txBody>
          <a:bodyPr wrap="square">
            <a:spAutoFit/>
          </a:bodyPr>
          <a:lstStyle/>
          <a:p>
            <a:r>
              <a:rPr lang="es-CO" sz="3200" b="1" i="0" u="none" strike="noStrike" baseline="0" dirty="0">
                <a:latin typeface="Segoe UI Light" panose="020B0502040204020203" pitchFamily="34" charset="0"/>
                <a:cs typeface="Segoe UI Light" panose="020B0502040204020203" pitchFamily="34" charset="0"/>
              </a:rPr>
              <a:t>Atención</a:t>
            </a:r>
            <a:endParaRPr lang="es-CO" sz="3200" dirty="0">
              <a:latin typeface="Segoe UI Light" panose="020B0502040204020203" pitchFamily="34" charset="0"/>
              <a:cs typeface="Segoe UI Light" panose="020B0502040204020203" pitchFamily="34" charset="0"/>
            </a:endParaRPr>
          </a:p>
        </p:txBody>
      </p:sp>
      <p:sp>
        <p:nvSpPr>
          <p:cNvPr id="7" name="CuadroTexto 6">
            <a:extLst>
              <a:ext uri="{FF2B5EF4-FFF2-40B4-BE49-F238E27FC236}">
                <a16:creationId xmlns:a16="http://schemas.microsoft.com/office/drawing/2014/main" id="{208B057E-A0EF-1137-CF61-599B45E25F97}"/>
              </a:ext>
            </a:extLst>
          </p:cNvPr>
          <p:cNvSpPr txBox="1"/>
          <p:nvPr/>
        </p:nvSpPr>
        <p:spPr>
          <a:xfrm>
            <a:off x="647558" y="5825879"/>
            <a:ext cx="11468242" cy="2597378"/>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Uno de los procesos que las emociones puede afectar es el aprendizaje</a:t>
            </a:r>
            <a:r>
              <a:rPr lang="es-ES" sz="2800" dirty="0">
                <a:solidFill>
                  <a:srgbClr val="00000A"/>
                </a:solidFill>
                <a:latin typeface="Segoe UI Light" panose="020B0502040204020203" pitchFamily="34" charset="0"/>
                <a:cs typeface="Segoe UI Light" panose="020B0502040204020203" pitchFamily="34" charset="0"/>
              </a:rPr>
              <a:t> y e</a:t>
            </a:r>
            <a:r>
              <a:rPr lang="es-ES" sz="2800" b="0" i="0" u="none" strike="noStrike" baseline="0" dirty="0">
                <a:solidFill>
                  <a:srgbClr val="00000A"/>
                </a:solidFill>
                <a:latin typeface="Segoe UI Light" panose="020B0502040204020203" pitchFamily="34" charset="0"/>
                <a:cs typeface="Segoe UI Light" panose="020B0502040204020203" pitchFamily="34" charset="0"/>
              </a:rPr>
              <a:t>l rendimiento es la capacidad de prestar atención a la tarea que se está realizando, dependiendo de cada deporte y la tarea a la que el </a:t>
            </a:r>
            <a:r>
              <a:rPr lang="es-CO" sz="2800" b="0" i="0" u="none" strike="noStrike" baseline="0" dirty="0">
                <a:solidFill>
                  <a:srgbClr val="00000A"/>
                </a:solidFill>
                <a:latin typeface="Segoe UI Light" panose="020B0502040204020203" pitchFamily="34" charset="0"/>
                <a:cs typeface="Segoe UI Light" panose="020B0502040204020203" pitchFamily="34" charset="0"/>
              </a:rPr>
              <a:t>deportista se enfrente, determinara una atención diferente.</a:t>
            </a:r>
            <a:endParaRPr lang="es-CO" sz="2800" dirty="0">
              <a:latin typeface="Segoe UI Light" panose="020B0502040204020203" pitchFamily="34" charset="0"/>
              <a:cs typeface="Segoe UI Light" panose="020B0502040204020203" pitchFamily="34" charset="0"/>
            </a:endParaRPr>
          </a:p>
        </p:txBody>
      </p:sp>
      <p:sp>
        <p:nvSpPr>
          <p:cNvPr id="9" name="CuadroTexto 8">
            <a:extLst>
              <a:ext uri="{FF2B5EF4-FFF2-40B4-BE49-F238E27FC236}">
                <a16:creationId xmlns:a16="http://schemas.microsoft.com/office/drawing/2014/main" id="{099663C4-1BA2-3027-8CC0-147982ADCB17}"/>
              </a:ext>
            </a:extLst>
          </p:cNvPr>
          <p:cNvSpPr txBox="1"/>
          <p:nvPr/>
        </p:nvSpPr>
        <p:spPr>
          <a:xfrm>
            <a:off x="647558" y="2646981"/>
            <a:ext cx="11468242" cy="2597378"/>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1" u="none" strike="noStrike" baseline="0" dirty="0">
                <a:solidFill>
                  <a:srgbClr val="00000A"/>
                </a:solidFill>
                <a:latin typeface="Segoe UI Light" panose="020B0502040204020203" pitchFamily="34" charset="0"/>
                <a:cs typeface="Segoe UI Light" panose="020B0502040204020203" pitchFamily="34" charset="0"/>
              </a:rPr>
              <a:t>La atención </a:t>
            </a:r>
            <a:r>
              <a:rPr lang="es-ES" sz="2800" b="0" u="none" strike="noStrike" baseline="0" dirty="0">
                <a:solidFill>
                  <a:srgbClr val="00000A"/>
                </a:solidFill>
                <a:latin typeface="Segoe UI Light" panose="020B0502040204020203" pitchFamily="34" charset="0"/>
                <a:cs typeface="Segoe UI Light" panose="020B0502040204020203" pitchFamily="34" charset="0"/>
              </a:rPr>
              <a:t>se puede definir como la “Selección de información con la cual la mente puede concentrarse en uno de varios objetos o pensamientos presentes simultáneamente. La atención implica desatender ciertas cosas para afrontar otras con eficacia.”</a:t>
            </a:r>
            <a:endParaRPr lang="es-CO" sz="28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5609578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6" name="CuadroTexto 5">
            <a:extLst>
              <a:ext uri="{FF2B5EF4-FFF2-40B4-BE49-F238E27FC236}">
                <a16:creationId xmlns:a16="http://schemas.microsoft.com/office/drawing/2014/main" id="{FDDA28B3-F73D-C4A8-9D7F-540035708A16}"/>
              </a:ext>
            </a:extLst>
          </p:cNvPr>
          <p:cNvSpPr txBox="1"/>
          <p:nvPr/>
        </p:nvSpPr>
        <p:spPr>
          <a:xfrm>
            <a:off x="1787001" y="2659415"/>
            <a:ext cx="10698999" cy="1304716"/>
          </a:xfrm>
          <a:prstGeom prst="rect">
            <a:avLst/>
          </a:prstGeom>
          <a:noFill/>
        </p:spPr>
        <p:txBody>
          <a:bodyPr wrap="square">
            <a:spAutoFit/>
          </a:bodyPr>
          <a:lstStyle/>
          <a:p>
            <a:pPr marL="457200" indent="-457200" algn="l">
              <a:lnSpc>
                <a:spcPct val="150000"/>
              </a:lnSpc>
              <a:buFont typeface="Wingdings" panose="05000000000000000000" pitchFamily="2" charset="2"/>
              <a:buChar char="q"/>
            </a:pPr>
            <a:r>
              <a:rPr lang="es-ES" sz="2800" b="1" i="0" u="none" strike="noStrike" baseline="0" dirty="0">
                <a:solidFill>
                  <a:srgbClr val="00000A"/>
                </a:solidFill>
                <a:latin typeface="Segoe UI Light" panose="020B0502040204020203" pitchFamily="34" charset="0"/>
                <a:cs typeface="Segoe UI Light" panose="020B0502040204020203" pitchFamily="34" charset="0"/>
              </a:rPr>
              <a:t>La atención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tiene un carácter funcional y se considera una actividad selectiva regulada por el organismo en base a las necesidades. </a:t>
            </a:r>
          </a:p>
        </p:txBody>
      </p:sp>
      <p:grpSp>
        <p:nvGrpSpPr>
          <p:cNvPr id="9" name="Grupo 8">
            <a:extLst>
              <a:ext uri="{FF2B5EF4-FFF2-40B4-BE49-F238E27FC236}">
                <a16:creationId xmlns:a16="http://schemas.microsoft.com/office/drawing/2014/main" id="{13E4EB0F-9E67-2098-08CB-DC3D506E00E9}"/>
              </a:ext>
            </a:extLst>
          </p:cNvPr>
          <p:cNvGrpSpPr/>
          <p:nvPr/>
        </p:nvGrpSpPr>
        <p:grpSpPr>
          <a:xfrm>
            <a:off x="13258799" y="2695137"/>
            <a:ext cx="4468221" cy="5460304"/>
            <a:chOff x="12268200" y="3116901"/>
            <a:chExt cx="5290940" cy="5728590"/>
          </a:xfrm>
        </p:grpSpPr>
        <p:sp>
          <p:nvSpPr>
            <p:cNvPr id="43" name="object 3"/>
            <p:cNvSpPr/>
            <p:nvPr/>
          </p:nvSpPr>
          <p:spPr>
            <a:xfrm>
              <a:off x="12268200" y="3116901"/>
              <a:ext cx="5290940" cy="572859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lang="es-CO">
                <a:latin typeface="Segoe UI Light" panose="020B0502040204020203" pitchFamily="34" charset="0"/>
                <a:cs typeface="Segoe UI Light" panose="020B0502040204020203" pitchFamily="34" charset="0"/>
              </a:endParaRPr>
            </a:p>
          </p:txBody>
        </p:sp>
        <p:pic>
          <p:nvPicPr>
            <p:cNvPr id="8" name="Imagen 7">
              <a:extLst>
                <a:ext uri="{FF2B5EF4-FFF2-40B4-BE49-F238E27FC236}">
                  <a16:creationId xmlns:a16="http://schemas.microsoft.com/office/drawing/2014/main" id="{F119901C-F38C-AAAF-DFC1-CBA33CC854FD}"/>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575952" y="3336644"/>
              <a:ext cx="4778598" cy="5284610"/>
            </a:xfrm>
            <a:prstGeom prst="rect">
              <a:avLst/>
            </a:prstGeom>
          </p:spPr>
        </p:pic>
      </p:grpSp>
      <p:sp>
        <p:nvSpPr>
          <p:cNvPr id="11" name="CuadroTexto 10">
            <a:extLst>
              <a:ext uri="{FF2B5EF4-FFF2-40B4-BE49-F238E27FC236}">
                <a16:creationId xmlns:a16="http://schemas.microsoft.com/office/drawing/2014/main" id="{BBECBBE2-21C8-E1DC-8602-240254D7D283}"/>
              </a:ext>
            </a:extLst>
          </p:cNvPr>
          <p:cNvSpPr txBox="1"/>
          <p:nvPr/>
        </p:nvSpPr>
        <p:spPr>
          <a:xfrm>
            <a:off x="1692352" y="6710800"/>
            <a:ext cx="10698998" cy="1304716"/>
          </a:xfrm>
          <a:prstGeom prst="rect">
            <a:avLst/>
          </a:prstGeom>
          <a:noFill/>
        </p:spPr>
        <p:txBody>
          <a:bodyPr wrap="square">
            <a:spAutoFit/>
          </a:bodyPr>
          <a:lstStyle/>
          <a:p>
            <a:pPr marL="457200" indent="-457200" algn="l">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En las fases iniciales de adquisición de una destreza se requiere una mayora atención  cuando esta ya se </a:t>
            </a:r>
            <a:r>
              <a:rPr lang="es-CO" sz="2800" b="0" i="0" u="none" strike="noStrike" baseline="0" dirty="0">
                <a:solidFill>
                  <a:srgbClr val="00000A"/>
                </a:solidFill>
                <a:latin typeface="Segoe UI Light" panose="020B0502040204020203" pitchFamily="34" charset="0"/>
                <a:cs typeface="Segoe UI Light" panose="020B0502040204020203" pitchFamily="34" charset="0"/>
              </a:rPr>
              <a:t>ha aprendido totalmente.</a:t>
            </a:r>
            <a:endParaRPr lang="es-CO" sz="2800" dirty="0">
              <a:latin typeface="Segoe UI Light" panose="020B0502040204020203" pitchFamily="34" charset="0"/>
              <a:cs typeface="Segoe UI Light" panose="020B0502040204020203" pitchFamily="34" charset="0"/>
            </a:endParaRPr>
          </a:p>
        </p:txBody>
      </p:sp>
      <p:sp>
        <p:nvSpPr>
          <p:cNvPr id="37" name="CuadroTexto 36">
            <a:extLst>
              <a:ext uri="{FF2B5EF4-FFF2-40B4-BE49-F238E27FC236}">
                <a16:creationId xmlns:a16="http://schemas.microsoft.com/office/drawing/2014/main" id="{1B1626FF-D98A-FCBE-EEDC-99F303024F45}"/>
              </a:ext>
            </a:extLst>
          </p:cNvPr>
          <p:cNvSpPr txBox="1"/>
          <p:nvPr/>
        </p:nvSpPr>
        <p:spPr>
          <a:xfrm>
            <a:off x="1743742" y="4650627"/>
            <a:ext cx="10698998" cy="1304716"/>
          </a:xfrm>
          <a:prstGeom prst="rect">
            <a:avLst/>
          </a:prstGeom>
          <a:noFill/>
        </p:spPr>
        <p:txBody>
          <a:bodyPr wrap="square">
            <a:spAutoFit/>
          </a:bodyPr>
          <a:lstStyle/>
          <a:p>
            <a:pPr marL="457200" indent="-457200" algn="l">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Esta selectividad supone el abandono de determinados estímulos para atender más eficazmente a otros. </a:t>
            </a:r>
          </a:p>
        </p:txBody>
      </p:sp>
    </p:spTree>
    <p:extLst>
      <p:ext uri="{BB962C8B-B14F-4D97-AF65-F5344CB8AC3E}">
        <p14:creationId xmlns:p14="http://schemas.microsoft.com/office/powerpoint/2010/main" val="102243967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sp>
        <p:nvSpPr>
          <p:cNvPr id="4" name="object 4"/>
          <p:cNvSpPr/>
          <p:nvPr/>
        </p:nvSpPr>
        <p:spPr>
          <a:xfrm>
            <a:off x="7209237" y="3357055"/>
            <a:ext cx="2618772" cy="651294"/>
          </a:xfrm>
          <a:custGeom>
            <a:avLst/>
            <a:gdLst/>
            <a:ahLst/>
            <a:cxnLst/>
            <a:rect l="l" t="t" r="r" b="b"/>
            <a:pathLst>
              <a:path w="919479" h="883919">
                <a:moveTo>
                  <a:pt x="459486" y="0"/>
                </a:moveTo>
                <a:lnTo>
                  <a:pt x="409423" y="2593"/>
                </a:lnTo>
                <a:lnTo>
                  <a:pt x="360921" y="10193"/>
                </a:lnTo>
                <a:lnTo>
                  <a:pt x="314260" y="22530"/>
                </a:lnTo>
                <a:lnTo>
                  <a:pt x="269721" y="39335"/>
                </a:lnTo>
                <a:lnTo>
                  <a:pt x="227583" y="60339"/>
                </a:lnTo>
                <a:lnTo>
                  <a:pt x="188128" y="85270"/>
                </a:lnTo>
                <a:lnTo>
                  <a:pt x="151635" y="113861"/>
                </a:lnTo>
                <a:lnTo>
                  <a:pt x="118386" y="145841"/>
                </a:lnTo>
                <a:lnTo>
                  <a:pt x="88660" y="180941"/>
                </a:lnTo>
                <a:lnTo>
                  <a:pt x="62737" y="218891"/>
                </a:lnTo>
                <a:lnTo>
                  <a:pt x="40900" y="259422"/>
                </a:lnTo>
                <a:lnTo>
                  <a:pt x="23426" y="302264"/>
                </a:lnTo>
                <a:lnTo>
                  <a:pt x="10598" y="347147"/>
                </a:lnTo>
                <a:lnTo>
                  <a:pt x="2696" y="393802"/>
                </a:lnTo>
                <a:lnTo>
                  <a:pt x="0" y="441960"/>
                </a:lnTo>
                <a:lnTo>
                  <a:pt x="2696" y="490117"/>
                </a:lnTo>
                <a:lnTo>
                  <a:pt x="10598" y="536772"/>
                </a:lnTo>
                <a:lnTo>
                  <a:pt x="23426" y="581655"/>
                </a:lnTo>
                <a:lnTo>
                  <a:pt x="40900" y="624497"/>
                </a:lnTo>
                <a:lnTo>
                  <a:pt x="62737" y="665028"/>
                </a:lnTo>
                <a:lnTo>
                  <a:pt x="88660" y="702978"/>
                </a:lnTo>
                <a:lnTo>
                  <a:pt x="118386" y="738078"/>
                </a:lnTo>
                <a:lnTo>
                  <a:pt x="151635" y="770058"/>
                </a:lnTo>
                <a:lnTo>
                  <a:pt x="188128" y="798649"/>
                </a:lnTo>
                <a:lnTo>
                  <a:pt x="227583" y="823580"/>
                </a:lnTo>
                <a:lnTo>
                  <a:pt x="269721" y="844584"/>
                </a:lnTo>
                <a:lnTo>
                  <a:pt x="314260" y="861389"/>
                </a:lnTo>
                <a:lnTo>
                  <a:pt x="360921" y="873726"/>
                </a:lnTo>
                <a:lnTo>
                  <a:pt x="409423" y="881326"/>
                </a:lnTo>
                <a:lnTo>
                  <a:pt x="459486" y="883920"/>
                </a:lnTo>
                <a:lnTo>
                  <a:pt x="509548" y="881326"/>
                </a:lnTo>
                <a:lnTo>
                  <a:pt x="558050" y="873726"/>
                </a:lnTo>
                <a:lnTo>
                  <a:pt x="604711" y="861389"/>
                </a:lnTo>
                <a:lnTo>
                  <a:pt x="649250" y="844584"/>
                </a:lnTo>
                <a:lnTo>
                  <a:pt x="691388" y="823580"/>
                </a:lnTo>
                <a:lnTo>
                  <a:pt x="730843" y="798649"/>
                </a:lnTo>
                <a:lnTo>
                  <a:pt x="767336" y="770058"/>
                </a:lnTo>
                <a:lnTo>
                  <a:pt x="800585" y="738078"/>
                </a:lnTo>
                <a:lnTo>
                  <a:pt x="830311" y="702978"/>
                </a:lnTo>
                <a:lnTo>
                  <a:pt x="856234" y="665028"/>
                </a:lnTo>
                <a:lnTo>
                  <a:pt x="878071" y="624497"/>
                </a:lnTo>
                <a:lnTo>
                  <a:pt x="895545" y="581655"/>
                </a:lnTo>
                <a:lnTo>
                  <a:pt x="908373" y="536772"/>
                </a:lnTo>
                <a:lnTo>
                  <a:pt x="916275" y="490117"/>
                </a:lnTo>
                <a:lnTo>
                  <a:pt x="918971" y="441960"/>
                </a:lnTo>
                <a:lnTo>
                  <a:pt x="916275" y="393802"/>
                </a:lnTo>
                <a:lnTo>
                  <a:pt x="908373" y="347147"/>
                </a:lnTo>
                <a:lnTo>
                  <a:pt x="895545" y="302264"/>
                </a:lnTo>
                <a:lnTo>
                  <a:pt x="878071" y="259422"/>
                </a:lnTo>
                <a:lnTo>
                  <a:pt x="856234" y="218891"/>
                </a:lnTo>
                <a:lnTo>
                  <a:pt x="830311" y="180941"/>
                </a:lnTo>
                <a:lnTo>
                  <a:pt x="800585" y="145841"/>
                </a:lnTo>
                <a:lnTo>
                  <a:pt x="767336" y="113861"/>
                </a:lnTo>
                <a:lnTo>
                  <a:pt x="730843" y="85270"/>
                </a:lnTo>
                <a:lnTo>
                  <a:pt x="691388" y="60339"/>
                </a:lnTo>
                <a:lnTo>
                  <a:pt x="649250" y="39335"/>
                </a:lnTo>
                <a:lnTo>
                  <a:pt x="604711" y="22530"/>
                </a:lnTo>
                <a:lnTo>
                  <a:pt x="558050" y="10193"/>
                </a:lnTo>
                <a:lnTo>
                  <a:pt x="509548" y="2593"/>
                </a:lnTo>
                <a:lnTo>
                  <a:pt x="459486" y="0"/>
                </a:lnTo>
                <a:close/>
              </a:path>
            </a:pathLst>
          </a:custGeom>
          <a:solidFill>
            <a:srgbClr val="FFFFFF"/>
          </a:solidFill>
        </p:spPr>
        <p:txBody>
          <a:bodyPr wrap="square" lIns="0" tIns="0" rIns="0" bIns="0" rtlCol="0"/>
          <a:lstStyle/>
          <a:p>
            <a:endParaRPr sz="270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5" name="CuadroTexto 4">
            <a:extLst>
              <a:ext uri="{FF2B5EF4-FFF2-40B4-BE49-F238E27FC236}">
                <a16:creationId xmlns:a16="http://schemas.microsoft.com/office/drawing/2014/main" id="{257C7F6C-19C7-4926-039F-5F18E41C7890}"/>
              </a:ext>
            </a:extLst>
          </p:cNvPr>
          <p:cNvSpPr txBox="1"/>
          <p:nvPr/>
        </p:nvSpPr>
        <p:spPr>
          <a:xfrm>
            <a:off x="803510" y="4269287"/>
            <a:ext cx="9843024" cy="1815882"/>
          </a:xfrm>
          <a:prstGeom prst="rect">
            <a:avLst/>
          </a:prstGeom>
          <a:noFill/>
        </p:spPr>
        <p:txBody>
          <a:bodyPr wrap="square">
            <a:spAutoFit/>
          </a:bodyPr>
          <a:lstStyle/>
          <a:p>
            <a:pPr marL="457200" indent="-457200" algn="just">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Un deportista para poder obtener su máximo rendimiento tendrá que poder pasar de un foco atencional a otro, identificando cuales son las señales importantes y descartando aquellas que actúan como distractores. </a:t>
            </a:r>
          </a:p>
        </p:txBody>
      </p:sp>
      <p:sp>
        <p:nvSpPr>
          <p:cNvPr id="7" name="CuadroTexto 6">
            <a:extLst>
              <a:ext uri="{FF2B5EF4-FFF2-40B4-BE49-F238E27FC236}">
                <a16:creationId xmlns:a16="http://schemas.microsoft.com/office/drawing/2014/main" id="{AB134182-0510-6471-27CA-8CE8DE1FEBAA}"/>
              </a:ext>
            </a:extLst>
          </p:cNvPr>
          <p:cNvSpPr txBox="1"/>
          <p:nvPr/>
        </p:nvSpPr>
        <p:spPr>
          <a:xfrm>
            <a:off x="803510" y="2372124"/>
            <a:ext cx="9864490" cy="1384995"/>
          </a:xfrm>
          <a:prstGeom prst="rect">
            <a:avLst/>
          </a:prstGeom>
          <a:noFill/>
        </p:spPr>
        <p:txBody>
          <a:bodyPr wrap="square">
            <a:spAutoFit/>
          </a:bodyPr>
          <a:lstStyle/>
          <a:p>
            <a:pPr marL="457200" indent="-457200" algn="just">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Cada deportista tendrá un nivel atencional predominante, el cual dependerá también del deporte que se practique y la situación a la que se enfrente.</a:t>
            </a:r>
          </a:p>
        </p:txBody>
      </p:sp>
      <p:sp>
        <p:nvSpPr>
          <p:cNvPr id="9" name="CuadroTexto 8">
            <a:extLst>
              <a:ext uri="{FF2B5EF4-FFF2-40B4-BE49-F238E27FC236}">
                <a16:creationId xmlns:a16="http://schemas.microsoft.com/office/drawing/2014/main" id="{12ED3EAE-F145-63D6-E954-FAE61D7C1D82}"/>
              </a:ext>
            </a:extLst>
          </p:cNvPr>
          <p:cNvSpPr txBox="1"/>
          <p:nvPr/>
        </p:nvSpPr>
        <p:spPr>
          <a:xfrm>
            <a:off x="837832" y="6554097"/>
            <a:ext cx="9843024" cy="1384995"/>
          </a:xfrm>
          <a:prstGeom prst="rect">
            <a:avLst/>
          </a:prstGeom>
          <a:noFill/>
        </p:spPr>
        <p:txBody>
          <a:bodyPr wrap="square">
            <a:spAutoFit/>
          </a:bodyPr>
          <a:lstStyle/>
          <a:p>
            <a:pPr marL="457200" indent="-457200" algn="just">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Se debe tener en cuenta que el nivel de activación que el deportista tenga influirá en su capacidad de poder cambiar de un foco atencional a otro</a:t>
            </a:r>
            <a:endParaRPr lang="es-CO" sz="2800" dirty="0">
              <a:latin typeface="Segoe UI Light" panose="020B0502040204020203" pitchFamily="34" charset="0"/>
              <a:cs typeface="Segoe UI Light" panose="020B0502040204020203" pitchFamily="34" charset="0"/>
            </a:endParaRPr>
          </a:p>
        </p:txBody>
      </p:sp>
      <p:grpSp>
        <p:nvGrpSpPr>
          <p:cNvPr id="10" name="Grupo 9">
            <a:extLst>
              <a:ext uri="{FF2B5EF4-FFF2-40B4-BE49-F238E27FC236}">
                <a16:creationId xmlns:a16="http://schemas.microsoft.com/office/drawing/2014/main" id="{79CBB790-93FC-0DAF-4EAA-000F06B06D12}"/>
              </a:ext>
            </a:extLst>
          </p:cNvPr>
          <p:cNvGrpSpPr/>
          <p:nvPr/>
        </p:nvGrpSpPr>
        <p:grpSpPr>
          <a:xfrm>
            <a:off x="11752113" y="2506525"/>
            <a:ext cx="5992900" cy="4758743"/>
            <a:chOff x="12068663" y="1937273"/>
            <a:chExt cx="5457337" cy="3815827"/>
          </a:xfrm>
        </p:grpSpPr>
        <p:sp>
          <p:nvSpPr>
            <p:cNvPr id="11" name="object 3">
              <a:extLst>
                <a:ext uri="{FF2B5EF4-FFF2-40B4-BE49-F238E27FC236}">
                  <a16:creationId xmlns:a16="http://schemas.microsoft.com/office/drawing/2014/main" id="{71490E89-65BD-605B-2FCD-A8A8D2137504}"/>
                </a:ext>
              </a:extLst>
            </p:cNvPr>
            <p:cNvSpPr/>
            <p:nvPr/>
          </p:nvSpPr>
          <p:spPr>
            <a:xfrm>
              <a:off x="12068663" y="1937273"/>
              <a:ext cx="5457337" cy="3815827"/>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12" name="Imagen 11">
              <a:extLst>
                <a:ext uri="{FF2B5EF4-FFF2-40B4-BE49-F238E27FC236}">
                  <a16:creationId xmlns:a16="http://schemas.microsoft.com/office/drawing/2014/main" id="{8D4A75D9-0AC6-DAB5-20FA-633DB7B5D6C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14736" y="2195604"/>
              <a:ext cx="4920261" cy="3254969"/>
            </a:xfrm>
            <a:prstGeom prst="rect">
              <a:avLst/>
            </a:prstGeom>
          </p:spPr>
        </p:pic>
      </p:grpSp>
    </p:spTree>
    <p:extLst>
      <p:ext uri="{BB962C8B-B14F-4D97-AF65-F5344CB8AC3E}">
        <p14:creationId xmlns:p14="http://schemas.microsoft.com/office/powerpoint/2010/main" val="25442655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 name="CuadroTexto 2">
            <a:extLst>
              <a:ext uri="{FF2B5EF4-FFF2-40B4-BE49-F238E27FC236}">
                <a16:creationId xmlns:a16="http://schemas.microsoft.com/office/drawing/2014/main" id="{5F5821D4-45EC-14FE-A71E-95EE39AAEF02}"/>
              </a:ext>
            </a:extLst>
          </p:cNvPr>
          <p:cNvSpPr txBox="1"/>
          <p:nvPr/>
        </p:nvSpPr>
        <p:spPr>
          <a:xfrm>
            <a:off x="1835080" y="3651779"/>
            <a:ext cx="9548254" cy="3890039"/>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s-ES" sz="2800" b="1" i="0" u="none" strike="noStrike" baseline="0" dirty="0">
                <a:solidFill>
                  <a:srgbClr val="000000"/>
                </a:solidFill>
                <a:latin typeface="Segoe UI Light" panose="020B0502040204020203" pitchFamily="34" charset="0"/>
                <a:cs typeface="Segoe UI Light" panose="020B0502040204020203" pitchFamily="34" charset="0"/>
              </a:rPr>
              <a:t>La motivación </a:t>
            </a:r>
            <a:r>
              <a:rPr lang="es-ES" sz="2800" b="0" i="0" u="none" strike="noStrike" baseline="0" dirty="0">
                <a:solidFill>
                  <a:srgbClr val="000000"/>
                </a:solidFill>
                <a:latin typeface="Segoe UI Light" panose="020B0502040204020203" pitchFamily="34" charset="0"/>
                <a:cs typeface="Segoe UI Light" panose="020B0502040204020203" pitchFamily="34" charset="0"/>
              </a:rPr>
              <a:t>es una condición fundamental en el deporte, pues sin la motivación apropiada es muy difícil, prácticamente imposible que los deportistas se dediquen al deporte con la frecuencia, duración, intensidad, concentración, sobreesfuerzo, incomodidad, sacrificio y constancia que éste requiere. </a:t>
            </a:r>
            <a:endParaRPr lang="es-CO" sz="2800" dirty="0">
              <a:latin typeface="Segoe UI Light" panose="020B0502040204020203" pitchFamily="34" charset="0"/>
              <a:cs typeface="Segoe UI Light" panose="020B0502040204020203" pitchFamily="34" charset="0"/>
            </a:endParaRPr>
          </a:p>
        </p:txBody>
      </p:sp>
      <p:sp>
        <p:nvSpPr>
          <p:cNvPr id="4" name="CuadroTexto 3">
            <a:extLst>
              <a:ext uri="{FF2B5EF4-FFF2-40B4-BE49-F238E27FC236}">
                <a16:creationId xmlns:a16="http://schemas.microsoft.com/office/drawing/2014/main" id="{465933D7-2838-4193-8A8C-01459C7162C0}"/>
              </a:ext>
            </a:extLst>
          </p:cNvPr>
          <p:cNvSpPr txBox="1"/>
          <p:nvPr/>
        </p:nvSpPr>
        <p:spPr>
          <a:xfrm>
            <a:off x="1843264" y="2090425"/>
            <a:ext cx="3030294" cy="584775"/>
          </a:xfrm>
          <a:prstGeom prst="rect">
            <a:avLst/>
          </a:prstGeom>
          <a:noFill/>
        </p:spPr>
        <p:txBody>
          <a:bodyPr wrap="square">
            <a:spAutoFit/>
          </a:bodyPr>
          <a:lstStyle/>
          <a:p>
            <a:r>
              <a:rPr lang="es-CO" sz="3200" b="1" i="0" u="none" strike="noStrike" baseline="0" dirty="0">
                <a:solidFill>
                  <a:srgbClr val="00000A"/>
                </a:solidFill>
                <a:latin typeface="Segoe UI Light" panose="020B0502040204020203" pitchFamily="34" charset="0"/>
                <a:cs typeface="Segoe UI Light" panose="020B0502040204020203" pitchFamily="34" charset="0"/>
              </a:rPr>
              <a:t>Motivación</a:t>
            </a:r>
            <a:endParaRPr lang="es-CO" sz="3200" dirty="0">
              <a:latin typeface="Segoe UI Light" panose="020B0502040204020203" pitchFamily="34" charset="0"/>
              <a:cs typeface="Segoe UI Light" panose="020B0502040204020203" pitchFamily="34" charset="0"/>
            </a:endParaRPr>
          </a:p>
        </p:txBody>
      </p:sp>
      <p:grpSp>
        <p:nvGrpSpPr>
          <p:cNvPr id="10" name="Grupo 9">
            <a:extLst>
              <a:ext uri="{FF2B5EF4-FFF2-40B4-BE49-F238E27FC236}">
                <a16:creationId xmlns:a16="http://schemas.microsoft.com/office/drawing/2014/main" id="{E512DE96-FC9E-52BC-262D-785D5D2A99DE}"/>
              </a:ext>
            </a:extLst>
          </p:cNvPr>
          <p:cNvGrpSpPr/>
          <p:nvPr/>
        </p:nvGrpSpPr>
        <p:grpSpPr>
          <a:xfrm>
            <a:off x="12259747" y="3877482"/>
            <a:ext cx="5454482" cy="3090274"/>
            <a:chOff x="11752113" y="2506526"/>
            <a:chExt cx="5392887" cy="3090274"/>
          </a:xfrm>
        </p:grpSpPr>
        <p:sp>
          <p:nvSpPr>
            <p:cNvPr id="8" name="object 3">
              <a:extLst>
                <a:ext uri="{FF2B5EF4-FFF2-40B4-BE49-F238E27FC236}">
                  <a16:creationId xmlns:a16="http://schemas.microsoft.com/office/drawing/2014/main" id="{E5426344-F947-7C3D-7F16-085A88B51133}"/>
                </a:ext>
              </a:extLst>
            </p:cNvPr>
            <p:cNvSpPr/>
            <p:nvPr/>
          </p:nvSpPr>
          <p:spPr>
            <a:xfrm>
              <a:off x="11752113" y="2506526"/>
              <a:ext cx="5392887" cy="309027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6" name="Imagen 5">
              <a:extLst>
                <a:ext uri="{FF2B5EF4-FFF2-40B4-BE49-F238E27FC236}">
                  <a16:creationId xmlns:a16="http://schemas.microsoft.com/office/drawing/2014/main" id="{C3B590D3-1DA4-AAD1-CCFC-A9D98280325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1963400" y="2701808"/>
              <a:ext cx="4896166" cy="2732744"/>
            </a:xfrm>
            <a:prstGeom prst="rect">
              <a:avLst/>
            </a:prstGeom>
          </p:spPr>
        </p:pic>
      </p:grpSp>
    </p:spTree>
    <p:extLst>
      <p:ext uri="{BB962C8B-B14F-4D97-AF65-F5344CB8AC3E}">
        <p14:creationId xmlns:p14="http://schemas.microsoft.com/office/powerpoint/2010/main" val="27536255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grpSp>
        <p:nvGrpSpPr>
          <p:cNvPr id="6" name="Grupo 5"/>
          <p:cNvGrpSpPr/>
          <p:nvPr/>
        </p:nvGrpSpPr>
        <p:grpSpPr>
          <a:xfrm>
            <a:off x="12733944" y="2187619"/>
            <a:ext cx="5061278" cy="5165682"/>
            <a:chOff x="11506200" y="2107802"/>
            <a:chExt cx="6328269" cy="5093098"/>
          </a:xfrm>
        </p:grpSpPr>
        <p:sp>
          <p:nvSpPr>
            <p:cNvPr id="46" name="object 3"/>
            <p:cNvSpPr/>
            <p:nvPr/>
          </p:nvSpPr>
          <p:spPr>
            <a:xfrm>
              <a:off x="11506200" y="2107802"/>
              <a:ext cx="6328269" cy="5093098"/>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37" name="Imagen 3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776922" y="2294260"/>
              <a:ext cx="5749078" cy="4601840"/>
            </a:xfrm>
            <a:prstGeom prst="rect">
              <a:avLst/>
            </a:prstGeom>
          </p:spPr>
        </p:pic>
      </p:grpSp>
      <p:sp>
        <p:nvSpPr>
          <p:cNvPr id="4" name="CuadroTexto 3">
            <a:extLst>
              <a:ext uri="{FF2B5EF4-FFF2-40B4-BE49-F238E27FC236}">
                <a16:creationId xmlns:a16="http://schemas.microsoft.com/office/drawing/2014/main" id="{2236871B-7F0D-DB2C-8859-ABC18D3E0632}"/>
              </a:ext>
            </a:extLst>
          </p:cNvPr>
          <p:cNvSpPr txBox="1"/>
          <p:nvPr/>
        </p:nvSpPr>
        <p:spPr>
          <a:xfrm>
            <a:off x="966068" y="2690161"/>
            <a:ext cx="11289365" cy="5182701"/>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0"/>
                </a:solidFill>
                <a:latin typeface="Segoe UI Light" panose="020B0502040204020203" pitchFamily="34" charset="0"/>
                <a:cs typeface="Segoe UI Light" panose="020B0502040204020203" pitchFamily="34" charset="0"/>
              </a:rPr>
              <a:t>“La motivación se refiere al proceso o condición que puede ser fisiológica o psicológica, interno o externo al organismo, el cual determina porqué, respecto a qué, se inicia la conducta, se guía, se mantiene, se selecciona o finaliza: este fenómeno también se refiere al estado por el cual determinada conducta se logra o se desea; también se refiere al hecho de que un individuo aprenderá, recordará u olvidará cierto material de acuerdo con la importancia y el significado que el </a:t>
            </a:r>
            <a:r>
              <a:rPr lang="es-ES" sz="2800" dirty="0">
                <a:solidFill>
                  <a:srgbClr val="000000"/>
                </a:solidFill>
                <a:latin typeface="Segoe UI Light" panose="020B0502040204020203" pitchFamily="34" charset="0"/>
                <a:cs typeface="Segoe UI Light" panose="020B0502040204020203" pitchFamily="34" charset="0"/>
              </a:rPr>
              <a:t>deportista</a:t>
            </a:r>
            <a:r>
              <a:rPr lang="es-ES" sz="2800" b="0" i="0" u="none" strike="noStrike" baseline="0" dirty="0">
                <a:solidFill>
                  <a:srgbClr val="000000"/>
                </a:solidFill>
                <a:latin typeface="Segoe UI Light" panose="020B0502040204020203" pitchFamily="34" charset="0"/>
                <a:cs typeface="Segoe UI Light" panose="020B0502040204020203" pitchFamily="34" charset="0"/>
              </a:rPr>
              <a:t> le dé a esa </a:t>
            </a:r>
            <a:r>
              <a:rPr lang="es-CO" sz="2800" b="0" i="0" u="none" strike="noStrike" baseline="0" dirty="0">
                <a:solidFill>
                  <a:srgbClr val="000000"/>
                </a:solidFill>
                <a:latin typeface="Segoe UI Light" panose="020B0502040204020203" pitchFamily="34" charset="0"/>
                <a:cs typeface="Segoe UI Light" panose="020B0502040204020203" pitchFamily="34" charset="0"/>
              </a:rPr>
              <a:t>situación“.</a:t>
            </a:r>
            <a:endParaRPr lang="es-CO" sz="2800" dirty="0">
              <a:latin typeface="Segoe UI Light" panose="020B0502040204020203" pitchFamily="34" charset="0"/>
              <a:cs typeface="Segoe UI Light" panose="020B0502040204020203" pitchFamily="34" charset="0"/>
            </a:endParaRPr>
          </a:p>
        </p:txBody>
      </p:sp>
      <p:sp>
        <p:nvSpPr>
          <p:cNvPr id="7" name="CuadroTexto 6">
            <a:extLst>
              <a:ext uri="{FF2B5EF4-FFF2-40B4-BE49-F238E27FC236}">
                <a16:creationId xmlns:a16="http://schemas.microsoft.com/office/drawing/2014/main" id="{43CD1909-9B24-56E8-08D4-3B4E9E961D80}"/>
              </a:ext>
            </a:extLst>
          </p:cNvPr>
          <p:cNvSpPr txBox="1"/>
          <p:nvPr/>
        </p:nvSpPr>
        <p:spPr>
          <a:xfrm>
            <a:off x="970291" y="1920352"/>
            <a:ext cx="4583766" cy="584775"/>
          </a:xfrm>
          <a:prstGeom prst="rect">
            <a:avLst/>
          </a:prstGeom>
          <a:noFill/>
        </p:spPr>
        <p:txBody>
          <a:bodyPr wrap="square">
            <a:spAutoFit/>
          </a:bodyPr>
          <a:lstStyle/>
          <a:p>
            <a:r>
              <a:rPr lang="es-ES" sz="3200" b="1" dirty="0">
                <a:solidFill>
                  <a:srgbClr val="00000A"/>
                </a:solidFill>
                <a:latin typeface="Segoe UI Light" panose="020B0502040204020203" pitchFamily="34" charset="0"/>
                <a:cs typeface="Segoe UI Light" panose="020B0502040204020203" pitchFamily="34" charset="0"/>
              </a:rPr>
              <a:t>D</a:t>
            </a:r>
            <a:r>
              <a:rPr lang="es-ES" sz="3200" b="1" i="0" u="none" strike="noStrike" baseline="0" dirty="0">
                <a:solidFill>
                  <a:srgbClr val="00000A"/>
                </a:solidFill>
                <a:latin typeface="Segoe UI Light" panose="020B0502040204020203" pitchFamily="34" charset="0"/>
                <a:cs typeface="Segoe UI Light" panose="020B0502040204020203" pitchFamily="34" charset="0"/>
              </a:rPr>
              <a:t>efinición de Motivación</a:t>
            </a:r>
            <a:endParaRPr lang="es-CO" sz="3200" b="1" dirty="0"/>
          </a:p>
        </p:txBody>
      </p:sp>
    </p:spTree>
    <p:extLst>
      <p:ext uri="{BB962C8B-B14F-4D97-AF65-F5344CB8AC3E}">
        <p14:creationId xmlns:p14="http://schemas.microsoft.com/office/powerpoint/2010/main" val="36476708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grpSp>
        <p:nvGrpSpPr>
          <p:cNvPr id="4" name="Grupo 3"/>
          <p:cNvGrpSpPr/>
          <p:nvPr/>
        </p:nvGrpSpPr>
        <p:grpSpPr>
          <a:xfrm>
            <a:off x="13047332" y="2783861"/>
            <a:ext cx="4935868" cy="5382188"/>
            <a:chOff x="12573000" y="2116962"/>
            <a:chExt cx="5181600" cy="5187848"/>
          </a:xfrm>
        </p:grpSpPr>
        <p:sp>
          <p:nvSpPr>
            <p:cNvPr id="39" name="object 3"/>
            <p:cNvSpPr/>
            <p:nvPr/>
          </p:nvSpPr>
          <p:spPr>
            <a:xfrm rot="5400000">
              <a:off x="12569876" y="2120086"/>
              <a:ext cx="5187848" cy="518160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48" name="Imagen 47"/>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2877800" y="2396440"/>
              <a:ext cx="4572000" cy="4575860"/>
            </a:xfrm>
            <a:prstGeom prst="rect">
              <a:avLst/>
            </a:prstGeom>
          </p:spPr>
        </p:pic>
      </p:grpSp>
      <p:sp>
        <p:nvSpPr>
          <p:cNvPr id="2" name="CuadroTexto 1">
            <a:extLst>
              <a:ext uri="{FF2B5EF4-FFF2-40B4-BE49-F238E27FC236}">
                <a16:creationId xmlns:a16="http://schemas.microsoft.com/office/drawing/2014/main" id="{01CD50F2-ACC9-3636-041A-A4CF952F95D0}"/>
              </a:ext>
            </a:extLst>
          </p:cNvPr>
          <p:cNvSpPr txBox="1"/>
          <p:nvPr/>
        </p:nvSpPr>
        <p:spPr>
          <a:xfrm>
            <a:off x="1623899" y="1989418"/>
            <a:ext cx="3030294" cy="584775"/>
          </a:xfrm>
          <a:prstGeom prst="rect">
            <a:avLst/>
          </a:prstGeom>
          <a:noFill/>
        </p:spPr>
        <p:txBody>
          <a:bodyPr wrap="square">
            <a:spAutoFit/>
          </a:bodyPr>
          <a:lstStyle/>
          <a:p>
            <a:r>
              <a:rPr lang="es-CO" sz="3200" b="1" i="0" u="none" strike="noStrike" baseline="0" dirty="0">
                <a:solidFill>
                  <a:srgbClr val="00000A"/>
                </a:solidFill>
                <a:latin typeface="Segoe UI Light" panose="020B0502040204020203" pitchFamily="34" charset="0"/>
                <a:cs typeface="Segoe UI Light" panose="020B0502040204020203" pitchFamily="34" charset="0"/>
              </a:rPr>
              <a:t>Motivación</a:t>
            </a:r>
            <a:endParaRPr lang="es-CO" sz="3200" dirty="0">
              <a:latin typeface="Segoe UI Light" panose="020B0502040204020203" pitchFamily="34" charset="0"/>
              <a:cs typeface="Segoe UI Light" panose="020B0502040204020203" pitchFamily="34" charset="0"/>
            </a:endParaRPr>
          </a:p>
        </p:txBody>
      </p:sp>
      <p:sp>
        <p:nvSpPr>
          <p:cNvPr id="6" name="CuadroTexto 5">
            <a:extLst>
              <a:ext uri="{FF2B5EF4-FFF2-40B4-BE49-F238E27FC236}">
                <a16:creationId xmlns:a16="http://schemas.microsoft.com/office/drawing/2014/main" id="{E3E0D8F5-1A0F-26E4-36C5-D30D243E26D2}"/>
              </a:ext>
            </a:extLst>
          </p:cNvPr>
          <p:cNvSpPr txBox="1"/>
          <p:nvPr/>
        </p:nvSpPr>
        <p:spPr>
          <a:xfrm>
            <a:off x="1498586" y="2953685"/>
            <a:ext cx="10827855" cy="3890039"/>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1" i="0" u="none" strike="noStrike" baseline="0" dirty="0">
                <a:solidFill>
                  <a:srgbClr val="00000A"/>
                </a:solidFill>
                <a:latin typeface="Segoe UI Light" panose="020B0502040204020203" pitchFamily="34" charset="0"/>
                <a:cs typeface="Segoe UI Light" panose="020B0502040204020203" pitchFamily="34" charset="0"/>
              </a:rPr>
              <a:t>“La motivación es la dirección e intensidad del esfuerzo”.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Entendiendo a la dirección del esfuerzo, al hecho de buscar, o sentirse atraído por determinadas situaciones, el porqué se orienta a uno u otro objetivo; y la intensidad del esfuerzo como el empeño, persistencia que se invierte en determinados comportamientos, dependerá de la activación del deportista y de la tarea a realizar. </a:t>
            </a:r>
          </a:p>
        </p:txBody>
      </p:sp>
      <p:sp>
        <p:nvSpPr>
          <p:cNvPr id="8" name="CuadroTexto 7">
            <a:extLst>
              <a:ext uri="{FF2B5EF4-FFF2-40B4-BE49-F238E27FC236}">
                <a16:creationId xmlns:a16="http://schemas.microsoft.com/office/drawing/2014/main" id="{27FA8D79-7D07-53CF-60BD-06B3D208522C}"/>
              </a:ext>
            </a:extLst>
          </p:cNvPr>
          <p:cNvSpPr txBox="1"/>
          <p:nvPr/>
        </p:nvSpPr>
        <p:spPr>
          <a:xfrm>
            <a:off x="1431673" y="7331898"/>
            <a:ext cx="10894768" cy="1951047"/>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Estas dos dimensiones están interrelacionadas entre sí, cuanto mayor atracción siente el deportista por una actividad u objetivo, mayor será la intensidad que aplicara para conseguir su meta.</a:t>
            </a:r>
          </a:p>
        </p:txBody>
      </p:sp>
    </p:spTree>
    <p:extLst>
      <p:ext uri="{BB962C8B-B14F-4D97-AF65-F5344CB8AC3E}">
        <p14:creationId xmlns:p14="http://schemas.microsoft.com/office/powerpoint/2010/main" val="32563631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6" name="CuadroTexto 5">
            <a:extLst>
              <a:ext uri="{FF2B5EF4-FFF2-40B4-BE49-F238E27FC236}">
                <a16:creationId xmlns:a16="http://schemas.microsoft.com/office/drawing/2014/main" id="{22000244-6F5F-762C-6F49-F8B3E0C73D59}"/>
              </a:ext>
            </a:extLst>
          </p:cNvPr>
          <p:cNvSpPr txBox="1"/>
          <p:nvPr/>
        </p:nvSpPr>
        <p:spPr>
          <a:xfrm>
            <a:off x="774403" y="2227837"/>
            <a:ext cx="11481030" cy="3243708"/>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s-ES" sz="2800" b="1" i="0" u="none" strike="noStrike" baseline="0" dirty="0">
                <a:latin typeface="Segoe UI Light" panose="020B0502040204020203" pitchFamily="34" charset="0"/>
                <a:cs typeface="Segoe UI Light" panose="020B0502040204020203" pitchFamily="34" charset="0"/>
              </a:rPr>
              <a:t>La motivación </a:t>
            </a:r>
            <a:r>
              <a:rPr lang="es-ES" sz="2800" b="0" i="0" u="none" strike="noStrike" baseline="0" dirty="0">
                <a:latin typeface="Segoe UI Light" panose="020B0502040204020203" pitchFamily="34" charset="0"/>
                <a:cs typeface="Segoe UI Light" panose="020B0502040204020203" pitchFamily="34" charset="0"/>
              </a:rPr>
              <a:t>es un proceso individual complejo que es producto de un conjunto de variables sociales, ambientales e individuales interactuando entre sí, que determinan la elección de un deporte, la intensidad que se dirige hacia la práctica de esa actividad, la persistencia en la misma y el rendimiento.</a:t>
            </a:r>
            <a:endParaRPr lang="es-CO" sz="2800" dirty="0">
              <a:latin typeface="Segoe UI Light" panose="020B0502040204020203" pitchFamily="34" charset="0"/>
              <a:cs typeface="Segoe UI Light" panose="020B0502040204020203" pitchFamily="34" charset="0"/>
            </a:endParaRPr>
          </a:p>
        </p:txBody>
      </p:sp>
      <p:grpSp>
        <p:nvGrpSpPr>
          <p:cNvPr id="7" name="Grupo 6">
            <a:extLst>
              <a:ext uri="{FF2B5EF4-FFF2-40B4-BE49-F238E27FC236}">
                <a16:creationId xmlns:a16="http://schemas.microsoft.com/office/drawing/2014/main" id="{AF5CCDEC-3D4F-85A9-5409-F4B1E04935A2}"/>
              </a:ext>
            </a:extLst>
          </p:cNvPr>
          <p:cNvGrpSpPr/>
          <p:nvPr/>
        </p:nvGrpSpPr>
        <p:grpSpPr>
          <a:xfrm>
            <a:off x="13272272" y="2913927"/>
            <a:ext cx="4343400" cy="4594355"/>
            <a:chOff x="11811000" y="3626450"/>
            <a:chExt cx="5791200" cy="5146665"/>
          </a:xfrm>
        </p:grpSpPr>
        <p:sp>
          <p:nvSpPr>
            <p:cNvPr id="8" name="object 3">
              <a:extLst>
                <a:ext uri="{FF2B5EF4-FFF2-40B4-BE49-F238E27FC236}">
                  <a16:creationId xmlns:a16="http://schemas.microsoft.com/office/drawing/2014/main" id="{59963D6E-D153-C5E0-BE01-1CCF4F27D9BD}"/>
                </a:ext>
              </a:extLst>
            </p:cNvPr>
            <p:cNvSpPr/>
            <p:nvPr/>
          </p:nvSpPr>
          <p:spPr>
            <a:xfrm>
              <a:off x="11811000" y="3626450"/>
              <a:ext cx="5791200" cy="514666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9" name="Imagen 8">
              <a:extLst>
                <a:ext uri="{FF2B5EF4-FFF2-40B4-BE49-F238E27FC236}">
                  <a16:creationId xmlns:a16="http://schemas.microsoft.com/office/drawing/2014/main" id="{B01587B0-07B3-9A4A-F534-AC783E55175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2039600" y="3859791"/>
              <a:ext cx="5260764" cy="4721917"/>
            </a:xfrm>
            <a:prstGeom prst="rect">
              <a:avLst/>
            </a:prstGeom>
          </p:spPr>
        </p:pic>
      </p:grpSp>
      <p:sp>
        <p:nvSpPr>
          <p:cNvPr id="11" name="CuadroTexto 10">
            <a:extLst>
              <a:ext uri="{FF2B5EF4-FFF2-40B4-BE49-F238E27FC236}">
                <a16:creationId xmlns:a16="http://schemas.microsoft.com/office/drawing/2014/main" id="{BCFD5AFA-82ED-300E-78A9-9A3DE82331A4}"/>
              </a:ext>
            </a:extLst>
          </p:cNvPr>
          <p:cNvSpPr txBox="1"/>
          <p:nvPr/>
        </p:nvSpPr>
        <p:spPr>
          <a:xfrm>
            <a:off x="837103" y="5862534"/>
            <a:ext cx="11418330" cy="2597378"/>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s-ES" sz="2800" b="1" i="0" u="none" strike="noStrike" baseline="0" dirty="0">
                <a:latin typeface="Segoe UI Light" panose="020B0502040204020203" pitchFamily="34" charset="0"/>
                <a:cs typeface="Segoe UI Light" panose="020B0502040204020203" pitchFamily="34" charset="0"/>
              </a:rPr>
              <a:t>La motivación </a:t>
            </a:r>
            <a:r>
              <a:rPr lang="es-ES" sz="2800" b="0" i="0" u="none" strike="noStrike" baseline="0" dirty="0">
                <a:latin typeface="Segoe UI Light" panose="020B0502040204020203" pitchFamily="34" charset="0"/>
                <a:cs typeface="Segoe UI Light" panose="020B0502040204020203" pitchFamily="34" charset="0"/>
              </a:rPr>
              <a:t>entonces resulta una de las variables cruciales en la práctica del deporte y su rendimiento. Por más talentoso que sea el deportista no llegara lejos si no tiene la voluntad de dedicar tiempo, esfuerzo y atención en la preparación y desempeño.</a:t>
            </a:r>
            <a:endParaRPr lang="es-CO" sz="28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260742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2" name="CuadroTexto 1">
            <a:extLst>
              <a:ext uri="{FF2B5EF4-FFF2-40B4-BE49-F238E27FC236}">
                <a16:creationId xmlns:a16="http://schemas.microsoft.com/office/drawing/2014/main" id="{B3978A68-70C8-CCF9-7AA6-8A582BDA429A}"/>
              </a:ext>
            </a:extLst>
          </p:cNvPr>
          <p:cNvSpPr txBox="1"/>
          <p:nvPr/>
        </p:nvSpPr>
        <p:spPr>
          <a:xfrm>
            <a:off x="1578797" y="5655628"/>
            <a:ext cx="11214477" cy="2597378"/>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En el deporte son muchas las situaciones que pueden ser percibidas como amenazantes para el deportista, aunque no necesariamente lo sean, por lo que las fuentes de ansiedad y estrés son diversas, y varían de acuerdo al deportista.</a:t>
            </a:r>
            <a:endParaRPr lang="es-CO" sz="2800" dirty="0">
              <a:latin typeface="Segoe UI Light" panose="020B0502040204020203" pitchFamily="34" charset="0"/>
              <a:cs typeface="Segoe UI Light" panose="020B0502040204020203" pitchFamily="34" charset="0"/>
            </a:endParaRPr>
          </a:p>
        </p:txBody>
      </p:sp>
      <p:sp>
        <p:nvSpPr>
          <p:cNvPr id="4" name="CuadroTexto 3">
            <a:extLst>
              <a:ext uri="{FF2B5EF4-FFF2-40B4-BE49-F238E27FC236}">
                <a16:creationId xmlns:a16="http://schemas.microsoft.com/office/drawing/2014/main" id="{E501B97F-8697-6B65-CE4B-A0A8A72BA79C}"/>
              </a:ext>
            </a:extLst>
          </p:cNvPr>
          <p:cNvSpPr txBox="1"/>
          <p:nvPr/>
        </p:nvSpPr>
        <p:spPr>
          <a:xfrm>
            <a:off x="1657569" y="2277510"/>
            <a:ext cx="3755800" cy="584775"/>
          </a:xfrm>
          <a:prstGeom prst="rect">
            <a:avLst/>
          </a:prstGeom>
          <a:noFill/>
        </p:spPr>
        <p:txBody>
          <a:bodyPr wrap="square">
            <a:spAutoFit/>
          </a:bodyPr>
          <a:lstStyle/>
          <a:p>
            <a:pPr algn="l"/>
            <a:r>
              <a:rPr lang="es-CO" sz="3200" b="1" i="0" u="none" strike="noStrike" baseline="0" dirty="0">
                <a:solidFill>
                  <a:srgbClr val="00000A"/>
                </a:solidFill>
                <a:latin typeface="Segoe UI Light" panose="020B0502040204020203" pitchFamily="34" charset="0"/>
                <a:cs typeface="Segoe UI Light" panose="020B0502040204020203" pitchFamily="34" charset="0"/>
              </a:rPr>
              <a:t>Estrés y Ansiedad</a:t>
            </a:r>
          </a:p>
        </p:txBody>
      </p:sp>
      <p:sp>
        <p:nvSpPr>
          <p:cNvPr id="5" name="CuadroTexto 4">
            <a:extLst>
              <a:ext uri="{FF2B5EF4-FFF2-40B4-BE49-F238E27FC236}">
                <a16:creationId xmlns:a16="http://schemas.microsoft.com/office/drawing/2014/main" id="{58513840-165E-BD61-88E5-FED136E630E7}"/>
              </a:ext>
            </a:extLst>
          </p:cNvPr>
          <p:cNvSpPr txBox="1"/>
          <p:nvPr/>
        </p:nvSpPr>
        <p:spPr>
          <a:xfrm>
            <a:off x="1610526" y="3428228"/>
            <a:ext cx="11182748" cy="1304716"/>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Las emociones o estados de ánimo pueden ser una fuente adicional de información sobre la eficacia y confianza del deportista. </a:t>
            </a:r>
          </a:p>
        </p:txBody>
      </p:sp>
      <p:grpSp>
        <p:nvGrpSpPr>
          <p:cNvPr id="6" name="Grupo 5">
            <a:extLst>
              <a:ext uri="{FF2B5EF4-FFF2-40B4-BE49-F238E27FC236}">
                <a16:creationId xmlns:a16="http://schemas.microsoft.com/office/drawing/2014/main" id="{E5AF37D2-DE6E-52B1-15C2-453189A1207D}"/>
              </a:ext>
            </a:extLst>
          </p:cNvPr>
          <p:cNvGrpSpPr/>
          <p:nvPr/>
        </p:nvGrpSpPr>
        <p:grpSpPr>
          <a:xfrm>
            <a:off x="13645596" y="2999776"/>
            <a:ext cx="3973992" cy="5311704"/>
            <a:chOff x="11506201" y="2107802"/>
            <a:chExt cx="4114800" cy="5931298"/>
          </a:xfrm>
        </p:grpSpPr>
        <p:sp>
          <p:nvSpPr>
            <p:cNvPr id="7" name="object 3">
              <a:extLst>
                <a:ext uri="{FF2B5EF4-FFF2-40B4-BE49-F238E27FC236}">
                  <a16:creationId xmlns:a16="http://schemas.microsoft.com/office/drawing/2014/main" id="{28CAD1C3-FF09-7416-939E-B257BBAA9172}"/>
                </a:ext>
              </a:extLst>
            </p:cNvPr>
            <p:cNvSpPr/>
            <p:nvPr/>
          </p:nvSpPr>
          <p:spPr>
            <a:xfrm>
              <a:off x="11506201" y="2107802"/>
              <a:ext cx="4114800" cy="5931298"/>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8" name="Imagen 7">
              <a:extLst>
                <a:ext uri="{FF2B5EF4-FFF2-40B4-BE49-F238E27FC236}">
                  <a16:creationId xmlns:a16="http://schemas.microsoft.com/office/drawing/2014/main" id="{95F6C6AB-8EC6-767B-E7BC-B7484D07D2E7}"/>
                </a:ext>
              </a:extLst>
            </p:cNvPr>
            <p:cNvPicPr>
              <a:picLocks noChangeAspect="1"/>
            </p:cNvPicPr>
            <p:nvPr/>
          </p:nvPicPr>
          <p:blipFill>
            <a:blip r:embed="rId16"/>
            <a:stretch>
              <a:fillRect/>
            </a:stretch>
          </p:blipFill>
          <p:spPr>
            <a:xfrm>
              <a:off x="11732138" y="2373526"/>
              <a:ext cx="3662925" cy="5524411"/>
            </a:xfrm>
            <a:prstGeom prst="rect">
              <a:avLst/>
            </a:prstGeom>
          </p:spPr>
        </p:pic>
      </p:grpSp>
    </p:spTree>
    <p:extLst>
      <p:ext uri="{BB962C8B-B14F-4D97-AF65-F5344CB8AC3E}">
        <p14:creationId xmlns:p14="http://schemas.microsoft.com/office/powerpoint/2010/main" val="31169761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65E5E"/>
        </a:solidFill>
        <a:effectLst/>
      </p:bgPr>
    </p:bg>
    <p:spTree>
      <p:nvGrpSpPr>
        <p:cNvPr id="1" name=""/>
        <p:cNvGrpSpPr/>
        <p:nvPr/>
      </p:nvGrpSpPr>
      <p:grpSpPr>
        <a:xfrm>
          <a:off x="0" y="0"/>
          <a:ext cx="0" cy="0"/>
          <a:chOff x="0" y="0"/>
          <a:chExt cx="0" cy="0"/>
        </a:xfrm>
      </p:grpSpPr>
      <p:sp>
        <p:nvSpPr>
          <p:cNvPr id="18" name="Rectángulo 17">
            <a:extLst>
              <a:ext uri="{FF2B5EF4-FFF2-40B4-BE49-F238E27FC236}">
                <a16:creationId xmlns:a16="http://schemas.microsoft.com/office/drawing/2014/main" id="{4A532B52-0410-4B57-A7ED-5F580B8C43FC}"/>
              </a:ext>
            </a:extLst>
          </p:cNvPr>
          <p:cNvSpPr/>
          <p:nvPr/>
        </p:nvSpPr>
        <p:spPr>
          <a:xfrm>
            <a:off x="0" y="0"/>
            <a:ext cx="18288000" cy="10287000"/>
          </a:xfrm>
          <a:prstGeom prst="rect">
            <a:avLst/>
          </a:prstGeom>
          <a:solidFill>
            <a:srgbClr val="FFC000"/>
          </a:solidFill>
          <a:ln>
            <a:no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s-PE"/>
          </a:p>
        </p:txBody>
      </p:sp>
      <p:sp>
        <p:nvSpPr>
          <p:cNvPr id="4" name="TextBox 4"/>
          <p:cNvSpPr txBox="1"/>
          <p:nvPr/>
        </p:nvSpPr>
        <p:spPr>
          <a:xfrm>
            <a:off x="227976" y="7022585"/>
            <a:ext cx="3112291" cy="2879137"/>
          </a:xfrm>
          <a:prstGeom prst="rect">
            <a:avLst/>
          </a:prstGeom>
        </p:spPr>
        <p:txBody>
          <a:bodyPr lIns="50800" tIns="50800" rIns="50800" bIns="50800" rtlCol="0" anchor="ctr"/>
          <a:lstStyle/>
          <a:p>
            <a:pPr algn="ctr">
              <a:lnSpc>
                <a:spcPts val="2659"/>
              </a:lnSpc>
              <a:spcBef>
                <a:spcPct val="0"/>
              </a:spcBef>
            </a:pPr>
            <a:endParaRPr/>
          </a:p>
        </p:txBody>
      </p:sp>
      <p:pic>
        <p:nvPicPr>
          <p:cNvPr id="3" name="Imagen 2">
            <a:extLst>
              <a:ext uri="{FF2B5EF4-FFF2-40B4-BE49-F238E27FC236}">
                <a16:creationId xmlns:a16="http://schemas.microsoft.com/office/drawing/2014/main" id="{29516D2B-DAFD-D750-4B9C-8579FC64CCC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8288000" cy="10293650"/>
          </a:xfrm>
          <a:prstGeom prst="rect">
            <a:avLst/>
          </a:prstGeom>
        </p:spPr>
      </p:pic>
    </p:spTree>
    <p:extLst>
      <p:ext uri="{BB962C8B-B14F-4D97-AF65-F5344CB8AC3E}">
        <p14:creationId xmlns:p14="http://schemas.microsoft.com/office/powerpoint/2010/main" val="91723122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4" name="CuadroTexto 3">
            <a:extLst>
              <a:ext uri="{FF2B5EF4-FFF2-40B4-BE49-F238E27FC236}">
                <a16:creationId xmlns:a16="http://schemas.microsoft.com/office/drawing/2014/main" id="{5EF8CBDD-1508-8492-5431-1E4C3BA76B15}"/>
              </a:ext>
            </a:extLst>
          </p:cNvPr>
          <p:cNvSpPr txBox="1"/>
          <p:nvPr/>
        </p:nvSpPr>
        <p:spPr>
          <a:xfrm>
            <a:off x="636151" y="4855599"/>
            <a:ext cx="11772685" cy="1384995"/>
          </a:xfrm>
          <a:prstGeom prst="rect">
            <a:avLst/>
          </a:prstGeom>
          <a:noFill/>
        </p:spPr>
        <p:txBody>
          <a:bodyPr wrap="square">
            <a:spAutoFit/>
          </a:bodyPr>
          <a:lstStyle/>
          <a:p>
            <a:pPr marL="457200" indent="-457200" algn="just">
              <a:buFont typeface="Wingdings" panose="05000000000000000000" pitchFamily="2" charset="2"/>
              <a:buChar char="q"/>
            </a:pPr>
            <a:r>
              <a:rPr lang="es-ES" sz="2800" dirty="0">
                <a:solidFill>
                  <a:srgbClr val="000000"/>
                </a:solidFill>
                <a:latin typeface="Segoe UI Light" panose="020B0502040204020203" pitchFamily="34" charset="0"/>
                <a:cs typeface="Segoe UI Light" panose="020B0502040204020203" pitchFamily="34" charset="0"/>
              </a:rPr>
              <a:t>L</a:t>
            </a:r>
            <a:r>
              <a:rPr lang="es-ES" sz="2800" b="0" i="0" u="none" strike="noStrike" baseline="0" dirty="0">
                <a:solidFill>
                  <a:srgbClr val="000000"/>
                </a:solidFill>
                <a:latin typeface="Segoe UI Light" panose="020B0502040204020203" pitchFamily="34" charset="0"/>
                <a:cs typeface="Segoe UI Light" panose="020B0502040204020203" pitchFamily="34" charset="0"/>
              </a:rPr>
              <a:t>a ansiedad es un estado emocional negativo que incluye sensaciones de nerviosismo, preocupación y aprensión, relacionados con la activación o el arousal del organismo. </a:t>
            </a:r>
          </a:p>
        </p:txBody>
      </p:sp>
      <p:sp>
        <p:nvSpPr>
          <p:cNvPr id="6" name="CuadroTexto 5">
            <a:extLst>
              <a:ext uri="{FF2B5EF4-FFF2-40B4-BE49-F238E27FC236}">
                <a16:creationId xmlns:a16="http://schemas.microsoft.com/office/drawing/2014/main" id="{8E047047-3B4E-9DFE-FC8B-FDE6D1746F2D}"/>
              </a:ext>
            </a:extLst>
          </p:cNvPr>
          <p:cNvSpPr txBox="1"/>
          <p:nvPr/>
        </p:nvSpPr>
        <p:spPr>
          <a:xfrm>
            <a:off x="654543" y="2216869"/>
            <a:ext cx="11690697" cy="1815882"/>
          </a:xfrm>
          <a:prstGeom prst="rect">
            <a:avLst/>
          </a:prstGeom>
          <a:noFill/>
        </p:spPr>
        <p:txBody>
          <a:bodyPr wrap="square">
            <a:spAutoFit/>
          </a:bodyPr>
          <a:lstStyle/>
          <a:p>
            <a:pPr marL="457200" indent="-457200" algn="just">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Los conceptos de ansiedad, estrés y activación suelen confundirse por diferentes estos conceptos de acuerdo a la dirección de la conducta, la ansiedad está relacionada con aspectos negativos, el estrés puede ser positivo o negativo y la activación no tiene dirección.</a:t>
            </a:r>
            <a:endParaRPr lang="es-CO" sz="2800" dirty="0">
              <a:latin typeface="Segoe UI Light" panose="020B0502040204020203" pitchFamily="34" charset="0"/>
              <a:cs typeface="Segoe UI Light" panose="020B0502040204020203" pitchFamily="34" charset="0"/>
            </a:endParaRPr>
          </a:p>
        </p:txBody>
      </p:sp>
      <p:sp>
        <p:nvSpPr>
          <p:cNvPr id="8" name="CuadroTexto 7">
            <a:extLst>
              <a:ext uri="{FF2B5EF4-FFF2-40B4-BE49-F238E27FC236}">
                <a16:creationId xmlns:a16="http://schemas.microsoft.com/office/drawing/2014/main" id="{257A5237-49AD-EFB8-C4F9-D0D1BB9BDDEE}"/>
              </a:ext>
            </a:extLst>
          </p:cNvPr>
          <p:cNvSpPr txBox="1"/>
          <p:nvPr/>
        </p:nvSpPr>
        <p:spPr>
          <a:xfrm>
            <a:off x="603143" y="6975657"/>
            <a:ext cx="11824085" cy="1384995"/>
          </a:xfrm>
          <a:prstGeom prst="rect">
            <a:avLst/>
          </a:prstGeom>
          <a:noFill/>
        </p:spPr>
        <p:txBody>
          <a:bodyPr wrap="square">
            <a:spAutoFit/>
          </a:bodyPr>
          <a:lstStyle/>
          <a:p>
            <a:pPr marL="457200" indent="-457200" algn="just">
              <a:buFont typeface="Wingdings" panose="05000000000000000000" pitchFamily="2" charset="2"/>
              <a:buChar char="q"/>
            </a:pPr>
            <a:r>
              <a:rPr lang="es-ES" sz="2800" dirty="0">
                <a:solidFill>
                  <a:srgbClr val="000000"/>
                </a:solidFill>
                <a:latin typeface="Segoe UI Light" panose="020B0502040204020203" pitchFamily="34" charset="0"/>
                <a:cs typeface="Segoe UI Light" panose="020B0502040204020203" pitchFamily="34" charset="0"/>
              </a:rPr>
              <a:t>L</a:t>
            </a:r>
            <a:r>
              <a:rPr lang="es-ES" sz="2800" b="0" i="0" u="none" strike="noStrike" baseline="0" dirty="0">
                <a:solidFill>
                  <a:srgbClr val="000000"/>
                </a:solidFill>
                <a:latin typeface="Segoe UI Light" panose="020B0502040204020203" pitchFamily="34" charset="0"/>
                <a:cs typeface="Segoe UI Light" panose="020B0502040204020203" pitchFamily="34" charset="0"/>
              </a:rPr>
              <a:t>a ansiedad tiene un componente de pensamiento llamado ansiedad cognitiva, y un componente fisiológico llamado ansiedad somática, que constituye el grado de activación física percibida. </a:t>
            </a:r>
            <a:endParaRPr lang="es-CO" sz="2800" dirty="0">
              <a:latin typeface="Segoe UI Light" panose="020B0502040204020203" pitchFamily="34" charset="0"/>
              <a:cs typeface="Segoe UI Light" panose="020B0502040204020203" pitchFamily="34" charset="0"/>
            </a:endParaRPr>
          </a:p>
        </p:txBody>
      </p:sp>
      <p:grpSp>
        <p:nvGrpSpPr>
          <p:cNvPr id="13" name="Grupo 12">
            <a:extLst>
              <a:ext uri="{FF2B5EF4-FFF2-40B4-BE49-F238E27FC236}">
                <a16:creationId xmlns:a16="http://schemas.microsoft.com/office/drawing/2014/main" id="{D3FBDEAD-8B4E-ACAF-56EC-D01076CDF242}"/>
              </a:ext>
            </a:extLst>
          </p:cNvPr>
          <p:cNvGrpSpPr/>
          <p:nvPr/>
        </p:nvGrpSpPr>
        <p:grpSpPr>
          <a:xfrm>
            <a:off x="13272272" y="2913927"/>
            <a:ext cx="4343400" cy="4594355"/>
            <a:chOff x="13272272" y="2913927"/>
            <a:chExt cx="4343400" cy="4594355"/>
          </a:xfrm>
        </p:grpSpPr>
        <p:sp>
          <p:nvSpPr>
            <p:cNvPr id="10" name="object 3">
              <a:extLst>
                <a:ext uri="{FF2B5EF4-FFF2-40B4-BE49-F238E27FC236}">
                  <a16:creationId xmlns:a16="http://schemas.microsoft.com/office/drawing/2014/main" id="{AB866CC5-3B81-0360-89E3-0260FA3F7ECF}"/>
                </a:ext>
              </a:extLst>
            </p:cNvPr>
            <p:cNvSpPr/>
            <p:nvPr/>
          </p:nvSpPr>
          <p:spPr>
            <a:xfrm>
              <a:off x="13272272" y="2913927"/>
              <a:ext cx="4343400" cy="459435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2" name="Imagen 11">
              <a:extLst>
                <a:ext uri="{FF2B5EF4-FFF2-40B4-BE49-F238E27FC236}">
                  <a16:creationId xmlns:a16="http://schemas.microsoft.com/office/drawing/2014/main" id="{B3563238-B906-A969-511E-A870D250E5A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598284" y="3275207"/>
              <a:ext cx="3699116" cy="3700450"/>
            </a:xfrm>
            <a:prstGeom prst="rect">
              <a:avLst/>
            </a:prstGeom>
          </p:spPr>
        </p:pic>
      </p:grpSp>
    </p:spTree>
    <p:extLst>
      <p:ext uri="{BB962C8B-B14F-4D97-AF65-F5344CB8AC3E}">
        <p14:creationId xmlns:p14="http://schemas.microsoft.com/office/powerpoint/2010/main" val="32626158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5" name="CuadroTexto 4">
            <a:extLst>
              <a:ext uri="{FF2B5EF4-FFF2-40B4-BE49-F238E27FC236}">
                <a16:creationId xmlns:a16="http://schemas.microsoft.com/office/drawing/2014/main" id="{17582257-1B0F-543E-71BE-4DF701887BC8}"/>
              </a:ext>
            </a:extLst>
          </p:cNvPr>
          <p:cNvSpPr txBox="1"/>
          <p:nvPr/>
        </p:nvSpPr>
        <p:spPr>
          <a:xfrm>
            <a:off x="545616" y="7091334"/>
            <a:ext cx="10347976" cy="1384995"/>
          </a:xfrm>
          <a:prstGeom prst="rect">
            <a:avLst/>
          </a:prstGeom>
          <a:noFill/>
        </p:spPr>
        <p:txBody>
          <a:bodyPr wrap="square">
            <a:spAutoFit/>
          </a:bodyPr>
          <a:lstStyle/>
          <a:p>
            <a:pPr marL="457200" indent="-457200" algn="just">
              <a:buFont typeface="Wingdings" panose="05000000000000000000" pitchFamily="2" charset="2"/>
              <a:buChar char="q"/>
            </a:pPr>
            <a:r>
              <a:rPr lang="es-ES" sz="2800" b="1" i="0" u="none" strike="noStrike" baseline="0" dirty="0">
                <a:solidFill>
                  <a:srgbClr val="00000A"/>
                </a:solidFill>
                <a:latin typeface="Segoe UI Light" panose="020B0502040204020203" pitchFamily="34" charset="0"/>
                <a:cs typeface="Segoe UI Light" panose="020B0502040204020203" pitchFamily="34" charset="0"/>
              </a:rPr>
              <a:t>El estrés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se produce cuando se da un desequilibrio de lo que el deportista percibe de sus capacidades y de las demandas del ambiente. </a:t>
            </a:r>
            <a:r>
              <a:rPr lang="es-ES" sz="2800" dirty="0">
                <a:solidFill>
                  <a:srgbClr val="00000A"/>
                </a:solidFill>
                <a:latin typeface="Segoe UI Light" panose="020B0502040204020203" pitchFamily="34" charset="0"/>
                <a:cs typeface="Segoe UI Light" panose="020B0502040204020203" pitchFamily="34" charset="0"/>
              </a:rPr>
              <a:t> </a:t>
            </a:r>
            <a:endParaRPr lang="es-CO" sz="2800" dirty="0">
              <a:latin typeface="Segoe UI Light" panose="020B0502040204020203" pitchFamily="34" charset="0"/>
              <a:cs typeface="Segoe UI Light" panose="020B0502040204020203" pitchFamily="34" charset="0"/>
            </a:endParaRPr>
          </a:p>
        </p:txBody>
      </p:sp>
      <p:sp>
        <p:nvSpPr>
          <p:cNvPr id="9" name="CuadroTexto 8">
            <a:extLst>
              <a:ext uri="{FF2B5EF4-FFF2-40B4-BE49-F238E27FC236}">
                <a16:creationId xmlns:a16="http://schemas.microsoft.com/office/drawing/2014/main" id="{EDBB0B34-1F2D-28FD-A8C4-A7EC88508C4F}"/>
              </a:ext>
            </a:extLst>
          </p:cNvPr>
          <p:cNvSpPr txBox="1"/>
          <p:nvPr/>
        </p:nvSpPr>
        <p:spPr>
          <a:xfrm>
            <a:off x="456942" y="2535002"/>
            <a:ext cx="10347976" cy="954107"/>
          </a:xfrm>
          <a:prstGeom prst="rect">
            <a:avLst/>
          </a:prstGeom>
          <a:noFill/>
        </p:spPr>
        <p:txBody>
          <a:bodyPr wrap="square">
            <a:spAutoFit/>
          </a:bodyPr>
          <a:lstStyle/>
          <a:p>
            <a:pPr marL="457200" indent="-457200" algn="just">
              <a:buFont typeface="Wingdings" panose="05000000000000000000" pitchFamily="2" charset="2"/>
              <a:buChar char="q"/>
            </a:pPr>
            <a:r>
              <a:rPr lang="es-ES" sz="2800" b="1" i="0" u="none" strike="noStrike" baseline="0" dirty="0">
                <a:solidFill>
                  <a:srgbClr val="00000A"/>
                </a:solidFill>
                <a:latin typeface="Segoe UI Light" panose="020B0502040204020203" pitchFamily="34" charset="0"/>
                <a:cs typeface="Segoe UI Light" panose="020B0502040204020203" pitchFamily="34" charset="0"/>
              </a:rPr>
              <a:t>El estrés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es una respuesta del organismo de carácter adaptativo a determinadas situaciones. </a:t>
            </a:r>
            <a:endParaRPr lang="es-ES" sz="2800" b="1" i="0" u="none" strike="noStrike" baseline="0" dirty="0">
              <a:solidFill>
                <a:srgbClr val="00000A"/>
              </a:solidFill>
              <a:latin typeface="Segoe UI Light" panose="020B0502040204020203" pitchFamily="34" charset="0"/>
              <a:cs typeface="Segoe UI Light" panose="020B0502040204020203" pitchFamily="34" charset="0"/>
            </a:endParaRPr>
          </a:p>
        </p:txBody>
      </p:sp>
      <p:grpSp>
        <p:nvGrpSpPr>
          <p:cNvPr id="24" name="Grupo 23">
            <a:extLst>
              <a:ext uri="{FF2B5EF4-FFF2-40B4-BE49-F238E27FC236}">
                <a16:creationId xmlns:a16="http://schemas.microsoft.com/office/drawing/2014/main" id="{B84C2329-719A-7746-0201-B89B8D6D260A}"/>
              </a:ext>
            </a:extLst>
          </p:cNvPr>
          <p:cNvGrpSpPr/>
          <p:nvPr/>
        </p:nvGrpSpPr>
        <p:grpSpPr>
          <a:xfrm>
            <a:off x="12051571" y="2998849"/>
            <a:ext cx="6040486" cy="4186497"/>
            <a:chOff x="12051571" y="2998849"/>
            <a:chExt cx="6040486" cy="4186497"/>
          </a:xfrm>
        </p:grpSpPr>
        <p:sp>
          <p:nvSpPr>
            <p:cNvPr id="22" name="object 3">
              <a:extLst>
                <a:ext uri="{FF2B5EF4-FFF2-40B4-BE49-F238E27FC236}">
                  <a16:creationId xmlns:a16="http://schemas.microsoft.com/office/drawing/2014/main" id="{61EBCD81-73D6-EB89-B79B-E50CC4775D9B}"/>
                </a:ext>
              </a:extLst>
            </p:cNvPr>
            <p:cNvSpPr/>
            <p:nvPr/>
          </p:nvSpPr>
          <p:spPr>
            <a:xfrm>
              <a:off x="12051571" y="2998849"/>
              <a:ext cx="6040486" cy="4186497"/>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4" name="Imagen 13">
              <a:extLst>
                <a:ext uri="{FF2B5EF4-FFF2-40B4-BE49-F238E27FC236}">
                  <a16:creationId xmlns:a16="http://schemas.microsoft.com/office/drawing/2014/main" id="{797958DD-E78B-46EE-C3D3-2C383C4AC88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312570" y="3252601"/>
              <a:ext cx="5518488" cy="3678992"/>
            </a:xfrm>
            <a:prstGeom prst="rect">
              <a:avLst/>
            </a:prstGeom>
          </p:spPr>
        </p:pic>
      </p:grpSp>
      <p:sp>
        <p:nvSpPr>
          <p:cNvPr id="20" name="CuadroTexto 19">
            <a:extLst>
              <a:ext uri="{FF2B5EF4-FFF2-40B4-BE49-F238E27FC236}">
                <a16:creationId xmlns:a16="http://schemas.microsoft.com/office/drawing/2014/main" id="{0B179CD9-CA80-3188-0742-1FC6C0DA5A3E}"/>
              </a:ext>
            </a:extLst>
          </p:cNvPr>
          <p:cNvSpPr txBox="1"/>
          <p:nvPr/>
        </p:nvSpPr>
        <p:spPr>
          <a:xfrm>
            <a:off x="509656" y="4027026"/>
            <a:ext cx="10242548" cy="2607958"/>
          </a:xfrm>
          <a:prstGeom prst="rect">
            <a:avLst/>
          </a:prstGeom>
          <a:noFill/>
        </p:spPr>
        <p:txBody>
          <a:bodyPr wrap="square">
            <a:spAutoFit/>
          </a:bodyPr>
          <a:lstStyle/>
          <a:p>
            <a:pPr marL="285750" indent="-285750">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El estrés está condicionado por tres variables: </a:t>
            </a:r>
          </a:p>
          <a:p>
            <a:pPr marL="914400" lvl="1" indent="-457200">
              <a:lnSpc>
                <a:spcPct val="150000"/>
              </a:lnSpc>
              <a:buFont typeface="Wingdings" panose="05000000000000000000" pitchFamily="2" charset="2"/>
              <a:buChar char="§"/>
            </a:pPr>
            <a:r>
              <a:rPr lang="es-ES" sz="2800" b="1" dirty="0">
                <a:solidFill>
                  <a:srgbClr val="00000A"/>
                </a:solidFill>
                <a:latin typeface="Segoe UI Light" panose="020B0502040204020203" pitchFamily="34" charset="0"/>
                <a:cs typeface="Segoe UI Light" panose="020B0502040204020203" pitchFamily="34" charset="0"/>
              </a:rPr>
              <a:t>E</a:t>
            </a:r>
            <a:r>
              <a:rPr lang="es-ES" sz="2800" b="1" i="0" u="none" strike="noStrike" baseline="0" dirty="0">
                <a:solidFill>
                  <a:srgbClr val="00000A"/>
                </a:solidFill>
                <a:latin typeface="Segoe UI Light" panose="020B0502040204020203" pitchFamily="34" charset="0"/>
                <a:cs typeface="Segoe UI Light" panose="020B0502040204020203" pitchFamily="34" charset="0"/>
              </a:rPr>
              <a:t>l medio externo (la situación), </a:t>
            </a:r>
          </a:p>
          <a:p>
            <a:pPr marL="914400" lvl="1" indent="-457200">
              <a:lnSpc>
                <a:spcPct val="150000"/>
              </a:lnSpc>
              <a:buFont typeface="Wingdings" panose="05000000000000000000" pitchFamily="2" charset="2"/>
              <a:buChar char="§"/>
            </a:pPr>
            <a:r>
              <a:rPr lang="es-ES" sz="2800" b="1" dirty="0">
                <a:solidFill>
                  <a:srgbClr val="00000A"/>
                </a:solidFill>
                <a:latin typeface="Segoe UI Light" panose="020B0502040204020203" pitchFamily="34" charset="0"/>
                <a:cs typeface="Segoe UI Light" panose="020B0502040204020203" pitchFamily="34" charset="0"/>
              </a:rPr>
              <a:t>L</a:t>
            </a:r>
            <a:r>
              <a:rPr lang="es-ES" sz="2800" b="1" i="0" u="none" strike="noStrike" baseline="0" dirty="0">
                <a:solidFill>
                  <a:srgbClr val="00000A"/>
                </a:solidFill>
                <a:latin typeface="Segoe UI Light" panose="020B0502040204020203" pitchFamily="34" charset="0"/>
                <a:cs typeface="Segoe UI Light" panose="020B0502040204020203" pitchFamily="34" charset="0"/>
              </a:rPr>
              <a:t>as preocupaciones o percepción personal de la situación </a:t>
            </a:r>
            <a:endParaRPr lang="es-ES" sz="2800" b="1" dirty="0">
              <a:solidFill>
                <a:srgbClr val="00000A"/>
              </a:solidFill>
              <a:latin typeface="Segoe UI Light" panose="020B0502040204020203" pitchFamily="34" charset="0"/>
              <a:cs typeface="Segoe UI Light" panose="020B0502040204020203" pitchFamily="34" charset="0"/>
            </a:endParaRPr>
          </a:p>
          <a:p>
            <a:pPr marL="914400" lvl="1" indent="-457200">
              <a:lnSpc>
                <a:spcPct val="150000"/>
              </a:lnSpc>
              <a:buFont typeface="Wingdings" panose="05000000000000000000" pitchFamily="2" charset="2"/>
              <a:buChar char="§"/>
            </a:pPr>
            <a:r>
              <a:rPr lang="es-ES" sz="2800" b="1" dirty="0">
                <a:solidFill>
                  <a:srgbClr val="00000A"/>
                </a:solidFill>
                <a:latin typeface="Segoe UI Light" panose="020B0502040204020203" pitchFamily="34" charset="0"/>
                <a:cs typeface="Segoe UI Light" panose="020B0502040204020203" pitchFamily="34" charset="0"/>
              </a:rPr>
              <a:t>L</a:t>
            </a:r>
            <a:r>
              <a:rPr lang="es-ES" sz="2800" b="1" i="0" u="none" strike="noStrike" baseline="0" dirty="0">
                <a:solidFill>
                  <a:srgbClr val="00000A"/>
                </a:solidFill>
                <a:latin typeface="Segoe UI Light" panose="020B0502040204020203" pitchFamily="34" charset="0"/>
                <a:cs typeface="Segoe UI Light" panose="020B0502040204020203" pitchFamily="34" charset="0"/>
              </a:rPr>
              <a:t>as respuestas que se dan a ellas. </a:t>
            </a:r>
            <a:endParaRPr lang="es-CO" sz="2800" dirty="0"/>
          </a:p>
        </p:txBody>
      </p:sp>
    </p:spTree>
    <p:extLst>
      <p:ext uri="{BB962C8B-B14F-4D97-AF65-F5344CB8AC3E}">
        <p14:creationId xmlns:p14="http://schemas.microsoft.com/office/powerpoint/2010/main" val="3890974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3" name="CuadroTexto 2">
            <a:extLst>
              <a:ext uri="{FF2B5EF4-FFF2-40B4-BE49-F238E27FC236}">
                <a16:creationId xmlns:a16="http://schemas.microsoft.com/office/drawing/2014/main" id="{8F60DDF3-52CE-8D73-CC1B-58CD8E742253}"/>
              </a:ext>
            </a:extLst>
          </p:cNvPr>
          <p:cNvSpPr txBox="1"/>
          <p:nvPr/>
        </p:nvSpPr>
        <p:spPr>
          <a:xfrm>
            <a:off x="1777767" y="4211804"/>
            <a:ext cx="10504977" cy="1384995"/>
          </a:xfrm>
          <a:prstGeom prst="rect">
            <a:avLst/>
          </a:prstGeom>
          <a:noFill/>
        </p:spPr>
        <p:txBody>
          <a:bodyPr wrap="square">
            <a:spAutoFit/>
          </a:bodyPr>
          <a:lstStyle/>
          <a:p>
            <a:pPr marL="457200" indent="-457200" algn="just">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Es decir, que tiene un gran componente subjetivo. Cuanto mayor sea la distancia entre los recursos o habilidades disponibles y la exigencia, mayor será el </a:t>
            </a:r>
            <a:r>
              <a:rPr lang="es-CO" sz="2800" b="0" i="0" u="none" strike="noStrike" baseline="0" dirty="0">
                <a:solidFill>
                  <a:srgbClr val="00000A"/>
                </a:solidFill>
                <a:latin typeface="Segoe UI Light" panose="020B0502040204020203" pitchFamily="34" charset="0"/>
                <a:cs typeface="Segoe UI Light" panose="020B0502040204020203" pitchFamily="34" charset="0"/>
              </a:rPr>
              <a:t>estrés.</a:t>
            </a:r>
            <a:endParaRPr lang="es-CO" sz="2800" dirty="0"/>
          </a:p>
        </p:txBody>
      </p:sp>
      <p:sp>
        <p:nvSpPr>
          <p:cNvPr id="4" name="CuadroTexto 3">
            <a:extLst>
              <a:ext uri="{FF2B5EF4-FFF2-40B4-BE49-F238E27FC236}">
                <a16:creationId xmlns:a16="http://schemas.microsoft.com/office/drawing/2014/main" id="{EFE077DC-8443-BAF3-43A6-0134B5B363B6}"/>
              </a:ext>
            </a:extLst>
          </p:cNvPr>
          <p:cNvSpPr txBox="1"/>
          <p:nvPr/>
        </p:nvSpPr>
        <p:spPr>
          <a:xfrm>
            <a:off x="1744097" y="2431879"/>
            <a:ext cx="10504977" cy="954107"/>
          </a:xfrm>
          <a:prstGeom prst="rect">
            <a:avLst/>
          </a:prstGeom>
          <a:noFill/>
        </p:spPr>
        <p:txBody>
          <a:bodyPr wrap="square">
            <a:spAutoFit/>
          </a:bodyPr>
          <a:lstStyle/>
          <a:p>
            <a:pPr marL="457200" indent="-457200" algn="just">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Entonces el estrés surge cuando hay duda sobre la disponibilidad de recursos para hacer frente a las exigencias del entorno. </a:t>
            </a:r>
            <a:endParaRPr lang="es-CO" sz="2800" dirty="0"/>
          </a:p>
        </p:txBody>
      </p:sp>
      <p:sp>
        <p:nvSpPr>
          <p:cNvPr id="10" name="CuadroTexto 9">
            <a:extLst>
              <a:ext uri="{FF2B5EF4-FFF2-40B4-BE49-F238E27FC236}">
                <a16:creationId xmlns:a16="http://schemas.microsoft.com/office/drawing/2014/main" id="{8B508CC7-AF0D-377F-EAF5-E7B81B078068}"/>
              </a:ext>
            </a:extLst>
          </p:cNvPr>
          <p:cNvSpPr txBox="1"/>
          <p:nvPr/>
        </p:nvSpPr>
        <p:spPr>
          <a:xfrm>
            <a:off x="1757172" y="6251916"/>
            <a:ext cx="10527188" cy="3108543"/>
          </a:xfrm>
          <a:prstGeom prst="rect">
            <a:avLst/>
          </a:prstGeom>
          <a:noFill/>
        </p:spPr>
        <p:txBody>
          <a:bodyPr wrap="square">
            <a:spAutoFit/>
          </a:bodyPr>
          <a:lstStyle/>
          <a:p>
            <a:pPr marL="285750" indent="-285750" algn="l">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Se pueden encontrar así dos categorías de estrés, El </a:t>
            </a:r>
            <a:r>
              <a:rPr lang="es-ES" sz="2800" dirty="0">
                <a:solidFill>
                  <a:srgbClr val="00000A"/>
                </a:solidFill>
                <a:latin typeface="Segoe UI Light" panose="020B0502040204020203" pitchFamily="34" charset="0"/>
                <a:cs typeface="Segoe UI Light" panose="020B0502040204020203" pitchFamily="34" charset="0"/>
              </a:rPr>
              <a:t>P</a:t>
            </a:r>
            <a:r>
              <a:rPr lang="es-ES" sz="2800" b="0" i="0" u="none" strike="noStrike" baseline="0" dirty="0">
                <a:solidFill>
                  <a:srgbClr val="00000A"/>
                </a:solidFill>
                <a:latin typeface="Segoe UI Light" panose="020B0502040204020203" pitchFamily="34" charset="0"/>
                <a:cs typeface="Segoe UI Light" panose="020B0502040204020203" pitchFamily="34" charset="0"/>
              </a:rPr>
              <a:t>ositivo (eustress) y El </a:t>
            </a:r>
            <a:r>
              <a:rPr lang="es-ES" sz="2800" dirty="0">
                <a:solidFill>
                  <a:srgbClr val="00000A"/>
                </a:solidFill>
                <a:latin typeface="Segoe UI Light" panose="020B0502040204020203" pitchFamily="34" charset="0"/>
                <a:cs typeface="Segoe UI Light" panose="020B0502040204020203" pitchFamily="34" charset="0"/>
              </a:rPr>
              <a:t>N</a:t>
            </a:r>
            <a:r>
              <a:rPr lang="es-ES" sz="2800" b="0" i="0" u="none" strike="noStrike" baseline="0" dirty="0">
                <a:solidFill>
                  <a:srgbClr val="00000A"/>
                </a:solidFill>
                <a:latin typeface="Segoe UI Light" panose="020B0502040204020203" pitchFamily="34" charset="0"/>
                <a:cs typeface="Segoe UI Light" panose="020B0502040204020203" pitchFamily="34" charset="0"/>
              </a:rPr>
              <a:t>egativo (distress). </a:t>
            </a:r>
          </a:p>
          <a:p>
            <a:pPr marL="914400" lvl="1" indent="-457200" algn="just">
              <a:buFont typeface="Wingdings" panose="05000000000000000000" pitchFamily="2" charset="2"/>
              <a:buChar char="§"/>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El eustress se produce cuando la activación sirve al deportista como estimulo para responder de forma adaptada y correcta a la situación. </a:t>
            </a:r>
          </a:p>
          <a:p>
            <a:pPr marL="914400" lvl="1" indent="-457200" algn="just">
              <a:buFont typeface="Wingdings" panose="05000000000000000000" pitchFamily="2" charset="2"/>
              <a:buChar char="§"/>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El distress es la respuesta de forma descontrolada, inadaptada y negativa con un exceso de activación.</a:t>
            </a:r>
            <a:endParaRPr lang="es-CO" sz="2800" dirty="0">
              <a:latin typeface="Segoe UI Light" panose="020B0502040204020203" pitchFamily="34" charset="0"/>
              <a:cs typeface="Segoe UI Light" panose="020B0502040204020203" pitchFamily="34" charset="0"/>
            </a:endParaRPr>
          </a:p>
        </p:txBody>
      </p:sp>
      <p:grpSp>
        <p:nvGrpSpPr>
          <p:cNvPr id="37" name="Grupo 36">
            <a:extLst>
              <a:ext uri="{FF2B5EF4-FFF2-40B4-BE49-F238E27FC236}">
                <a16:creationId xmlns:a16="http://schemas.microsoft.com/office/drawing/2014/main" id="{667B801E-05DB-F96F-4E27-EBC5BCBC2DA3}"/>
              </a:ext>
            </a:extLst>
          </p:cNvPr>
          <p:cNvGrpSpPr/>
          <p:nvPr/>
        </p:nvGrpSpPr>
        <p:grpSpPr>
          <a:xfrm>
            <a:off x="12877799" y="3789967"/>
            <a:ext cx="4836429" cy="3826251"/>
            <a:chOff x="12781891" y="3789967"/>
            <a:chExt cx="4932338" cy="3749805"/>
          </a:xfrm>
        </p:grpSpPr>
        <p:sp>
          <p:nvSpPr>
            <p:cNvPr id="7" name="object 3">
              <a:extLst>
                <a:ext uri="{FF2B5EF4-FFF2-40B4-BE49-F238E27FC236}">
                  <a16:creationId xmlns:a16="http://schemas.microsoft.com/office/drawing/2014/main" id="{A87A7954-0966-5507-D72F-FD635D7EA287}"/>
                </a:ext>
              </a:extLst>
            </p:cNvPr>
            <p:cNvSpPr/>
            <p:nvPr/>
          </p:nvSpPr>
          <p:spPr>
            <a:xfrm>
              <a:off x="12781891" y="3789967"/>
              <a:ext cx="4932338" cy="374980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800">
                <a:latin typeface="Segoe UI Light" panose="020B0502040204020203" pitchFamily="34" charset="0"/>
                <a:cs typeface="Segoe UI Light" panose="020B0502040204020203" pitchFamily="34" charset="0"/>
              </a:endParaRPr>
            </a:p>
          </p:txBody>
        </p:sp>
        <p:pic>
          <p:nvPicPr>
            <p:cNvPr id="36" name="Imagen 35">
              <a:extLst>
                <a:ext uri="{FF2B5EF4-FFF2-40B4-BE49-F238E27FC236}">
                  <a16:creationId xmlns:a16="http://schemas.microsoft.com/office/drawing/2014/main" id="{FAD84F54-1433-74AC-5941-E307B80EB42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030200" y="3996598"/>
              <a:ext cx="4343400" cy="3307295"/>
            </a:xfrm>
            <a:prstGeom prst="rect">
              <a:avLst/>
            </a:prstGeom>
          </p:spPr>
        </p:pic>
      </p:grpSp>
    </p:spTree>
    <p:extLst>
      <p:ext uri="{BB962C8B-B14F-4D97-AF65-F5344CB8AC3E}">
        <p14:creationId xmlns:p14="http://schemas.microsoft.com/office/powerpoint/2010/main" val="1255061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sp>
        <p:nvSpPr>
          <p:cNvPr id="4" name="object 4"/>
          <p:cNvSpPr/>
          <p:nvPr/>
        </p:nvSpPr>
        <p:spPr>
          <a:xfrm>
            <a:off x="7209237" y="3357055"/>
            <a:ext cx="2618772" cy="651294"/>
          </a:xfrm>
          <a:custGeom>
            <a:avLst/>
            <a:gdLst/>
            <a:ahLst/>
            <a:cxnLst/>
            <a:rect l="l" t="t" r="r" b="b"/>
            <a:pathLst>
              <a:path w="919479" h="883919">
                <a:moveTo>
                  <a:pt x="459486" y="0"/>
                </a:moveTo>
                <a:lnTo>
                  <a:pt x="409423" y="2593"/>
                </a:lnTo>
                <a:lnTo>
                  <a:pt x="360921" y="10193"/>
                </a:lnTo>
                <a:lnTo>
                  <a:pt x="314260" y="22530"/>
                </a:lnTo>
                <a:lnTo>
                  <a:pt x="269721" y="39335"/>
                </a:lnTo>
                <a:lnTo>
                  <a:pt x="227583" y="60339"/>
                </a:lnTo>
                <a:lnTo>
                  <a:pt x="188128" y="85270"/>
                </a:lnTo>
                <a:lnTo>
                  <a:pt x="151635" y="113861"/>
                </a:lnTo>
                <a:lnTo>
                  <a:pt x="118386" y="145841"/>
                </a:lnTo>
                <a:lnTo>
                  <a:pt x="88660" y="180941"/>
                </a:lnTo>
                <a:lnTo>
                  <a:pt x="62737" y="218891"/>
                </a:lnTo>
                <a:lnTo>
                  <a:pt x="40900" y="259422"/>
                </a:lnTo>
                <a:lnTo>
                  <a:pt x="23426" y="302264"/>
                </a:lnTo>
                <a:lnTo>
                  <a:pt x="10598" y="347147"/>
                </a:lnTo>
                <a:lnTo>
                  <a:pt x="2696" y="393802"/>
                </a:lnTo>
                <a:lnTo>
                  <a:pt x="0" y="441960"/>
                </a:lnTo>
                <a:lnTo>
                  <a:pt x="2696" y="490117"/>
                </a:lnTo>
                <a:lnTo>
                  <a:pt x="10598" y="536772"/>
                </a:lnTo>
                <a:lnTo>
                  <a:pt x="23426" y="581655"/>
                </a:lnTo>
                <a:lnTo>
                  <a:pt x="40900" y="624497"/>
                </a:lnTo>
                <a:lnTo>
                  <a:pt x="62737" y="665028"/>
                </a:lnTo>
                <a:lnTo>
                  <a:pt x="88660" y="702978"/>
                </a:lnTo>
                <a:lnTo>
                  <a:pt x="118386" y="738078"/>
                </a:lnTo>
                <a:lnTo>
                  <a:pt x="151635" y="770058"/>
                </a:lnTo>
                <a:lnTo>
                  <a:pt x="188128" y="798649"/>
                </a:lnTo>
                <a:lnTo>
                  <a:pt x="227583" y="823580"/>
                </a:lnTo>
                <a:lnTo>
                  <a:pt x="269721" y="844584"/>
                </a:lnTo>
                <a:lnTo>
                  <a:pt x="314260" y="861389"/>
                </a:lnTo>
                <a:lnTo>
                  <a:pt x="360921" y="873726"/>
                </a:lnTo>
                <a:lnTo>
                  <a:pt x="409423" y="881326"/>
                </a:lnTo>
                <a:lnTo>
                  <a:pt x="459486" y="883920"/>
                </a:lnTo>
                <a:lnTo>
                  <a:pt x="509548" y="881326"/>
                </a:lnTo>
                <a:lnTo>
                  <a:pt x="558050" y="873726"/>
                </a:lnTo>
                <a:lnTo>
                  <a:pt x="604711" y="861389"/>
                </a:lnTo>
                <a:lnTo>
                  <a:pt x="649250" y="844584"/>
                </a:lnTo>
                <a:lnTo>
                  <a:pt x="691388" y="823580"/>
                </a:lnTo>
                <a:lnTo>
                  <a:pt x="730843" y="798649"/>
                </a:lnTo>
                <a:lnTo>
                  <a:pt x="767336" y="770058"/>
                </a:lnTo>
                <a:lnTo>
                  <a:pt x="800585" y="738078"/>
                </a:lnTo>
                <a:lnTo>
                  <a:pt x="830311" y="702978"/>
                </a:lnTo>
                <a:lnTo>
                  <a:pt x="856234" y="665028"/>
                </a:lnTo>
                <a:lnTo>
                  <a:pt x="878071" y="624497"/>
                </a:lnTo>
                <a:lnTo>
                  <a:pt x="895545" y="581655"/>
                </a:lnTo>
                <a:lnTo>
                  <a:pt x="908373" y="536772"/>
                </a:lnTo>
                <a:lnTo>
                  <a:pt x="916275" y="490117"/>
                </a:lnTo>
                <a:lnTo>
                  <a:pt x="918971" y="441960"/>
                </a:lnTo>
                <a:lnTo>
                  <a:pt x="916275" y="393802"/>
                </a:lnTo>
                <a:lnTo>
                  <a:pt x="908373" y="347147"/>
                </a:lnTo>
                <a:lnTo>
                  <a:pt x="895545" y="302264"/>
                </a:lnTo>
                <a:lnTo>
                  <a:pt x="878071" y="259422"/>
                </a:lnTo>
                <a:lnTo>
                  <a:pt x="856234" y="218891"/>
                </a:lnTo>
                <a:lnTo>
                  <a:pt x="830311" y="180941"/>
                </a:lnTo>
                <a:lnTo>
                  <a:pt x="800585" y="145841"/>
                </a:lnTo>
                <a:lnTo>
                  <a:pt x="767336" y="113861"/>
                </a:lnTo>
                <a:lnTo>
                  <a:pt x="730843" y="85270"/>
                </a:lnTo>
                <a:lnTo>
                  <a:pt x="691388" y="60339"/>
                </a:lnTo>
                <a:lnTo>
                  <a:pt x="649250" y="39335"/>
                </a:lnTo>
                <a:lnTo>
                  <a:pt x="604711" y="22530"/>
                </a:lnTo>
                <a:lnTo>
                  <a:pt x="558050" y="10193"/>
                </a:lnTo>
                <a:lnTo>
                  <a:pt x="509548" y="2593"/>
                </a:lnTo>
                <a:lnTo>
                  <a:pt x="459486" y="0"/>
                </a:lnTo>
                <a:close/>
              </a:path>
            </a:pathLst>
          </a:custGeom>
          <a:solidFill>
            <a:srgbClr val="FFFFFF"/>
          </a:solidFill>
        </p:spPr>
        <p:txBody>
          <a:bodyPr wrap="square" lIns="0" tIns="0" rIns="0" bIns="0" rtlCol="0"/>
          <a:lstStyle/>
          <a:p>
            <a:endParaRPr sz="270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sp>
        <p:nvSpPr>
          <p:cNvPr id="5" name="CuadroTexto 4">
            <a:extLst>
              <a:ext uri="{FF2B5EF4-FFF2-40B4-BE49-F238E27FC236}">
                <a16:creationId xmlns:a16="http://schemas.microsoft.com/office/drawing/2014/main" id="{C3ECC0F7-3230-3CED-E3E8-F13AD75A6E2F}"/>
              </a:ext>
            </a:extLst>
          </p:cNvPr>
          <p:cNvSpPr txBox="1"/>
          <p:nvPr/>
        </p:nvSpPr>
        <p:spPr>
          <a:xfrm>
            <a:off x="492784" y="2366421"/>
            <a:ext cx="11284138" cy="1384995"/>
          </a:xfrm>
          <a:prstGeom prst="rect">
            <a:avLst/>
          </a:prstGeom>
          <a:noFill/>
        </p:spPr>
        <p:txBody>
          <a:bodyPr wrap="square">
            <a:spAutoFit/>
          </a:bodyPr>
          <a:lstStyle/>
          <a:p>
            <a:pPr marL="285750" indent="-285750" algn="just">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Entendemos por ansiedad a la adaptación inadecuada a una situación, lo que provoca un incremento en el nivel de activación, lo que conlleva alteraciones en el funcionamiento emocional y nervioso. </a:t>
            </a:r>
          </a:p>
        </p:txBody>
      </p:sp>
      <p:sp>
        <p:nvSpPr>
          <p:cNvPr id="7" name="CuadroTexto 6">
            <a:extLst>
              <a:ext uri="{FF2B5EF4-FFF2-40B4-BE49-F238E27FC236}">
                <a16:creationId xmlns:a16="http://schemas.microsoft.com/office/drawing/2014/main" id="{4C918F9F-F079-BFE3-BF2C-C2B4B4E9651E}"/>
              </a:ext>
            </a:extLst>
          </p:cNvPr>
          <p:cNvSpPr txBox="1"/>
          <p:nvPr/>
        </p:nvSpPr>
        <p:spPr>
          <a:xfrm>
            <a:off x="553192" y="4221687"/>
            <a:ext cx="11223730" cy="1384995"/>
          </a:xfrm>
          <a:prstGeom prst="rect">
            <a:avLst/>
          </a:prstGeom>
          <a:noFill/>
        </p:spPr>
        <p:txBody>
          <a:bodyPr wrap="square">
            <a:spAutoFit/>
          </a:bodyPr>
          <a:lstStyle/>
          <a:p>
            <a:pPr marL="285750" indent="-285750" algn="just">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La ansiedad tiene así un componente cognoscitivo (preocupaciones, problemas de atención, pensamientos negativos) y un componente somático, que constituye el grado de activación física que se percibirá.</a:t>
            </a:r>
            <a:endParaRPr lang="es-CO" sz="2800" dirty="0">
              <a:latin typeface="Segoe UI Light" panose="020B0502040204020203" pitchFamily="34" charset="0"/>
              <a:cs typeface="Segoe UI Light" panose="020B0502040204020203" pitchFamily="34" charset="0"/>
            </a:endParaRPr>
          </a:p>
        </p:txBody>
      </p:sp>
      <p:sp>
        <p:nvSpPr>
          <p:cNvPr id="9" name="CuadroTexto 8">
            <a:extLst>
              <a:ext uri="{FF2B5EF4-FFF2-40B4-BE49-F238E27FC236}">
                <a16:creationId xmlns:a16="http://schemas.microsoft.com/office/drawing/2014/main" id="{4C2F7140-D793-B8B4-801C-EBB59929C3C3}"/>
              </a:ext>
            </a:extLst>
          </p:cNvPr>
          <p:cNvSpPr txBox="1"/>
          <p:nvPr/>
        </p:nvSpPr>
        <p:spPr>
          <a:xfrm>
            <a:off x="666948" y="6130133"/>
            <a:ext cx="11109974" cy="2677656"/>
          </a:xfrm>
          <a:prstGeom prst="rect">
            <a:avLst/>
          </a:prstGeom>
          <a:noFill/>
        </p:spPr>
        <p:txBody>
          <a:bodyPr wrap="square">
            <a:spAutoFit/>
          </a:bodyPr>
          <a:lstStyle/>
          <a:p>
            <a:pPr marL="285750" indent="-285750" algn="l">
              <a:buFont typeface="Wingdings" panose="05000000000000000000" pitchFamily="2" charset="2"/>
              <a:buChar char="q"/>
            </a:pPr>
            <a:r>
              <a:rPr lang="es-ES" sz="2800" dirty="0">
                <a:solidFill>
                  <a:srgbClr val="00000A"/>
                </a:solidFill>
                <a:latin typeface="Segoe UI Light" panose="020B0502040204020203" pitchFamily="34" charset="0"/>
                <a:cs typeface="Segoe UI Light" panose="020B0502040204020203" pitchFamily="34" charset="0"/>
              </a:rPr>
              <a:t>La Ansiedad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se puede diferenciar de dos tipos de ansiedad: </a:t>
            </a:r>
          </a:p>
          <a:p>
            <a:pPr marL="914400" lvl="1" indent="-457200" algn="just">
              <a:buFont typeface="Wingdings" panose="05000000000000000000" pitchFamily="2" charset="2"/>
              <a:buChar char="§"/>
            </a:pPr>
            <a:r>
              <a:rPr lang="es-ES" sz="2800" b="1" i="0" u="none" strike="noStrike" baseline="0" dirty="0">
                <a:solidFill>
                  <a:srgbClr val="00000A"/>
                </a:solidFill>
                <a:latin typeface="Segoe UI Light" panose="020B0502040204020203" pitchFamily="34" charset="0"/>
                <a:cs typeface="Segoe UI Light" panose="020B0502040204020203" pitchFamily="34" charset="0"/>
              </a:rPr>
              <a:t>Ansiedad de estado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(cuando es la respuesta a la percepción de un estimulo o situación amenazante, aunque objetivamente no sea realmente).</a:t>
            </a:r>
          </a:p>
          <a:p>
            <a:pPr marL="914400" lvl="1" indent="-457200" algn="just">
              <a:buFont typeface="Wingdings" panose="05000000000000000000" pitchFamily="2" charset="2"/>
              <a:buChar char="§"/>
            </a:pPr>
            <a:r>
              <a:rPr lang="es-ES" sz="2800" b="1" dirty="0">
                <a:solidFill>
                  <a:srgbClr val="00000A"/>
                </a:solidFill>
                <a:latin typeface="Segoe UI Light" panose="020B0502040204020203" pitchFamily="34" charset="0"/>
                <a:cs typeface="Segoe UI Light" panose="020B0502040204020203" pitchFamily="34" charset="0"/>
              </a:rPr>
              <a:t>A</a:t>
            </a:r>
            <a:r>
              <a:rPr lang="es-ES" sz="2800" b="1" i="0" u="none" strike="noStrike" baseline="0" dirty="0">
                <a:solidFill>
                  <a:srgbClr val="00000A"/>
                </a:solidFill>
                <a:latin typeface="Segoe UI Light" panose="020B0502040204020203" pitchFamily="34" charset="0"/>
                <a:cs typeface="Segoe UI Light" panose="020B0502040204020203" pitchFamily="34" charset="0"/>
              </a:rPr>
              <a:t>nsiedad de rasgo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(cuando es la respuesta a un momento determinado).</a:t>
            </a:r>
            <a:endParaRPr lang="es-CO" sz="2800" dirty="0">
              <a:latin typeface="Segoe UI Light" panose="020B0502040204020203" pitchFamily="34" charset="0"/>
              <a:cs typeface="Segoe UI Light" panose="020B0502040204020203" pitchFamily="34" charset="0"/>
            </a:endParaRPr>
          </a:p>
        </p:txBody>
      </p:sp>
      <p:grpSp>
        <p:nvGrpSpPr>
          <p:cNvPr id="13" name="Grupo 12">
            <a:extLst>
              <a:ext uri="{FF2B5EF4-FFF2-40B4-BE49-F238E27FC236}">
                <a16:creationId xmlns:a16="http://schemas.microsoft.com/office/drawing/2014/main" id="{6BB34768-0551-56DC-0C65-619F3AE61D76}"/>
              </a:ext>
            </a:extLst>
          </p:cNvPr>
          <p:cNvGrpSpPr/>
          <p:nvPr/>
        </p:nvGrpSpPr>
        <p:grpSpPr>
          <a:xfrm>
            <a:off x="12781891" y="3789967"/>
            <a:ext cx="4932338" cy="3749805"/>
            <a:chOff x="12781891" y="3789967"/>
            <a:chExt cx="4932338" cy="3749805"/>
          </a:xfrm>
        </p:grpSpPr>
        <p:sp>
          <p:nvSpPr>
            <p:cNvPr id="10" name="object 3">
              <a:extLst>
                <a:ext uri="{FF2B5EF4-FFF2-40B4-BE49-F238E27FC236}">
                  <a16:creationId xmlns:a16="http://schemas.microsoft.com/office/drawing/2014/main" id="{22F64DA8-5F84-3B1C-51E3-7CCDA8D57FAA}"/>
                </a:ext>
              </a:extLst>
            </p:cNvPr>
            <p:cNvSpPr/>
            <p:nvPr/>
          </p:nvSpPr>
          <p:spPr>
            <a:xfrm>
              <a:off x="12781891" y="3789967"/>
              <a:ext cx="4932338" cy="374980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800">
                <a:latin typeface="Segoe UI Light" panose="020B0502040204020203" pitchFamily="34" charset="0"/>
                <a:cs typeface="Segoe UI Light" panose="020B0502040204020203" pitchFamily="34" charset="0"/>
              </a:endParaRPr>
            </a:p>
          </p:txBody>
        </p:sp>
        <p:pic>
          <p:nvPicPr>
            <p:cNvPr id="12" name="Imagen 11">
              <a:extLst>
                <a:ext uri="{FF2B5EF4-FFF2-40B4-BE49-F238E27FC236}">
                  <a16:creationId xmlns:a16="http://schemas.microsoft.com/office/drawing/2014/main" id="{F12D545A-CB87-1D92-D9A8-F644546C87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30200" y="4103634"/>
              <a:ext cx="4476202" cy="3116015"/>
            </a:xfrm>
            <a:prstGeom prst="rect">
              <a:avLst/>
            </a:prstGeom>
          </p:spPr>
        </p:pic>
      </p:grpSp>
    </p:spTree>
    <p:extLst>
      <p:ext uri="{BB962C8B-B14F-4D97-AF65-F5344CB8AC3E}">
        <p14:creationId xmlns:p14="http://schemas.microsoft.com/office/powerpoint/2010/main" val="119725068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5" name="CuadroTexto 4">
            <a:extLst>
              <a:ext uri="{FF2B5EF4-FFF2-40B4-BE49-F238E27FC236}">
                <a16:creationId xmlns:a16="http://schemas.microsoft.com/office/drawing/2014/main" id="{98473FD8-5147-F529-0C8B-9D7A2886F8C5}"/>
              </a:ext>
            </a:extLst>
          </p:cNvPr>
          <p:cNvSpPr txBox="1"/>
          <p:nvPr/>
        </p:nvSpPr>
        <p:spPr>
          <a:xfrm>
            <a:off x="1619238" y="3490349"/>
            <a:ext cx="10521392" cy="4536370"/>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La activación fisiológica se relaciona con el rendimiento según el modelo de una “U” invertida. Si el nivel de preocupación es elevado, habrá un aumento de la activación llegando a un umbral por encima del nivel óptimo y luego viene la “catástrofe” (rápido descenso del rendimiento). Por lo que es importante aparte de un nivel adecuado de activación fisiológica, poder controlar la angustia cognitiva.</a:t>
            </a:r>
            <a:endParaRPr lang="es-CO" sz="2800" dirty="0">
              <a:latin typeface="Segoe UI Light" panose="020B0502040204020203" pitchFamily="34" charset="0"/>
              <a:cs typeface="Segoe UI Light" panose="020B0502040204020203" pitchFamily="34" charset="0"/>
            </a:endParaRPr>
          </a:p>
        </p:txBody>
      </p:sp>
      <p:sp>
        <p:nvSpPr>
          <p:cNvPr id="7" name="CuadroTexto 6">
            <a:extLst>
              <a:ext uri="{FF2B5EF4-FFF2-40B4-BE49-F238E27FC236}">
                <a16:creationId xmlns:a16="http://schemas.microsoft.com/office/drawing/2014/main" id="{377C45C1-3162-9792-751E-5A628B1E367E}"/>
              </a:ext>
            </a:extLst>
          </p:cNvPr>
          <p:cNvSpPr txBox="1"/>
          <p:nvPr/>
        </p:nvSpPr>
        <p:spPr>
          <a:xfrm>
            <a:off x="1594408" y="2362184"/>
            <a:ext cx="2748992" cy="584775"/>
          </a:xfrm>
          <a:prstGeom prst="rect">
            <a:avLst/>
          </a:prstGeom>
          <a:noFill/>
        </p:spPr>
        <p:txBody>
          <a:bodyPr wrap="square">
            <a:spAutoFit/>
          </a:bodyPr>
          <a:lstStyle/>
          <a:p>
            <a:r>
              <a:rPr lang="es-ES" sz="3200" b="1" i="0" u="none" strike="noStrike" baseline="0" dirty="0">
                <a:solidFill>
                  <a:srgbClr val="00000A"/>
                </a:solidFill>
                <a:latin typeface="Segoe UI Light" panose="020B0502040204020203" pitchFamily="34" charset="0"/>
                <a:cs typeface="Segoe UI Light" panose="020B0502040204020203" pitchFamily="34" charset="0"/>
              </a:rPr>
              <a:t>La activación </a:t>
            </a:r>
            <a:endParaRPr lang="es-CO" sz="3200" b="1" dirty="0">
              <a:latin typeface="Segoe UI Light" panose="020B0502040204020203" pitchFamily="34" charset="0"/>
              <a:cs typeface="Segoe UI Light" panose="020B0502040204020203" pitchFamily="34" charset="0"/>
            </a:endParaRPr>
          </a:p>
        </p:txBody>
      </p:sp>
      <p:grpSp>
        <p:nvGrpSpPr>
          <p:cNvPr id="10" name="Grupo 9">
            <a:extLst>
              <a:ext uri="{FF2B5EF4-FFF2-40B4-BE49-F238E27FC236}">
                <a16:creationId xmlns:a16="http://schemas.microsoft.com/office/drawing/2014/main" id="{254FD792-58DE-F368-11DD-D065655F2A2C}"/>
              </a:ext>
            </a:extLst>
          </p:cNvPr>
          <p:cNvGrpSpPr/>
          <p:nvPr/>
        </p:nvGrpSpPr>
        <p:grpSpPr>
          <a:xfrm>
            <a:off x="13030200" y="3490349"/>
            <a:ext cx="4827863" cy="3814458"/>
            <a:chOff x="14251849" y="3228109"/>
            <a:chExt cx="3694727" cy="2726605"/>
          </a:xfrm>
        </p:grpSpPr>
        <p:sp>
          <p:nvSpPr>
            <p:cNvPr id="43" name="object 3"/>
            <p:cNvSpPr/>
            <p:nvPr/>
          </p:nvSpPr>
          <p:spPr>
            <a:xfrm>
              <a:off x="14251849" y="3228109"/>
              <a:ext cx="3694727" cy="2726605"/>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9" name="Imagen 8">
              <a:extLst>
                <a:ext uri="{FF2B5EF4-FFF2-40B4-BE49-F238E27FC236}">
                  <a16:creationId xmlns:a16="http://schemas.microsoft.com/office/drawing/2014/main" id="{2FB2B1C4-74FC-D48F-E6B2-CB6246D9402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4488891" y="3428227"/>
              <a:ext cx="3319753" cy="2353468"/>
            </a:xfrm>
            <a:prstGeom prst="rect">
              <a:avLst/>
            </a:prstGeom>
          </p:spPr>
        </p:pic>
      </p:grpSp>
    </p:spTree>
    <p:extLst>
      <p:ext uri="{BB962C8B-B14F-4D97-AF65-F5344CB8AC3E}">
        <p14:creationId xmlns:p14="http://schemas.microsoft.com/office/powerpoint/2010/main" val="5825066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4" name="CuadroTexto 3">
            <a:extLst>
              <a:ext uri="{FF2B5EF4-FFF2-40B4-BE49-F238E27FC236}">
                <a16:creationId xmlns:a16="http://schemas.microsoft.com/office/drawing/2014/main" id="{220F27DE-B6AA-DB65-0689-76B7DDA745F2}"/>
              </a:ext>
            </a:extLst>
          </p:cNvPr>
          <p:cNvSpPr txBox="1"/>
          <p:nvPr/>
        </p:nvSpPr>
        <p:spPr>
          <a:xfrm>
            <a:off x="3980584" y="2207366"/>
            <a:ext cx="9144000" cy="2308324"/>
          </a:xfrm>
          <a:prstGeom prst="rect">
            <a:avLst/>
          </a:prstGeom>
          <a:noFill/>
        </p:spPr>
        <p:txBody>
          <a:bodyPr wrap="square">
            <a:spAutoFit/>
          </a:bodyPr>
          <a:lstStyle/>
          <a:p>
            <a:pPr algn="ctr"/>
            <a:r>
              <a:rPr lang="es-CO" sz="4800" b="1" kern="0" dirty="0">
                <a:solidFill>
                  <a:srgbClr val="333333"/>
                </a:solidFill>
                <a:latin typeface="Segoe UI Light" panose="020B0502040204020203" pitchFamily="34" charset="0"/>
                <a:ea typeface="Times New Roman" panose="02020603050405020304" pitchFamily="18" charset="0"/>
                <a:cs typeface="Segoe UI Light" panose="020B0502040204020203" pitchFamily="34" charset="0"/>
              </a:rPr>
              <a:t>T</a:t>
            </a:r>
            <a:r>
              <a:rPr lang="es-CO" sz="4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écnicas psicológicas para fortalecer tu mentalidad y mejorar tu rendimiento en el deporte</a:t>
            </a:r>
            <a:endParaRPr lang="es-CO" sz="4800" b="1" dirty="0">
              <a:latin typeface="Segoe UI Light" panose="020B0502040204020203" pitchFamily="34" charset="0"/>
              <a:cs typeface="Segoe UI Light" panose="020B0502040204020203" pitchFamily="34" charset="0"/>
            </a:endParaRPr>
          </a:p>
        </p:txBody>
      </p:sp>
      <p:grpSp>
        <p:nvGrpSpPr>
          <p:cNvPr id="10" name="Grupo 9">
            <a:extLst>
              <a:ext uri="{FF2B5EF4-FFF2-40B4-BE49-F238E27FC236}">
                <a16:creationId xmlns:a16="http://schemas.microsoft.com/office/drawing/2014/main" id="{2BE93628-016F-5590-12BF-B4670C2007F8}"/>
              </a:ext>
            </a:extLst>
          </p:cNvPr>
          <p:cNvGrpSpPr/>
          <p:nvPr/>
        </p:nvGrpSpPr>
        <p:grpSpPr>
          <a:xfrm>
            <a:off x="3973496" y="5102319"/>
            <a:ext cx="9666304" cy="3917385"/>
            <a:chOff x="12255433" y="5263082"/>
            <a:chExt cx="4827863" cy="2308324"/>
          </a:xfrm>
        </p:grpSpPr>
        <p:sp>
          <p:nvSpPr>
            <p:cNvPr id="8" name="object 3">
              <a:extLst>
                <a:ext uri="{FF2B5EF4-FFF2-40B4-BE49-F238E27FC236}">
                  <a16:creationId xmlns:a16="http://schemas.microsoft.com/office/drawing/2014/main" id="{F0D99CFB-08D7-ABE3-9929-69CEC27763B3}"/>
                </a:ext>
              </a:extLst>
            </p:cNvPr>
            <p:cNvSpPr/>
            <p:nvPr/>
          </p:nvSpPr>
          <p:spPr>
            <a:xfrm>
              <a:off x="12255433" y="5263082"/>
              <a:ext cx="4827863" cy="230832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6" name="Imagen 5">
              <a:extLst>
                <a:ext uri="{FF2B5EF4-FFF2-40B4-BE49-F238E27FC236}">
                  <a16:creationId xmlns:a16="http://schemas.microsoft.com/office/drawing/2014/main" id="{D1F8B842-1BD9-3693-7752-6A94223BA45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2453932" y="5498149"/>
              <a:ext cx="4503801" cy="1778951"/>
            </a:xfrm>
            <a:prstGeom prst="rect">
              <a:avLst/>
            </a:prstGeom>
          </p:spPr>
        </p:pic>
      </p:grpSp>
    </p:spTree>
    <p:extLst>
      <p:ext uri="{BB962C8B-B14F-4D97-AF65-F5344CB8AC3E}">
        <p14:creationId xmlns:p14="http://schemas.microsoft.com/office/powerpoint/2010/main" val="53722547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6" name="CuadroTexto 5">
            <a:extLst>
              <a:ext uri="{FF2B5EF4-FFF2-40B4-BE49-F238E27FC236}">
                <a16:creationId xmlns:a16="http://schemas.microsoft.com/office/drawing/2014/main" id="{727A05F1-C540-921A-53B4-442530FA212E}"/>
              </a:ext>
            </a:extLst>
          </p:cNvPr>
          <p:cNvSpPr txBox="1"/>
          <p:nvPr/>
        </p:nvSpPr>
        <p:spPr>
          <a:xfrm>
            <a:off x="1623899" y="2100103"/>
            <a:ext cx="2876160" cy="519438"/>
          </a:xfrm>
          <a:prstGeom prst="rect">
            <a:avLst/>
          </a:prstGeom>
          <a:noFill/>
        </p:spPr>
        <p:txBody>
          <a:bodyPr wrap="square">
            <a:spAutoFit/>
          </a:bodyPr>
          <a:lstStyle/>
          <a:p>
            <a:pPr>
              <a:spcAft>
                <a:spcPts val="1125"/>
              </a:spcAft>
            </a:pP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EL AUTOHABLA</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8" name="CuadroTexto 7">
            <a:extLst>
              <a:ext uri="{FF2B5EF4-FFF2-40B4-BE49-F238E27FC236}">
                <a16:creationId xmlns:a16="http://schemas.microsoft.com/office/drawing/2014/main" id="{BE04EA04-A10F-4F5C-BAA6-B79A9D0AACE4}"/>
              </a:ext>
            </a:extLst>
          </p:cNvPr>
          <p:cNvSpPr txBox="1"/>
          <p:nvPr/>
        </p:nvSpPr>
        <p:spPr>
          <a:xfrm>
            <a:off x="1446951" y="3450241"/>
            <a:ext cx="10496160" cy="980461"/>
          </a:xfrm>
          <a:prstGeom prst="rect">
            <a:avLst/>
          </a:prstGeom>
          <a:noFill/>
        </p:spPr>
        <p:txBody>
          <a:bodyPr wrap="square">
            <a:spAutoFit/>
          </a:bodyPr>
          <a:lstStyle/>
          <a:p>
            <a:pPr marL="457200" indent="-457200" algn="just">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El auto habla es una técnica psicológica que hace referencia a un diálogo interno.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Hablar con uno mismo</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0" name="CuadroTexto 9">
            <a:extLst>
              <a:ext uri="{FF2B5EF4-FFF2-40B4-BE49-F238E27FC236}">
                <a16:creationId xmlns:a16="http://schemas.microsoft.com/office/drawing/2014/main" id="{076D7C11-71D9-59B7-8A5D-02F176DE93C0}"/>
              </a:ext>
            </a:extLst>
          </p:cNvPr>
          <p:cNvSpPr txBox="1"/>
          <p:nvPr/>
        </p:nvSpPr>
        <p:spPr>
          <a:xfrm>
            <a:off x="1549303" y="5233971"/>
            <a:ext cx="10496160" cy="1384995"/>
          </a:xfrm>
          <a:prstGeom prst="rect">
            <a:avLst/>
          </a:prstGeom>
          <a:noFill/>
        </p:spPr>
        <p:txBody>
          <a:bodyPr wrap="square">
            <a:spAutoFit/>
          </a:bodyPr>
          <a:lstStyle/>
          <a:p>
            <a:pPr marL="457200" indent="-457200" algn="just">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En el deporte esta comunicación interna es usada en los entrenamientos y en la competición para que el deportista aprenda a controlar sus pensamientos.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2" name="CuadroTexto 11">
            <a:extLst>
              <a:ext uri="{FF2B5EF4-FFF2-40B4-BE49-F238E27FC236}">
                <a16:creationId xmlns:a16="http://schemas.microsoft.com/office/drawing/2014/main" id="{EF712254-37DB-8028-0912-3F1C8D71AC32}"/>
              </a:ext>
            </a:extLst>
          </p:cNvPr>
          <p:cNvSpPr txBox="1"/>
          <p:nvPr/>
        </p:nvSpPr>
        <p:spPr>
          <a:xfrm>
            <a:off x="1549303" y="7522670"/>
            <a:ext cx="10496160" cy="1384995"/>
          </a:xfrm>
          <a:prstGeom prst="rect">
            <a:avLst/>
          </a:prstGeom>
          <a:noFill/>
        </p:spPr>
        <p:txBody>
          <a:bodyPr wrap="square">
            <a:spAutoFit/>
          </a:bodyPr>
          <a:lstStyle/>
          <a:p>
            <a:pPr marL="457200" indent="-457200" algn="just">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El propósito del auto habla es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hacer conscientes nuestros pensamientos para moldearlos y adoptar una perspectiva</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que potencie el estado que queremos lograr.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13" name="Grupo 12">
            <a:extLst>
              <a:ext uri="{FF2B5EF4-FFF2-40B4-BE49-F238E27FC236}">
                <a16:creationId xmlns:a16="http://schemas.microsoft.com/office/drawing/2014/main" id="{54CA8B96-250C-C86E-4332-E91D67A5F6CD}"/>
              </a:ext>
            </a:extLst>
          </p:cNvPr>
          <p:cNvGrpSpPr/>
          <p:nvPr/>
        </p:nvGrpSpPr>
        <p:grpSpPr>
          <a:xfrm>
            <a:off x="12801599" y="3685029"/>
            <a:ext cx="5097221" cy="4359495"/>
            <a:chOff x="11811000" y="3100473"/>
            <a:chExt cx="5181600" cy="3871827"/>
          </a:xfrm>
        </p:grpSpPr>
        <p:sp>
          <p:nvSpPr>
            <p:cNvPr id="14" name="object 3">
              <a:extLst>
                <a:ext uri="{FF2B5EF4-FFF2-40B4-BE49-F238E27FC236}">
                  <a16:creationId xmlns:a16="http://schemas.microsoft.com/office/drawing/2014/main" id="{269E40FB-3CDC-0FAF-55D8-1E57FF52D616}"/>
                </a:ext>
              </a:extLst>
            </p:cNvPr>
            <p:cNvSpPr/>
            <p:nvPr/>
          </p:nvSpPr>
          <p:spPr>
            <a:xfrm rot="5400000">
              <a:off x="12465886" y="2445587"/>
              <a:ext cx="3871827" cy="518160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5" name="Imagen 14">
              <a:extLst>
                <a:ext uri="{FF2B5EF4-FFF2-40B4-BE49-F238E27FC236}">
                  <a16:creationId xmlns:a16="http://schemas.microsoft.com/office/drawing/2014/main" id="{647684BF-19A9-A55A-C512-FC94A00BA78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1995473" y="3314036"/>
              <a:ext cx="4778197" cy="3411229"/>
            </a:xfrm>
            <a:prstGeom prst="rect">
              <a:avLst/>
            </a:prstGeom>
          </p:spPr>
        </p:pic>
      </p:grpSp>
    </p:spTree>
    <p:extLst>
      <p:ext uri="{BB962C8B-B14F-4D97-AF65-F5344CB8AC3E}">
        <p14:creationId xmlns:p14="http://schemas.microsoft.com/office/powerpoint/2010/main" val="24380050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2" name="CuadroTexto 1">
            <a:extLst>
              <a:ext uri="{FF2B5EF4-FFF2-40B4-BE49-F238E27FC236}">
                <a16:creationId xmlns:a16="http://schemas.microsoft.com/office/drawing/2014/main" id="{CCBA7B79-5875-F3DD-375D-5A56FB809EFA}"/>
              </a:ext>
            </a:extLst>
          </p:cNvPr>
          <p:cNvSpPr txBox="1"/>
          <p:nvPr/>
        </p:nvSpPr>
        <p:spPr>
          <a:xfrm>
            <a:off x="838046" y="4748444"/>
            <a:ext cx="11319634" cy="3448893"/>
          </a:xfrm>
          <a:prstGeom prst="rect">
            <a:avLst/>
          </a:prstGeom>
          <a:noFill/>
        </p:spPr>
        <p:txBody>
          <a:bodyPr wrap="square">
            <a:spAutoFit/>
          </a:bodyPr>
          <a:lstStyle/>
          <a:p>
            <a:pPr marL="457200" indent="-457200">
              <a:lnSpc>
                <a:spcPct val="150000"/>
              </a:lnSpc>
              <a:spcAft>
                <a:spcPts val="1125"/>
              </a:spcAft>
              <a:buFont typeface="Wingdings" panose="05000000000000000000" pitchFamily="2" charset="2"/>
              <a:buChar char="q"/>
            </a:pPr>
            <a:r>
              <a:rPr lang="es-CO" sz="2800" kern="0" dirty="0">
                <a:solidFill>
                  <a:srgbClr val="333333"/>
                </a:solidFill>
                <a:latin typeface="Segoe UI Light" panose="020B0502040204020203" pitchFamily="34" charset="0"/>
                <a:ea typeface="Calibri" panose="020F0502020204030204" pitchFamily="34" charset="0"/>
                <a:cs typeface="Segoe UI Light" panose="020B0502040204020203" pitchFamily="34" charset="0"/>
              </a:rPr>
              <a:t>Por Ejemplo:</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914400" lvl="1" indent="-457200">
              <a:lnSpc>
                <a:spcPct val="150000"/>
              </a:lnSpc>
              <a:spcAft>
                <a:spcPts val="480"/>
              </a:spcAft>
              <a:buSzPct val="100000"/>
              <a:buFont typeface="Wingdings" panose="05000000000000000000" pitchFamily="2" charset="2"/>
              <a:buChar char="§"/>
              <a:tabLst>
                <a:tab pos="457200" algn="l"/>
              </a:tabLst>
            </a:pP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Pensamiento irracional: </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«Es imposible que pueda trepar la cuerda por mucho que entrene».</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914400" lvl="1" indent="-457200">
              <a:lnSpc>
                <a:spcPct val="150000"/>
              </a:lnSpc>
              <a:spcAft>
                <a:spcPts val="480"/>
              </a:spcAft>
              <a:buSzPct val="100000"/>
              <a:buFont typeface="Wingdings" panose="05000000000000000000" pitchFamily="2" charset="2"/>
              <a:buChar char="§"/>
              <a:tabLst>
                <a:tab pos="457200" algn="l"/>
              </a:tabLst>
            </a:pP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Pensamiento racional: </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«Es difícil y me va a costar, pero las personas que siguen este entrenamiento consiguen treparla».</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5" name="CuadroTexto 4">
            <a:extLst>
              <a:ext uri="{FF2B5EF4-FFF2-40B4-BE49-F238E27FC236}">
                <a16:creationId xmlns:a16="http://schemas.microsoft.com/office/drawing/2014/main" id="{3A4B9746-B085-356F-40DC-C6050C22172E}"/>
              </a:ext>
            </a:extLst>
          </p:cNvPr>
          <p:cNvSpPr txBox="1"/>
          <p:nvPr/>
        </p:nvSpPr>
        <p:spPr>
          <a:xfrm>
            <a:off x="899429" y="2225583"/>
            <a:ext cx="11282881" cy="1951047"/>
          </a:xfrm>
          <a:prstGeom prst="rect">
            <a:avLst/>
          </a:prstGeom>
          <a:noFill/>
        </p:spPr>
        <p:txBody>
          <a:bodyPr wrap="square">
            <a:spAutoFit/>
          </a:bodyPr>
          <a:lstStyle/>
          <a:p>
            <a:pPr marL="457200" indent="-457200">
              <a:lnSpc>
                <a:spcPct val="150000"/>
              </a:lnSpc>
              <a:spcAft>
                <a:spcPts val="1125"/>
              </a:spcAft>
              <a:buFont typeface="Wingdings" panose="05000000000000000000" pitchFamily="2" charset="2"/>
              <a:buChar char="q"/>
            </a:pPr>
            <a:r>
              <a:rPr lang="es-CO" sz="2800" kern="0" dirty="0">
                <a:solidFill>
                  <a:srgbClr val="333333"/>
                </a:solidFill>
                <a:latin typeface="Segoe UI Light" panose="020B0502040204020203" pitchFamily="34" charset="0"/>
                <a:ea typeface="Times New Roman" panose="02020603050405020304" pitchFamily="18" charset="0"/>
                <a:cs typeface="Segoe UI Light" panose="020B0502040204020203" pitchFamily="34" charset="0"/>
              </a:rPr>
              <a:t>P</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odemos combatir los pensamientos irracionales o negativos que nos bloquean con pensamientos realistas y objetivos, aportando datos reales.</a:t>
            </a:r>
          </a:p>
        </p:txBody>
      </p:sp>
      <p:grpSp>
        <p:nvGrpSpPr>
          <p:cNvPr id="11" name="Grupo 10">
            <a:extLst>
              <a:ext uri="{FF2B5EF4-FFF2-40B4-BE49-F238E27FC236}">
                <a16:creationId xmlns:a16="http://schemas.microsoft.com/office/drawing/2014/main" id="{B89DDB1F-0821-33B2-0E6D-D77EDF0CD606}"/>
              </a:ext>
            </a:extLst>
          </p:cNvPr>
          <p:cNvGrpSpPr/>
          <p:nvPr/>
        </p:nvGrpSpPr>
        <p:grpSpPr>
          <a:xfrm>
            <a:off x="12537233" y="3051656"/>
            <a:ext cx="5097221" cy="4359495"/>
            <a:chOff x="12801599" y="3685030"/>
            <a:chExt cx="5097221" cy="4359495"/>
          </a:xfrm>
        </p:grpSpPr>
        <p:sp>
          <p:nvSpPr>
            <p:cNvPr id="7" name="object 3">
              <a:extLst>
                <a:ext uri="{FF2B5EF4-FFF2-40B4-BE49-F238E27FC236}">
                  <a16:creationId xmlns:a16="http://schemas.microsoft.com/office/drawing/2014/main" id="{926CC10D-92AF-AD6A-48F4-CC1341656794}"/>
                </a:ext>
              </a:extLst>
            </p:cNvPr>
            <p:cNvSpPr/>
            <p:nvPr/>
          </p:nvSpPr>
          <p:spPr>
            <a:xfrm rot="5400000">
              <a:off x="13170462" y="3316167"/>
              <a:ext cx="4359495" cy="5097221"/>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0" name="Imagen 9">
              <a:extLst>
                <a:ext uri="{FF2B5EF4-FFF2-40B4-BE49-F238E27FC236}">
                  <a16:creationId xmlns:a16="http://schemas.microsoft.com/office/drawing/2014/main" id="{2A02ACB7-863C-4E49-5A05-4CD0B674156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41072" y="3894332"/>
              <a:ext cx="4728750" cy="3839933"/>
            </a:xfrm>
            <a:prstGeom prst="rect">
              <a:avLst/>
            </a:prstGeom>
          </p:spPr>
        </p:pic>
      </p:grpSp>
    </p:spTree>
    <p:extLst>
      <p:ext uri="{BB962C8B-B14F-4D97-AF65-F5344CB8AC3E}">
        <p14:creationId xmlns:p14="http://schemas.microsoft.com/office/powerpoint/2010/main" val="250572365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5" name="CuadroTexto 4">
            <a:extLst>
              <a:ext uri="{FF2B5EF4-FFF2-40B4-BE49-F238E27FC236}">
                <a16:creationId xmlns:a16="http://schemas.microsoft.com/office/drawing/2014/main" id="{642DE40A-6D20-3E41-321A-68B43D9355A9}"/>
              </a:ext>
            </a:extLst>
          </p:cNvPr>
          <p:cNvSpPr txBox="1"/>
          <p:nvPr/>
        </p:nvSpPr>
        <p:spPr>
          <a:xfrm>
            <a:off x="1606937" y="7617799"/>
            <a:ext cx="10830580" cy="1441485"/>
          </a:xfrm>
          <a:prstGeom prst="rect">
            <a:avLst/>
          </a:prstGeom>
          <a:noFill/>
        </p:spPr>
        <p:txBody>
          <a:bodyPr wrap="square">
            <a:spAutoFit/>
          </a:bodyPr>
          <a:lstStyle/>
          <a:p>
            <a:pPr marL="457200" indent="-457200">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Una técnica muy usada es el control de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respiración diafragmática</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De forma lenta se inspira el aire por la nariz hacia el estómago y se expulsa por la boca.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8" name="CuadroTexto 7">
            <a:extLst>
              <a:ext uri="{FF2B5EF4-FFF2-40B4-BE49-F238E27FC236}">
                <a16:creationId xmlns:a16="http://schemas.microsoft.com/office/drawing/2014/main" id="{9BF60DEF-663A-3250-2210-48B1F4A27AD5}"/>
              </a:ext>
            </a:extLst>
          </p:cNvPr>
          <p:cNvSpPr txBox="1"/>
          <p:nvPr/>
        </p:nvSpPr>
        <p:spPr>
          <a:xfrm>
            <a:off x="1551205" y="1585446"/>
            <a:ext cx="9154632" cy="519438"/>
          </a:xfrm>
          <a:prstGeom prst="rect">
            <a:avLst/>
          </a:prstGeom>
          <a:noFill/>
        </p:spPr>
        <p:txBody>
          <a:bodyPr wrap="square">
            <a:spAutoFit/>
          </a:bodyPr>
          <a:lstStyle/>
          <a:p>
            <a:pPr>
              <a:lnSpc>
                <a:spcPct val="107000"/>
              </a:lnSpc>
              <a:spcAft>
                <a:spcPts val="1125"/>
              </a:spcAft>
            </a:pP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RELAJACIÓN</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0" name="CuadroTexto 9">
            <a:extLst>
              <a:ext uri="{FF2B5EF4-FFF2-40B4-BE49-F238E27FC236}">
                <a16:creationId xmlns:a16="http://schemas.microsoft.com/office/drawing/2014/main" id="{509560E2-762F-A00E-42CF-9F345D8CECBC}"/>
              </a:ext>
            </a:extLst>
          </p:cNvPr>
          <p:cNvSpPr txBox="1"/>
          <p:nvPr/>
        </p:nvSpPr>
        <p:spPr>
          <a:xfrm>
            <a:off x="1554871" y="2455324"/>
            <a:ext cx="10830580" cy="980461"/>
          </a:xfrm>
          <a:prstGeom prst="rect">
            <a:avLst/>
          </a:prstGeom>
          <a:noFill/>
        </p:spPr>
        <p:txBody>
          <a:bodyPr wrap="square">
            <a:spAutoFit/>
          </a:bodyPr>
          <a:lstStyle/>
          <a:p>
            <a:pPr marL="457200" indent="-457200">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relajación es una habilidad psicológica muy conocida y estudiada porque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disminuye el estrés y favorece la recuperación física.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2" name="CuadroTexto 11">
            <a:extLst>
              <a:ext uri="{FF2B5EF4-FFF2-40B4-BE49-F238E27FC236}">
                <a16:creationId xmlns:a16="http://schemas.microsoft.com/office/drawing/2014/main" id="{D0F8BA4A-A14F-56F3-886F-1ED0DEDC400E}"/>
              </a:ext>
            </a:extLst>
          </p:cNvPr>
          <p:cNvSpPr txBox="1"/>
          <p:nvPr/>
        </p:nvSpPr>
        <p:spPr>
          <a:xfrm>
            <a:off x="1554871" y="3720201"/>
            <a:ext cx="10830580" cy="980461"/>
          </a:xfrm>
          <a:prstGeom prst="rect">
            <a:avLst/>
          </a:prstGeom>
          <a:noFill/>
        </p:spPr>
        <p:txBody>
          <a:bodyPr wrap="square">
            <a:spAutoFit/>
          </a:bodyPr>
          <a:lstStyle/>
          <a:p>
            <a:pPr marL="457200" indent="-457200">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En el deporte, también se usa para controlar el nivel de activación del atleta.</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4" name="CuadroTexto 13">
            <a:extLst>
              <a:ext uri="{FF2B5EF4-FFF2-40B4-BE49-F238E27FC236}">
                <a16:creationId xmlns:a16="http://schemas.microsoft.com/office/drawing/2014/main" id="{F7FE4751-6FF9-C827-D0C1-8F7CB70A212C}"/>
              </a:ext>
            </a:extLst>
          </p:cNvPr>
          <p:cNvSpPr txBox="1"/>
          <p:nvPr/>
        </p:nvSpPr>
        <p:spPr>
          <a:xfrm>
            <a:off x="1596304" y="4883106"/>
            <a:ext cx="10830580" cy="980461"/>
          </a:xfrm>
          <a:prstGeom prst="rect">
            <a:avLst/>
          </a:prstGeom>
          <a:noFill/>
        </p:spPr>
        <p:txBody>
          <a:bodyPr wrap="square">
            <a:spAutoFit/>
          </a:bodyPr>
          <a:lstStyle/>
          <a:p>
            <a:pPr marL="457200" indent="-457200">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finalidad es manejar el grado de activación deseado para cada circunstancia.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6" name="CuadroTexto 15">
            <a:extLst>
              <a:ext uri="{FF2B5EF4-FFF2-40B4-BE49-F238E27FC236}">
                <a16:creationId xmlns:a16="http://schemas.microsoft.com/office/drawing/2014/main" id="{56858E5B-F3A8-A353-CE14-B13F500616D0}"/>
              </a:ext>
            </a:extLst>
          </p:cNvPr>
          <p:cNvSpPr txBox="1"/>
          <p:nvPr/>
        </p:nvSpPr>
        <p:spPr>
          <a:xfrm>
            <a:off x="1606937" y="6097100"/>
            <a:ext cx="10830580" cy="1441485"/>
          </a:xfrm>
          <a:prstGeom prst="rect">
            <a:avLst/>
          </a:prstGeom>
          <a:noFill/>
        </p:spPr>
        <p:txBody>
          <a:bodyPr wrap="square">
            <a:spAutoFit/>
          </a:bodyPr>
          <a:lstStyle/>
          <a:p>
            <a:pPr marL="457200" indent="-457200">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relajación la usamos cuando queremos</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calma, descansar o realizar una tarea que requiera tranquilidad</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pero no cuando necesitemos estar activados para un trabajo físico.</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8" name="CuadroTexto 17">
            <a:extLst>
              <a:ext uri="{FF2B5EF4-FFF2-40B4-BE49-F238E27FC236}">
                <a16:creationId xmlns:a16="http://schemas.microsoft.com/office/drawing/2014/main" id="{860C0A48-DEDA-281C-CDCE-67AB61C5C801}"/>
              </a:ext>
            </a:extLst>
          </p:cNvPr>
          <p:cNvSpPr txBox="1"/>
          <p:nvPr/>
        </p:nvSpPr>
        <p:spPr>
          <a:xfrm>
            <a:off x="1590988" y="9286652"/>
            <a:ext cx="10830580" cy="519438"/>
          </a:xfrm>
          <a:prstGeom prst="rect">
            <a:avLst/>
          </a:prstGeom>
          <a:noFill/>
        </p:spPr>
        <p:txBody>
          <a:bodyPr wrap="square">
            <a:spAutoFit/>
          </a:bodyPr>
          <a:lstStyle/>
          <a:p>
            <a:pPr marL="457200" indent="-457200">
              <a:lnSpc>
                <a:spcPct val="107000"/>
              </a:lnSpc>
              <a:spcAft>
                <a:spcPts val="1125"/>
              </a:spcAft>
              <a:buFont typeface="Wingdings" panose="05000000000000000000" pitchFamily="2" charset="2"/>
              <a:buChar char="q"/>
            </a:pP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meditación</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también es una técnica muy usada para estos fines.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21" name="Grupo 20">
            <a:extLst>
              <a:ext uri="{FF2B5EF4-FFF2-40B4-BE49-F238E27FC236}">
                <a16:creationId xmlns:a16="http://schemas.microsoft.com/office/drawing/2014/main" id="{96F7DE91-5204-72EB-472D-521CF88BCA12}"/>
              </a:ext>
            </a:extLst>
          </p:cNvPr>
          <p:cNvGrpSpPr/>
          <p:nvPr/>
        </p:nvGrpSpPr>
        <p:grpSpPr>
          <a:xfrm>
            <a:off x="12885979" y="4076028"/>
            <a:ext cx="5097221" cy="3111616"/>
            <a:chOff x="12885978" y="3626452"/>
            <a:chExt cx="5097221" cy="3111616"/>
          </a:xfrm>
        </p:grpSpPr>
        <p:sp>
          <p:nvSpPr>
            <p:cNvPr id="2" name="object 3">
              <a:extLst>
                <a:ext uri="{FF2B5EF4-FFF2-40B4-BE49-F238E27FC236}">
                  <a16:creationId xmlns:a16="http://schemas.microsoft.com/office/drawing/2014/main" id="{9C8FFF63-31BE-84D2-C964-237787C8CF43}"/>
                </a:ext>
              </a:extLst>
            </p:cNvPr>
            <p:cNvSpPr/>
            <p:nvPr/>
          </p:nvSpPr>
          <p:spPr>
            <a:xfrm rot="5400000">
              <a:off x="13878781" y="2633649"/>
              <a:ext cx="3111616" cy="5097221"/>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20" name="Imagen 19">
              <a:extLst>
                <a:ext uri="{FF2B5EF4-FFF2-40B4-BE49-F238E27FC236}">
                  <a16:creationId xmlns:a16="http://schemas.microsoft.com/office/drawing/2014/main" id="{EF3345EB-B948-9063-C4D2-4BAE7DC8276F}"/>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178296" y="3903463"/>
              <a:ext cx="4603772" cy="2467676"/>
            </a:xfrm>
            <a:prstGeom prst="rect">
              <a:avLst/>
            </a:prstGeom>
          </p:spPr>
        </p:pic>
      </p:grpSp>
    </p:spTree>
    <p:extLst>
      <p:ext uri="{BB962C8B-B14F-4D97-AF65-F5344CB8AC3E}">
        <p14:creationId xmlns:p14="http://schemas.microsoft.com/office/powerpoint/2010/main" val="208960263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7" name="CuadroTexto 6">
            <a:extLst>
              <a:ext uri="{FF2B5EF4-FFF2-40B4-BE49-F238E27FC236}">
                <a16:creationId xmlns:a16="http://schemas.microsoft.com/office/drawing/2014/main" id="{5BB367C4-9186-ECBD-5436-E3FAA0C68297}"/>
              </a:ext>
            </a:extLst>
          </p:cNvPr>
          <p:cNvSpPr txBox="1"/>
          <p:nvPr/>
        </p:nvSpPr>
        <p:spPr>
          <a:xfrm>
            <a:off x="808936" y="1601129"/>
            <a:ext cx="11427115" cy="519438"/>
          </a:xfrm>
          <a:prstGeom prst="rect">
            <a:avLst/>
          </a:prstGeom>
          <a:noFill/>
        </p:spPr>
        <p:txBody>
          <a:bodyPr wrap="square">
            <a:spAutoFit/>
          </a:bodyPr>
          <a:lstStyle/>
          <a:p>
            <a:pPr>
              <a:lnSpc>
                <a:spcPct val="107000"/>
              </a:lnSpc>
              <a:spcAft>
                <a:spcPts val="1125"/>
              </a:spcAft>
            </a:pP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VISUALIZACIÓN</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9" name="CuadroTexto 8">
            <a:extLst>
              <a:ext uri="{FF2B5EF4-FFF2-40B4-BE49-F238E27FC236}">
                <a16:creationId xmlns:a16="http://schemas.microsoft.com/office/drawing/2014/main" id="{E6DEF715-9CBE-6B60-E4EB-CAA109C199E3}"/>
              </a:ext>
            </a:extLst>
          </p:cNvPr>
          <p:cNvSpPr txBox="1"/>
          <p:nvPr/>
        </p:nvSpPr>
        <p:spPr>
          <a:xfrm>
            <a:off x="713635" y="2555455"/>
            <a:ext cx="11427115" cy="1951047"/>
          </a:xfrm>
          <a:prstGeom prst="rect">
            <a:avLst/>
          </a:prstGeom>
          <a:noFill/>
        </p:spPr>
        <p:txBody>
          <a:bodyPr wrap="square">
            <a:spAutoFit/>
          </a:bodyPr>
          <a:lstStyle/>
          <a:p>
            <a:pPr marL="457200" indent="-457200" algn="just">
              <a:lnSpc>
                <a:spcPct val="150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visualización consiste en imaginar, con la mayor precisión posible, la situación, conducta o estado que se quiere conseguir, de manera que esas vivencias mentales funcionen como ensayos anticipadores.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1" name="CuadroTexto 10">
            <a:extLst>
              <a:ext uri="{FF2B5EF4-FFF2-40B4-BE49-F238E27FC236}">
                <a16:creationId xmlns:a16="http://schemas.microsoft.com/office/drawing/2014/main" id="{8BD62A84-254D-7211-4B79-153866F9064D}"/>
              </a:ext>
            </a:extLst>
          </p:cNvPr>
          <p:cNvSpPr txBox="1"/>
          <p:nvPr/>
        </p:nvSpPr>
        <p:spPr>
          <a:xfrm>
            <a:off x="807354" y="4928102"/>
            <a:ext cx="11427115" cy="1304716"/>
          </a:xfrm>
          <a:prstGeom prst="rect">
            <a:avLst/>
          </a:prstGeom>
          <a:noFill/>
        </p:spPr>
        <p:txBody>
          <a:bodyPr wrap="square">
            <a:spAutoFit/>
          </a:bodyPr>
          <a:lstStyle/>
          <a:p>
            <a:pPr marL="457200" indent="-457200" algn="just">
              <a:lnSpc>
                <a:spcPct val="150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Podríamos decir que la visualización es una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simulación mental de lo que vamos a realizar</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3" name="CuadroTexto 12">
            <a:extLst>
              <a:ext uri="{FF2B5EF4-FFF2-40B4-BE49-F238E27FC236}">
                <a16:creationId xmlns:a16="http://schemas.microsoft.com/office/drawing/2014/main" id="{217A5170-ACEC-F2D1-DE31-63AE7C74C72E}"/>
              </a:ext>
            </a:extLst>
          </p:cNvPr>
          <p:cNvSpPr txBox="1"/>
          <p:nvPr/>
        </p:nvSpPr>
        <p:spPr>
          <a:xfrm>
            <a:off x="807354" y="6942674"/>
            <a:ext cx="11427115" cy="1304716"/>
          </a:xfrm>
          <a:prstGeom prst="rect">
            <a:avLst/>
          </a:prstGeom>
          <a:noFill/>
        </p:spPr>
        <p:txBody>
          <a:bodyPr wrap="square">
            <a:spAutoFit/>
          </a:bodyPr>
          <a:lstStyle/>
          <a:p>
            <a:pPr marL="457200" indent="-457200" algn="just">
              <a:lnSpc>
                <a:spcPct val="150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actividad cerebral que se produce en el ensayo mental es igual a la de la situación real.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18" name="Grupo 17">
            <a:extLst>
              <a:ext uri="{FF2B5EF4-FFF2-40B4-BE49-F238E27FC236}">
                <a16:creationId xmlns:a16="http://schemas.microsoft.com/office/drawing/2014/main" id="{8B42DBDA-5406-F63F-1948-9FE523C6BF06}"/>
              </a:ext>
            </a:extLst>
          </p:cNvPr>
          <p:cNvGrpSpPr/>
          <p:nvPr/>
        </p:nvGrpSpPr>
        <p:grpSpPr>
          <a:xfrm>
            <a:off x="12938784" y="3560218"/>
            <a:ext cx="5097221" cy="3257644"/>
            <a:chOff x="12801598" y="3685031"/>
            <a:chExt cx="5097221" cy="3257644"/>
          </a:xfrm>
        </p:grpSpPr>
        <p:sp>
          <p:nvSpPr>
            <p:cNvPr id="2" name="object 3">
              <a:extLst>
                <a:ext uri="{FF2B5EF4-FFF2-40B4-BE49-F238E27FC236}">
                  <a16:creationId xmlns:a16="http://schemas.microsoft.com/office/drawing/2014/main" id="{644D70F4-71E5-F103-7A20-95998053771E}"/>
                </a:ext>
              </a:extLst>
            </p:cNvPr>
            <p:cNvSpPr/>
            <p:nvPr/>
          </p:nvSpPr>
          <p:spPr>
            <a:xfrm rot="5400000">
              <a:off x="13721387" y="2765242"/>
              <a:ext cx="3257644" cy="5097221"/>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7" name="Imagen 16">
              <a:extLst>
                <a:ext uri="{FF2B5EF4-FFF2-40B4-BE49-F238E27FC236}">
                  <a16:creationId xmlns:a16="http://schemas.microsoft.com/office/drawing/2014/main" id="{2E848297-A46D-703F-30C9-FDAD9615A42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05550" y="4019599"/>
              <a:ext cx="4375095" cy="2667000"/>
            </a:xfrm>
            <a:prstGeom prst="rect">
              <a:avLst/>
            </a:prstGeom>
          </p:spPr>
        </p:pic>
      </p:grpSp>
    </p:spTree>
    <p:extLst>
      <p:ext uri="{BB962C8B-B14F-4D97-AF65-F5344CB8AC3E}">
        <p14:creationId xmlns:p14="http://schemas.microsoft.com/office/powerpoint/2010/main" val="36102743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14" name="object 2">
            <a:extLst>
              <a:ext uri="{FF2B5EF4-FFF2-40B4-BE49-F238E27FC236}">
                <a16:creationId xmlns:a16="http://schemas.microsoft.com/office/drawing/2014/main" id="{F1573340-2F56-4DE3-8160-B24E651B4F21}"/>
              </a:ext>
            </a:extLst>
          </p:cNvPr>
          <p:cNvSpPr/>
          <p:nvPr/>
        </p:nvSpPr>
        <p:spPr>
          <a:xfrm rot="5400000">
            <a:off x="-4343242" y="4307305"/>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5"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6"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7"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8"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9"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20"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21"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2"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3"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4"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5"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6"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7"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8"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9"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30"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31"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2"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3"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4"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5"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6"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7"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sp>
        <p:nvSpPr>
          <p:cNvPr id="6" name="CuadroTexto 5">
            <a:extLst>
              <a:ext uri="{FF2B5EF4-FFF2-40B4-BE49-F238E27FC236}">
                <a16:creationId xmlns:a16="http://schemas.microsoft.com/office/drawing/2014/main" id="{560CEA67-96D3-1BE4-6F55-E39F1FFECFD9}"/>
              </a:ext>
            </a:extLst>
          </p:cNvPr>
          <p:cNvSpPr txBox="1"/>
          <p:nvPr/>
        </p:nvSpPr>
        <p:spPr>
          <a:xfrm>
            <a:off x="1833322" y="7695413"/>
            <a:ext cx="10167576" cy="1304716"/>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En el deporte es considerado de gran importancia para el desarrollo integral del </a:t>
            </a:r>
            <a:r>
              <a:rPr lang="es-ES" sz="2800" dirty="0">
                <a:solidFill>
                  <a:srgbClr val="00000A"/>
                </a:solidFill>
                <a:latin typeface="Segoe UI Light" panose="020B0502040204020203" pitchFamily="34" charset="0"/>
                <a:cs typeface="Segoe UI Light" panose="020B0502040204020203" pitchFamily="34" charset="0"/>
              </a:rPr>
              <a:t>atleta</a:t>
            </a:r>
            <a:r>
              <a:rPr lang="es-ES" sz="2800" b="0" i="0" u="none" strike="noStrike" baseline="0" dirty="0">
                <a:solidFill>
                  <a:srgbClr val="00000A"/>
                </a:solidFill>
                <a:latin typeface="Segoe UI Light" panose="020B0502040204020203" pitchFamily="34" charset="0"/>
                <a:cs typeface="Segoe UI Light" panose="020B0502040204020203" pitchFamily="34" charset="0"/>
              </a:rPr>
              <a:t>.</a:t>
            </a:r>
          </a:p>
        </p:txBody>
      </p:sp>
      <p:grpSp>
        <p:nvGrpSpPr>
          <p:cNvPr id="38" name="Grupo 37">
            <a:extLst>
              <a:ext uri="{FF2B5EF4-FFF2-40B4-BE49-F238E27FC236}">
                <a16:creationId xmlns:a16="http://schemas.microsoft.com/office/drawing/2014/main" id="{D944C309-F850-094E-C5B5-9E1B0C714789}"/>
              </a:ext>
            </a:extLst>
          </p:cNvPr>
          <p:cNvGrpSpPr/>
          <p:nvPr/>
        </p:nvGrpSpPr>
        <p:grpSpPr>
          <a:xfrm>
            <a:off x="12604042" y="3308042"/>
            <a:ext cx="5110187" cy="5009391"/>
            <a:chOff x="12245273" y="2828265"/>
            <a:chExt cx="4549311" cy="3675507"/>
          </a:xfrm>
        </p:grpSpPr>
        <p:sp>
          <p:nvSpPr>
            <p:cNvPr id="39" name="object 3">
              <a:extLst>
                <a:ext uri="{FF2B5EF4-FFF2-40B4-BE49-F238E27FC236}">
                  <a16:creationId xmlns:a16="http://schemas.microsoft.com/office/drawing/2014/main" id="{733B9041-1AA2-73F9-EEC7-634EA63FC76E}"/>
                </a:ext>
              </a:extLst>
            </p:cNvPr>
            <p:cNvSpPr/>
            <p:nvPr/>
          </p:nvSpPr>
          <p:spPr>
            <a:xfrm>
              <a:off x="12245273" y="2828265"/>
              <a:ext cx="4549311" cy="3675507"/>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C000"/>
            </a:solidFill>
          </p:spPr>
          <p:txBody>
            <a:bodyPr wrap="square" lIns="0" tIns="0" rIns="0" bIns="0" rtlCol="0"/>
            <a:lstStyle/>
            <a:p>
              <a:endParaRPr/>
            </a:p>
          </p:txBody>
        </p:sp>
        <p:pic>
          <p:nvPicPr>
            <p:cNvPr id="40" name="Imagen 39">
              <a:extLst>
                <a:ext uri="{FF2B5EF4-FFF2-40B4-BE49-F238E27FC236}">
                  <a16:creationId xmlns:a16="http://schemas.microsoft.com/office/drawing/2014/main" id="{3100C96A-5531-E18D-2C38-29C0836A651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391031" y="2978622"/>
              <a:ext cx="4257793" cy="3374791"/>
            </a:xfrm>
            <a:prstGeom prst="rect">
              <a:avLst/>
            </a:prstGeom>
          </p:spPr>
        </p:pic>
      </p:grpSp>
      <p:sp>
        <p:nvSpPr>
          <p:cNvPr id="41" name="CuadroTexto 40">
            <a:extLst>
              <a:ext uri="{FF2B5EF4-FFF2-40B4-BE49-F238E27FC236}">
                <a16:creationId xmlns:a16="http://schemas.microsoft.com/office/drawing/2014/main" id="{62EAEBC0-ED04-EA24-A853-0AE20FDE5345}"/>
              </a:ext>
            </a:extLst>
          </p:cNvPr>
          <p:cNvSpPr txBox="1"/>
          <p:nvPr/>
        </p:nvSpPr>
        <p:spPr>
          <a:xfrm>
            <a:off x="1907652" y="1840443"/>
            <a:ext cx="3424932" cy="820096"/>
          </a:xfrm>
          <a:prstGeom prst="rect">
            <a:avLst/>
          </a:prstGeom>
          <a:noFill/>
        </p:spPr>
        <p:txBody>
          <a:bodyPr wrap="square">
            <a:spAutoFit/>
          </a:bodyPr>
          <a:lstStyle/>
          <a:p>
            <a:pPr algn="just">
              <a:lnSpc>
                <a:spcPct val="150000"/>
              </a:lnSpc>
            </a:pPr>
            <a:r>
              <a:rPr lang="es-ES" sz="3600" b="1" dirty="0">
                <a:solidFill>
                  <a:srgbClr val="00000A"/>
                </a:solidFill>
                <a:latin typeface="Segoe UI Light" panose="020B0502040204020203" pitchFamily="34" charset="0"/>
                <a:cs typeface="Segoe UI Light" panose="020B0502040204020203" pitchFamily="34" charset="0"/>
              </a:rPr>
              <a:t>Introducción</a:t>
            </a:r>
            <a:r>
              <a:rPr lang="es-ES" sz="3600" b="1" i="0" u="none" strike="noStrike" baseline="0" dirty="0">
                <a:solidFill>
                  <a:srgbClr val="00000A"/>
                </a:solidFill>
                <a:latin typeface="Segoe UI Light" panose="020B0502040204020203" pitchFamily="34" charset="0"/>
                <a:cs typeface="Segoe UI Light" panose="020B0502040204020203" pitchFamily="34" charset="0"/>
              </a:rPr>
              <a:t>.</a:t>
            </a:r>
          </a:p>
        </p:txBody>
      </p:sp>
      <p:sp>
        <p:nvSpPr>
          <p:cNvPr id="3" name="CuadroTexto 2">
            <a:extLst>
              <a:ext uri="{FF2B5EF4-FFF2-40B4-BE49-F238E27FC236}">
                <a16:creationId xmlns:a16="http://schemas.microsoft.com/office/drawing/2014/main" id="{CCAC8DBB-A946-A6FC-A485-20FA5C7A24E0}"/>
              </a:ext>
            </a:extLst>
          </p:cNvPr>
          <p:cNvSpPr txBox="1"/>
          <p:nvPr/>
        </p:nvSpPr>
        <p:spPr>
          <a:xfrm>
            <a:off x="1958707" y="2872653"/>
            <a:ext cx="10042191" cy="4536370"/>
          </a:xfrm>
          <a:prstGeom prst="rect">
            <a:avLst/>
          </a:prstGeom>
          <a:noFill/>
        </p:spPr>
        <p:txBody>
          <a:bodyPr wrap="square">
            <a:spAutoFit/>
          </a:bodyPr>
          <a:lstStyle/>
          <a:p>
            <a:pPr marL="285750" indent="-285750" algn="just">
              <a:lnSpc>
                <a:spcPct val="150000"/>
              </a:lnSpc>
              <a:buFont typeface="Wingdings" panose="05000000000000000000" pitchFamily="2" charset="2"/>
              <a:buChar char="q"/>
            </a:pPr>
            <a:r>
              <a:rPr lang="es-ES" sz="2800" b="0" i="0" u="none" strike="noStrike" baseline="0" dirty="0">
                <a:solidFill>
                  <a:srgbClr val="000000"/>
                </a:solidFill>
                <a:latin typeface="Segoe UI Light" panose="020B0502040204020203" pitchFamily="34" charset="0"/>
                <a:cs typeface="Segoe UI Light" panose="020B0502040204020203" pitchFamily="34" charset="0"/>
              </a:rPr>
              <a:t>Las habilidades psicológicas son todas aquellas que influyen en el rendimiento deportivo, tales como la motivación, atención, estrés, ansiedad, confianza, las cuales pueden ser entrenadas, y modificables, por ello la psicología deportiva tiene como principal objetivo es fortalecer las habilidades psicológicas ya existentes en el deportista y modificar aquellas que están en un bajo nivel. </a:t>
            </a:r>
            <a:endParaRPr lang="es-CO" sz="28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190538710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sp>
        <p:nvSpPr>
          <p:cNvPr id="4" name="CuadroTexto 3">
            <a:extLst>
              <a:ext uri="{FF2B5EF4-FFF2-40B4-BE49-F238E27FC236}">
                <a16:creationId xmlns:a16="http://schemas.microsoft.com/office/drawing/2014/main" id="{D3889E74-6815-9BEB-83E8-1D583C8037F9}"/>
              </a:ext>
            </a:extLst>
          </p:cNvPr>
          <p:cNvSpPr txBox="1"/>
          <p:nvPr/>
        </p:nvSpPr>
        <p:spPr>
          <a:xfrm>
            <a:off x="1541014" y="4742081"/>
            <a:ext cx="10902544" cy="4630819"/>
          </a:xfrm>
          <a:prstGeom prst="rect">
            <a:avLst/>
          </a:prstGeom>
          <a:noFill/>
        </p:spPr>
        <p:txBody>
          <a:bodyPr wrap="square">
            <a:spAutoFit/>
          </a:bodyPr>
          <a:lstStyle/>
          <a:p>
            <a:pPr marL="457200" indent="-457200">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Visualicemos un tiro libre a canasta.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914400" lvl="1" indent="-457200" algn="just">
              <a:lnSpc>
                <a:spcPct val="107000"/>
              </a:lnSpc>
              <a:spcAft>
                <a:spcPts val="1125"/>
              </a:spcAft>
              <a:buFont typeface="Wingdings" panose="05000000000000000000" pitchFamily="2" charset="2"/>
              <a:buChar char="§"/>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Cerramos los ojos e imaginamos y sentimos todos los estímulos de nuestro alrededor.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914400" lvl="1" indent="-457200" algn="just">
              <a:lnSpc>
                <a:spcPct val="107000"/>
              </a:lnSpc>
              <a:spcAft>
                <a:spcPts val="1125"/>
              </a:spcAft>
              <a:buFont typeface="Wingdings" panose="05000000000000000000" pitchFamily="2" charset="2"/>
              <a:buChar char="§"/>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Tres botes previos con la cadera flexionada, el tacto y roce del balón, el movimiento fluido de todo el cuerpo que se endereza y continúa extendiendo brazos y piernas, el sudor por la piel, el murmullo del público, las voces de los compañeros, la visión de la canasta, etc.</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914400" lvl="1" indent="-457200">
              <a:lnSpc>
                <a:spcPct val="107000"/>
              </a:lnSpc>
              <a:spcAft>
                <a:spcPts val="1125"/>
              </a:spcAft>
              <a:buFont typeface="Wingdings" panose="05000000000000000000" pitchFamily="2" charset="2"/>
              <a:buChar char="§"/>
            </a:pP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Cuanto más real, más efectivo.</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5" name="CuadroTexto 4">
            <a:extLst>
              <a:ext uri="{FF2B5EF4-FFF2-40B4-BE49-F238E27FC236}">
                <a16:creationId xmlns:a16="http://schemas.microsoft.com/office/drawing/2014/main" id="{8A3843BD-22B9-B843-2F5A-FDEA6FABBFB2}"/>
              </a:ext>
            </a:extLst>
          </p:cNvPr>
          <p:cNvSpPr txBox="1"/>
          <p:nvPr/>
        </p:nvSpPr>
        <p:spPr>
          <a:xfrm>
            <a:off x="1476443" y="2357437"/>
            <a:ext cx="11427115" cy="2043573"/>
          </a:xfrm>
          <a:prstGeom prst="rect">
            <a:avLst/>
          </a:prstGeom>
          <a:noFill/>
        </p:spPr>
        <p:txBody>
          <a:bodyPr wrap="square">
            <a:spAutoFit/>
          </a:bodyPr>
          <a:lstStyle/>
          <a:p>
            <a:pPr marL="457200" indent="-457200" algn="just">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El proceso involucra los sentidos y los músculos que intervienen en la acción y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genera un efecto de memoria de la ejecución</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a:t>
            </a:r>
          </a:p>
          <a:p>
            <a:pPr marL="457200" indent="-457200" algn="just">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Cuanto más sentidos participen por los estímulos o sensaciones, más realista será la vivencia mental.</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8" name="Grupo 7">
            <a:extLst>
              <a:ext uri="{FF2B5EF4-FFF2-40B4-BE49-F238E27FC236}">
                <a16:creationId xmlns:a16="http://schemas.microsoft.com/office/drawing/2014/main" id="{165F74F0-2422-E6BD-9C8B-7ECDD695D46E}"/>
              </a:ext>
            </a:extLst>
          </p:cNvPr>
          <p:cNvGrpSpPr/>
          <p:nvPr/>
        </p:nvGrpSpPr>
        <p:grpSpPr>
          <a:xfrm>
            <a:off x="12885979" y="4217166"/>
            <a:ext cx="5097221" cy="3619777"/>
            <a:chOff x="12801598" y="3685030"/>
            <a:chExt cx="5097221" cy="3619777"/>
          </a:xfrm>
        </p:grpSpPr>
        <p:sp>
          <p:nvSpPr>
            <p:cNvPr id="2" name="object 3">
              <a:extLst>
                <a:ext uri="{FF2B5EF4-FFF2-40B4-BE49-F238E27FC236}">
                  <a16:creationId xmlns:a16="http://schemas.microsoft.com/office/drawing/2014/main" id="{1294B340-EA61-E78C-A75E-366C72935D28}"/>
                </a:ext>
              </a:extLst>
            </p:cNvPr>
            <p:cNvSpPr/>
            <p:nvPr/>
          </p:nvSpPr>
          <p:spPr>
            <a:xfrm rot="5400000">
              <a:off x="13540320" y="2946308"/>
              <a:ext cx="3619777" cy="5097221"/>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7" name="Imagen 6">
              <a:extLst>
                <a:ext uri="{FF2B5EF4-FFF2-40B4-BE49-F238E27FC236}">
                  <a16:creationId xmlns:a16="http://schemas.microsoft.com/office/drawing/2014/main" id="{74129564-C8E3-5167-1AF8-8BC9C11FFDF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3063918" y="3940472"/>
              <a:ext cx="4538282" cy="3190944"/>
            </a:xfrm>
            <a:prstGeom prst="rect">
              <a:avLst/>
            </a:prstGeom>
          </p:spPr>
        </p:pic>
      </p:grpSp>
    </p:spTree>
    <p:extLst>
      <p:ext uri="{BB962C8B-B14F-4D97-AF65-F5344CB8AC3E}">
        <p14:creationId xmlns:p14="http://schemas.microsoft.com/office/powerpoint/2010/main" val="330904105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5" name="CuadroTexto 4">
            <a:extLst>
              <a:ext uri="{FF2B5EF4-FFF2-40B4-BE49-F238E27FC236}">
                <a16:creationId xmlns:a16="http://schemas.microsoft.com/office/drawing/2014/main" id="{20AA7A45-BA59-C208-4EC7-498A0C642BB7}"/>
              </a:ext>
            </a:extLst>
          </p:cNvPr>
          <p:cNvSpPr txBox="1"/>
          <p:nvPr/>
        </p:nvSpPr>
        <p:spPr>
          <a:xfrm>
            <a:off x="591705" y="1413654"/>
            <a:ext cx="7050582" cy="584775"/>
          </a:xfrm>
          <a:prstGeom prst="rect">
            <a:avLst/>
          </a:prstGeom>
          <a:noFill/>
        </p:spPr>
        <p:txBody>
          <a:bodyPr wrap="square">
            <a:spAutoFit/>
          </a:bodyPr>
          <a:lstStyle/>
          <a:p>
            <a:r>
              <a:rPr lang="es-CO" sz="3200" b="1" kern="0" dirty="0">
                <a:effectLst/>
                <a:latin typeface="Segoe UI Light" panose="020B0502040204020203" pitchFamily="34" charset="0"/>
                <a:ea typeface="Times New Roman" panose="02020603050405020304" pitchFamily="18" charset="0"/>
                <a:cs typeface="Segoe UI Light" panose="020B0502040204020203" pitchFamily="34" charset="0"/>
              </a:rPr>
              <a:t>EL ESTABLECIMIENTO DE OBJETIVOS</a:t>
            </a:r>
            <a:endParaRPr lang="es-CO" sz="3200" b="1" dirty="0">
              <a:latin typeface="Segoe UI Light" panose="020B0502040204020203" pitchFamily="34" charset="0"/>
              <a:cs typeface="Segoe UI Light" panose="020B0502040204020203" pitchFamily="34" charset="0"/>
            </a:endParaRPr>
          </a:p>
        </p:txBody>
      </p:sp>
      <p:sp>
        <p:nvSpPr>
          <p:cNvPr id="7" name="CuadroTexto 6">
            <a:extLst>
              <a:ext uri="{FF2B5EF4-FFF2-40B4-BE49-F238E27FC236}">
                <a16:creationId xmlns:a16="http://schemas.microsoft.com/office/drawing/2014/main" id="{943DE618-6D1A-3ACF-A9F1-84E561A2AF0E}"/>
              </a:ext>
            </a:extLst>
          </p:cNvPr>
          <p:cNvSpPr txBox="1"/>
          <p:nvPr/>
        </p:nvSpPr>
        <p:spPr>
          <a:xfrm>
            <a:off x="572852" y="2349717"/>
            <a:ext cx="11302991" cy="1384995"/>
          </a:xfrm>
          <a:prstGeom prst="rect">
            <a:avLst/>
          </a:prstGeom>
          <a:noFill/>
        </p:spPr>
        <p:txBody>
          <a:bodyPr wrap="square">
            <a:spAutoFit/>
          </a:bodyPr>
          <a:lstStyle/>
          <a:p>
            <a:pPr marL="457200" indent="-457200" algn="just">
              <a:spcAft>
                <a:spcPts val="1125"/>
              </a:spcAft>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La técnica de establecimiento de objetivos consiste en identificar lo que se desea conseguir (objetivos) y detallar las acciones que hay que realizar para su consecución.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9" name="CuadroTexto 8">
            <a:extLst>
              <a:ext uri="{FF2B5EF4-FFF2-40B4-BE49-F238E27FC236}">
                <a16:creationId xmlns:a16="http://schemas.microsoft.com/office/drawing/2014/main" id="{BD1757FA-E77F-7577-3AF7-14D0803B0FCE}"/>
              </a:ext>
            </a:extLst>
          </p:cNvPr>
          <p:cNvSpPr txBox="1"/>
          <p:nvPr/>
        </p:nvSpPr>
        <p:spPr>
          <a:xfrm>
            <a:off x="536270" y="3971942"/>
            <a:ext cx="11302990" cy="954107"/>
          </a:xfrm>
          <a:prstGeom prst="rect">
            <a:avLst/>
          </a:prstGeom>
          <a:noFill/>
        </p:spPr>
        <p:txBody>
          <a:bodyPr wrap="square">
            <a:spAutoFit/>
          </a:bodyPr>
          <a:lstStyle/>
          <a:p>
            <a:pPr marL="285750" indent="-285750" algn="just">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planificación de todas estas tareas necesarias</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para alcanzar los objetivos fomenta el compromiso y la predisposición.</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1" name="CuadroTexto 10">
            <a:extLst>
              <a:ext uri="{FF2B5EF4-FFF2-40B4-BE49-F238E27FC236}">
                <a16:creationId xmlns:a16="http://schemas.microsoft.com/office/drawing/2014/main" id="{A73F5C93-1BF2-C0CF-DC8B-7C80BB367687}"/>
              </a:ext>
            </a:extLst>
          </p:cNvPr>
          <p:cNvSpPr txBox="1"/>
          <p:nvPr/>
        </p:nvSpPr>
        <p:spPr>
          <a:xfrm>
            <a:off x="572852" y="5167294"/>
            <a:ext cx="11302990" cy="1384995"/>
          </a:xfrm>
          <a:prstGeom prst="rect">
            <a:avLst/>
          </a:prstGeom>
          <a:noFill/>
        </p:spPr>
        <p:txBody>
          <a:bodyPr wrap="square">
            <a:spAutoFit/>
          </a:bodyPr>
          <a:lstStyle/>
          <a:p>
            <a:pPr marL="285750" indent="-285750">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Entre los beneficios de esta técnica destacan el aumento de motivación, la mejora en la concentración y autoconfianza y la disminución de la ansiedad.</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3" name="CuadroTexto 12">
            <a:extLst>
              <a:ext uri="{FF2B5EF4-FFF2-40B4-BE49-F238E27FC236}">
                <a16:creationId xmlns:a16="http://schemas.microsoft.com/office/drawing/2014/main" id="{914060DB-505B-819B-3D10-E0E005A78505}"/>
              </a:ext>
            </a:extLst>
          </p:cNvPr>
          <p:cNvSpPr txBox="1"/>
          <p:nvPr/>
        </p:nvSpPr>
        <p:spPr>
          <a:xfrm>
            <a:off x="572852" y="6636171"/>
            <a:ext cx="11302990" cy="2504596"/>
          </a:xfrm>
          <a:prstGeom prst="rect">
            <a:avLst/>
          </a:prstGeom>
          <a:noFill/>
        </p:spPr>
        <p:txBody>
          <a:bodyPr wrap="square">
            <a:spAutoFit/>
          </a:bodyPr>
          <a:lstStyle/>
          <a:p>
            <a:pPr marL="285750" indent="-285750" algn="just">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Llevar a cabo esta técnica es tan sencillo como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escribir un objetivo a conseguir</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y desarrollar cada acción necesaria</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para conseguirlo.</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285750" indent="-285750" algn="just">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Además, es recomendable dejarlo plasmado para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revisarlo cada día</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De esta forma será mucho más efectivo y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aumentará nuestro compromiso con la tarea.</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16" name="Grupo 15">
            <a:extLst>
              <a:ext uri="{FF2B5EF4-FFF2-40B4-BE49-F238E27FC236}">
                <a16:creationId xmlns:a16="http://schemas.microsoft.com/office/drawing/2014/main" id="{31827DAF-41E8-93D7-D6EF-AB08B56DA18E}"/>
              </a:ext>
            </a:extLst>
          </p:cNvPr>
          <p:cNvGrpSpPr/>
          <p:nvPr/>
        </p:nvGrpSpPr>
        <p:grpSpPr>
          <a:xfrm>
            <a:off x="12733944" y="3295096"/>
            <a:ext cx="5097221" cy="4359495"/>
            <a:chOff x="12987390" y="2594873"/>
            <a:chExt cx="5097221" cy="4359495"/>
          </a:xfrm>
        </p:grpSpPr>
        <p:sp>
          <p:nvSpPr>
            <p:cNvPr id="2" name="object 3">
              <a:extLst>
                <a:ext uri="{FF2B5EF4-FFF2-40B4-BE49-F238E27FC236}">
                  <a16:creationId xmlns:a16="http://schemas.microsoft.com/office/drawing/2014/main" id="{0CE6C89E-772E-E7B4-D144-046000AE28C7}"/>
                </a:ext>
              </a:extLst>
            </p:cNvPr>
            <p:cNvSpPr/>
            <p:nvPr/>
          </p:nvSpPr>
          <p:spPr>
            <a:xfrm rot="5400000">
              <a:off x="13356253" y="2226010"/>
              <a:ext cx="4359495" cy="5097221"/>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5" name="Imagen 14">
              <a:extLst>
                <a:ext uri="{FF2B5EF4-FFF2-40B4-BE49-F238E27FC236}">
                  <a16:creationId xmlns:a16="http://schemas.microsoft.com/office/drawing/2014/main" id="{5D0C2623-E998-85D9-38EA-9CA615481BD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272271" y="3047213"/>
              <a:ext cx="4543111" cy="3383280"/>
            </a:xfrm>
            <a:prstGeom prst="rect">
              <a:avLst/>
            </a:prstGeom>
          </p:spPr>
        </p:pic>
      </p:grpSp>
    </p:spTree>
    <p:extLst>
      <p:ext uri="{BB962C8B-B14F-4D97-AF65-F5344CB8AC3E}">
        <p14:creationId xmlns:p14="http://schemas.microsoft.com/office/powerpoint/2010/main" val="19875247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5">
            <a:alphaModFix amt="97000"/>
          </a:blip>
          <a:srcRect l="18146" t="18339" r="31685" b="22961"/>
          <a:stretch>
            <a:fillRect/>
          </a:stretch>
        </p:blipFill>
        <p:spPr>
          <a:xfrm>
            <a:off x="16002000" y="227262"/>
            <a:ext cx="1981200" cy="1573743"/>
          </a:xfrm>
          <a:prstGeom prst="rect">
            <a:avLst/>
          </a:prstGeom>
        </p:spPr>
      </p:pic>
      <p:grpSp>
        <p:nvGrpSpPr>
          <p:cNvPr id="2" name="Grupo 1"/>
          <p:cNvGrpSpPr/>
          <p:nvPr/>
        </p:nvGrpSpPr>
        <p:grpSpPr>
          <a:xfrm>
            <a:off x="13563600" y="3300964"/>
            <a:ext cx="4375130" cy="4952042"/>
            <a:chOff x="12801600" y="3187771"/>
            <a:chExt cx="5181600" cy="5187848"/>
          </a:xfrm>
        </p:grpSpPr>
        <p:sp>
          <p:nvSpPr>
            <p:cNvPr id="39" name="object 3"/>
            <p:cNvSpPr/>
            <p:nvPr/>
          </p:nvSpPr>
          <p:spPr>
            <a:xfrm rot="5400000">
              <a:off x="12798476" y="3190895"/>
              <a:ext cx="5187848" cy="5181600"/>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34" name="Imagen 33"/>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093106" y="3389208"/>
              <a:ext cx="4598587" cy="4738651"/>
            </a:xfrm>
            <a:prstGeom prst="rect">
              <a:avLst/>
            </a:prstGeom>
          </p:spPr>
        </p:pic>
      </p:grpSp>
      <p:sp>
        <p:nvSpPr>
          <p:cNvPr id="5" name="CuadroTexto 4">
            <a:extLst>
              <a:ext uri="{FF2B5EF4-FFF2-40B4-BE49-F238E27FC236}">
                <a16:creationId xmlns:a16="http://schemas.microsoft.com/office/drawing/2014/main" id="{CC6EE71B-8506-84D1-589F-1ECF6D51D5E3}"/>
              </a:ext>
            </a:extLst>
          </p:cNvPr>
          <p:cNvSpPr txBox="1"/>
          <p:nvPr/>
        </p:nvSpPr>
        <p:spPr>
          <a:xfrm>
            <a:off x="1707169" y="2927913"/>
            <a:ext cx="11453959" cy="6252224"/>
          </a:xfrm>
          <a:prstGeom prst="rect">
            <a:avLst/>
          </a:prstGeom>
          <a:noFill/>
        </p:spPr>
        <p:txBody>
          <a:bodyPr wrap="square">
            <a:spAutoFit/>
          </a:bodyPr>
          <a:lstStyle/>
          <a:p>
            <a:pPr marL="457200" indent="-457200">
              <a:lnSpc>
                <a:spcPct val="150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Nuestra atención depende en gran medida del nivel de activación en el que nos encontremos y de la capacidad de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distinguir los estímulos importantes de los irrelevantes.</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457200" indent="-457200">
              <a:lnSpc>
                <a:spcPct val="150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Esta habilidad psicológica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mejora la toma de decisiones</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y disminuye los distractores.</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457200" indent="-457200">
              <a:lnSpc>
                <a:spcPct val="150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Se pueden usar técnicas para mejorarla como el uso de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palabras clave o rituales</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antes de una acción determinada. Así nos concentramos en la tarea y evitamos distraernos.</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457200" indent="-457200">
              <a:lnSpc>
                <a:spcPct val="150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Por ejemplo, unas palmadas en el pecho antes de afrontar una prueba.</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7" name="CuadroTexto 6">
            <a:extLst>
              <a:ext uri="{FF2B5EF4-FFF2-40B4-BE49-F238E27FC236}">
                <a16:creationId xmlns:a16="http://schemas.microsoft.com/office/drawing/2014/main" id="{BB120143-2A1C-B022-4F0E-28DDB9E1559B}"/>
              </a:ext>
            </a:extLst>
          </p:cNvPr>
          <p:cNvSpPr txBox="1"/>
          <p:nvPr/>
        </p:nvSpPr>
        <p:spPr>
          <a:xfrm>
            <a:off x="1695026" y="2098358"/>
            <a:ext cx="9154632" cy="580480"/>
          </a:xfrm>
          <a:prstGeom prst="rect">
            <a:avLst/>
          </a:prstGeom>
          <a:noFill/>
        </p:spPr>
        <p:txBody>
          <a:bodyPr wrap="square">
            <a:spAutoFit/>
          </a:bodyPr>
          <a:lstStyle/>
          <a:p>
            <a:pPr>
              <a:lnSpc>
                <a:spcPct val="107000"/>
              </a:lnSpc>
              <a:spcAft>
                <a:spcPts val="1125"/>
              </a:spcAft>
            </a:pPr>
            <a:r>
              <a:rPr lang="es-CO" sz="32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LA ATENCIÓN</a:t>
            </a:r>
            <a:endParaRPr lang="es-CO" sz="32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402526173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sp>
        <p:nvSpPr>
          <p:cNvPr id="6" name="CuadroTexto 5">
            <a:extLst>
              <a:ext uri="{FF2B5EF4-FFF2-40B4-BE49-F238E27FC236}">
                <a16:creationId xmlns:a16="http://schemas.microsoft.com/office/drawing/2014/main" id="{629138F9-31CA-5874-2D8F-D5294BE90B3E}"/>
              </a:ext>
            </a:extLst>
          </p:cNvPr>
          <p:cNvSpPr txBox="1"/>
          <p:nvPr/>
        </p:nvSpPr>
        <p:spPr>
          <a:xfrm>
            <a:off x="634177" y="2591874"/>
            <a:ext cx="11427115" cy="5834995"/>
          </a:xfrm>
          <a:prstGeom prst="rect">
            <a:avLst/>
          </a:prstGeom>
          <a:noFill/>
        </p:spPr>
        <p:txBody>
          <a:bodyPr wrap="square">
            <a:spAutoFit/>
          </a:bodyPr>
          <a:lstStyle/>
          <a:p>
            <a:pPr marL="457200" indent="-457200" algn="just">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El </a:t>
            </a:r>
            <a:r>
              <a:rPr lang="es-CO" sz="2800" i="1" kern="0" dirty="0" err="1">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feedback</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es la información que se recibe en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respuesta a una conducta o actividad emitida.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457200" indent="-457200" algn="just">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El </a:t>
            </a:r>
            <a:r>
              <a:rPr lang="es-CO" sz="2800" i="1" kern="0" dirty="0" err="1">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feedback</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proporciona información muy valiosa en el aprendizaje.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457200" indent="-457200" algn="just">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Refuerza las acciones correctas, corrige, motiva y guía al deportista hacia una técnica y conducta más apropiada.</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457200" indent="-457200" algn="just">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Normalmente, el </a:t>
            </a:r>
            <a:r>
              <a:rPr lang="es-CO" sz="2800" i="1" kern="0" dirty="0" err="1">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feedback</a:t>
            </a: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 lo obtenemos de nuestro entrenador o profesor que nos indica los fallos y puntos a mejorar.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457200" indent="-457200" algn="just">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También podemos hacerlo por nuestra cuenta, grabándonos y examinando los videos (o enseñándoselos a un profesional).</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a:p>
            <a:pPr marL="457200" indent="-457200" algn="just">
              <a:lnSpc>
                <a:spcPct val="107000"/>
              </a:lnSpc>
              <a:spcAft>
                <a:spcPts val="1125"/>
              </a:spcAft>
              <a:buFont typeface="Wingdings" panose="05000000000000000000" pitchFamily="2" charset="2"/>
              <a:buChar char="q"/>
            </a:pPr>
            <a:r>
              <a:rPr lang="es-CO" sz="2800"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Esto nos ayudará, en muchas ocasiones, a </a:t>
            </a: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estrechar el cerco entre lo que hacemos y lo que creemos que hacemos.</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4" name="CuadroTexto 13">
            <a:extLst>
              <a:ext uri="{FF2B5EF4-FFF2-40B4-BE49-F238E27FC236}">
                <a16:creationId xmlns:a16="http://schemas.microsoft.com/office/drawing/2014/main" id="{B709E0FE-D892-0FC7-327E-B414D8B66458}"/>
              </a:ext>
            </a:extLst>
          </p:cNvPr>
          <p:cNvSpPr txBox="1"/>
          <p:nvPr/>
        </p:nvSpPr>
        <p:spPr>
          <a:xfrm>
            <a:off x="764884" y="1350125"/>
            <a:ext cx="3827895" cy="519438"/>
          </a:xfrm>
          <a:prstGeom prst="rect">
            <a:avLst/>
          </a:prstGeom>
          <a:noFill/>
        </p:spPr>
        <p:txBody>
          <a:bodyPr wrap="square">
            <a:spAutoFit/>
          </a:bodyPr>
          <a:lstStyle/>
          <a:p>
            <a:pPr>
              <a:lnSpc>
                <a:spcPct val="107000"/>
              </a:lnSpc>
              <a:spcAft>
                <a:spcPts val="1125"/>
              </a:spcAft>
            </a:pPr>
            <a:r>
              <a:rPr lang="es-CO" sz="2800" b="1" kern="0" dirty="0">
                <a:solidFill>
                  <a:srgbClr val="333333"/>
                </a:solidFill>
                <a:effectLst/>
                <a:latin typeface="Segoe UI Light" panose="020B0502040204020203" pitchFamily="34" charset="0"/>
                <a:ea typeface="Times New Roman" panose="02020603050405020304" pitchFamily="18" charset="0"/>
                <a:cs typeface="Segoe UI Light" panose="020B0502040204020203" pitchFamily="34" charset="0"/>
              </a:rPr>
              <a:t>EL FEEDBACK</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grpSp>
        <p:nvGrpSpPr>
          <p:cNvPr id="19" name="Grupo 18">
            <a:extLst>
              <a:ext uri="{FF2B5EF4-FFF2-40B4-BE49-F238E27FC236}">
                <a16:creationId xmlns:a16="http://schemas.microsoft.com/office/drawing/2014/main" id="{F481760A-3DD0-5956-19A5-FEFEB5BB9B08}"/>
              </a:ext>
            </a:extLst>
          </p:cNvPr>
          <p:cNvGrpSpPr/>
          <p:nvPr/>
        </p:nvGrpSpPr>
        <p:grpSpPr>
          <a:xfrm>
            <a:off x="12754253" y="3550846"/>
            <a:ext cx="5097221" cy="3296204"/>
            <a:chOff x="12733943" y="3295097"/>
            <a:chExt cx="5097221" cy="3296204"/>
          </a:xfrm>
        </p:grpSpPr>
        <p:sp>
          <p:nvSpPr>
            <p:cNvPr id="2" name="object 3">
              <a:extLst>
                <a:ext uri="{FF2B5EF4-FFF2-40B4-BE49-F238E27FC236}">
                  <a16:creationId xmlns:a16="http://schemas.microsoft.com/office/drawing/2014/main" id="{0CE6C89E-772E-E7B4-D144-046000AE28C7}"/>
                </a:ext>
              </a:extLst>
            </p:cNvPr>
            <p:cNvSpPr/>
            <p:nvPr/>
          </p:nvSpPr>
          <p:spPr>
            <a:xfrm rot="5400000">
              <a:off x="13634452" y="2394588"/>
              <a:ext cx="3296204" cy="5097221"/>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sz="2400">
                <a:latin typeface="Segoe UI Light" panose="020B0502040204020203" pitchFamily="34" charset="0"/>
                <a:cs typeface="Segoe UI Light" panose="020B0502040204020203" pitchFamily="34" charset="0"/>
              </a:endParaRPr>
            </a:p>
          </p:txBody>
        </p:sp>
        <p:pic>
          <p:nvPicPr>
            <p:cNvPr id="18" name="Imagen 17">
              <a:extLst>
                <a:ext uri="{FF2B5EF4-FFF2-40B4-BE49-F238E27FC236}">
                  <a16:creationId xmlns:a16="http://schemas.microsoft.com/office/drawing/2014/main" id="{58FF2459-0DAC-0F13-19D0-0A3CECD4F92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042027" y="3581400"/>
              <a:ext cx="4635887" cy="2781300"/>
            </a:xfrm>
            <a:prstGeom prst="rect">
              <a:avLst/>
            </a:prstGeom>
          </p:spPr>
        </p:pic>
      </p:grpSp>
    </p:spTree>
    <p:extLst>
      <p:ext uri="{BB962C8B-B14F-4D97-AF65-F5344CB8AC3E}">
        <p14:creationId xmlns:p14="http://schemas.microsoft.com/office/powerpoint/2010/main" val="24613388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rot="5400000">
            <a:off x="-4465334" y="4450069"/>
            <a:ext cx="10287000" cy="138686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pic>
        <p:nvPicPr>
          <p:cNvPr id="38" name="Picture 11">
            <a:extLst>
              <a:ext uri="{FF2B5EF4-FFF2-40B4-BE49-F238E27FC236}">
                <a16:creationId xmlns:a16="http://schemas.microsoft.com/office/drawing/2014/main" id="{37356E09-316A-4A92-9E92-8B77AAC150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5822392" y="587237"/>
            <a:ext cx="1477972" cy="1307180"/>
          </a:xfrm>
          <a:prstGeom prst="rect">
            <a:avLst/>
          </a:prstGeom>
        </p:spPr>
      </p:pic>
      <p:grpSp>
        <p:nvGrpSpPr>
          <p:cNvPr id="52" name="object 4"/>
          <p:cNvGrpSpPr/>
          <p:nvPr/>
        </p:nvGrpSpPr>
        <p:grpSpPr>
          <a:xfrm rot="5400000">
            <a:off x="-4319330" y="4596071"/>
            <a:ext cx="10172700" cy="1209158"/>
            <a:chOff x="329183" y="5649467"/>
            <a:chExt cx="11379708" cy="1062228"/>
          </a:xfrm>
        </p:grpSpPr>
        <p:sp>
          <p:nvSpPr>
            <p:cNvPr id="53" name="object 5"/>
            <p:cNvSpPr/>
            <p:nvPr/>
          </p:nvSpPr>
          <p:spPr>
            <a:xfrm>
              <a:off x="329183" y="5949695"/>
              <a:ext cx="553212" cy="551688"/>
            </a:xfrm>
            <a:prstGeom prst="rect">
              <a:avLst/>
            </a:prstGeom>
            <a:blipFill>
              <a:blip r:embed="rId6"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7"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8"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9"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10"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11"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12"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13"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4"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5"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6"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6"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7"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8"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9"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10"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11"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12"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13"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4"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5"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6" cstate="print"/>
              <a:stretch>
                <a:fillRect/>
              </a:stretch>
            </a:blipFill>
          </p:spPr>
          <p:txBody>
            <a:bodyPr wrap="square" lIns="0" tIns="0" rIns="0" bIns="0" rtlCol="0"/>
            <a:lstStyle/>
            <a:p>
              <a:endParaRPr/>
            </a:p>
          </p:txBody>
        </p:sp>
      </p:grpSp>
      <p:pic>
        <p:nvPicPr>
          <p:cNvPr id="33" name="Picture 5"/>
          <p:cNvPicPr>
            <a:picLocks noChangeAspect="1"/>
          </p:cNvPicPr>
          <p:nvPr/>
        </p:nvPicPr>
        <p:blipFill>
          <a:blip r:embed="rId17">
            <a:alphaModFix amt="97000"/>
          </a:blip>
          <a:srcRect l="18146" t="18339" r="31685" b="22961"/>
          <a:stretch>
            <a:fillRect/>
          </a:stretch>
        </p:blipFill>
        <p:spPr>
          <a:xfrm>
            <a:off x="16002000" y="227262"/>
            <a:ext cx="1981200" cy="1573743"/>
          </a:xfrm>
          <a:prstGeom prst="rect">
            <a:avLst/>
          </a:prstGeom>
        </p:spPr>
      </p:pic>
      <p:pic>
        <p:nvPicPr>
          <p:cNvPr id="2" name="Deportistas frente a la depresión">
            <a:hlinkClick r:id="" action="ppaction://media"/>
            <a:extLst>
              <a:ext uri="{FF2B5EF4-FFF2-40B4-BE49-F238E27FC236}">
                <a16:creationId xmlns:a16="http://schemas.microsoft.com/office/drawing/2014/main" id="{5B434C55-BA6D-EA85-7536-87C32F704EBB}"/>
              </a:ext>
            </a:extLst>
          </p:cNvPr>
          <p:cNvPicPr>
            <a:picLocks noChangeAspect="1"/>
          </p:cNvPicPr>
          <p:nvPr>
            <a:videoFile r:link="rId2"/>
            <p:extLst>
              <p:ext uri="{DAA4B4D4-6D71-4841-9C94-3DE7FCFB9230}">
                <p14:media xmlns:p14="http://schemas.microsoft.com/office/powerpoint/2010/main" r:embed="rId1"/>
              </p:ext>
            </p:extLst>
          </p:nvPr>
        </p:nvPicPr>
        <p:blipFill>
          <a:blip r:embed="rId18"/>
          <a:stretch>
            <a:fillRect/>
          </a:stretch>
        </p:blipFill>
        <p:spPr>
          <a:xfrm>
            <a:off x="-15265" y="31012"/>
            <a:ext cx="18232868" cy="10255988"/>
          </a:xfrm>
          <a:prstGeom prst="rect">
            <a:avLst/>
          </a:prstGeom>
        </p:spPr>
      </p:pic>
    </p:spTree>
    <p:extLst>
      <p:ext uri="{BB962C8B-B14F-4D97-AF65-F5344CB8AC3E}">
        <p14:creationId xmlns:p14="http://schemas.microsoft.com/office/powerpoint/2010/main" val="10097046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18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object 9"/>
          <p:cNvSpPr/>
          <p:nvPr/>
        </p:nvSpPr>
        <p:spPr>
          <a:xfrm>
            <a:off x="3700214" y="1044668"/>
            <a:ext cx="667398" cy="642804"/>
          </a:xfrm>
          <a:prstGeom prst="rect">
            <a:avLst/>
          </a:prstGeom>
          <a:blipFill>
            <a:blip r:embed="rId2" cstate="print"/>
            <a:stretch>
              <a:fillRect/>
            </a:stretch>
          </a:blipFill>
        </p:spPr>
        <p:txBody>
          <a:bodyPr wrap="square" lIns="0" tIns="0" rIns="0" bIns="0" rtlCol="0"/>
          <a:lstStyle/>
          <a:p>
            <a:endParaRPr sz="2700"/>
          </a:p>
        </p:txBody>
      </p:sp>
      <p:sp>
        <p:nvSpPr>
          <p:cNvPr id="23" name="CuadroTexto 22"/>
          <p:cNvSpPr txBox="1"/>
          <p:nvPr/>
        </p:nvSpPr>
        <p:spPr>
          <a:xfrm>
            <a:off x="1415597" y="4930569"/>
            <a:ext cx="6116595" cy="830997"/>
          </a:xfrm>
          <a:prstGeom prst="rect">
            <a:avLst/>
          </a:prstGeom>
          <a:noFill/>
        </p:spPr>
        <p:txBody>
          <a:bodyPr wrap="square" rtlCol="0">
            <a:spAutoFit/>
          </a:bodyPr>
          <a:lstStyle/>
          <a:p>
            <a:r>
              <a:rPr lang="es-PE" sz="4800" b="1" dirty="0">
                <a:solidFill>
                  <a:schemeClr val="bg1"/>
                </a:solidFill>
              </a:rPr>
              <a:t>Material Audiovisual</a:t>
            </a:r>
          </a:p>
        </p:txBody>
      </p:sp>
      <p:pic>
        <p:nvPicPr>
          <p:cNvPr id="31" name="Gráfico 30">
            <a:extLst>
              <a:ext uri="{FF2B5EF4-FFF2-40B4-BE49-F238E27FC236}">
                <a16:creationId xmlns:a16="http://schemas.microsoft.com/office/drawing/2014/main" id="{21824F75-EBAC-464B-9E55-3288BF2BA16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6137" y="2543256"/>
            <a:ext cx="953663" cy="1013804"/>
          </a:xfrm>
          <a:prstGeom prst="rect">
            <a:avLst/>
          </a:prstGeom>
        </p:spPr>
      </p:pic>
      <p:pic>
        <p:nvPicPr>
          <p:cNvPr id="32" name="Gráfico 31">
            <a:extLst>
              <a:ext uri="{FF2B5EF4-FFF2-40B4-BE49-F238E27FC236}">
                <a16:creationId xmlns:a16="http://schemas.microsoft.com/office/drawing/2014/main" id="{D23EED23-8D96-4BE4-85AF-CB263DFF14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0800000">
            <a:off x="16880410" y="8958169"/>
            <a:ext cx="953663" cy="1013804"/>
          </a:xfrm>
          <a:prstGeom prst="rect">
            <a:avLst/>
          </a:prstGeom>
        </p:spPr>
      </p:pic>
      <p:grpSp>
        <p:nvGrpSpPr>
          <p:cNvPr id="2" name="Grupo 1"/>
          <p:cNvGrpSpPr/>
          <p:nvPr/>
        </p:nvGrpSpPr>
        <p:grpSpPr>
          <a:xfrm>
            <a:off x="2043298" y="533824"/>
            <a:ext cx="14479550" cy="8931247"/>
            <a:chOff x="2043298" y="533824"/>
            <a:chExt cx="14479550" cy="8931247"/>
          </a:xfrm>
        </p:grpSpPr>
        <p:pic>
          <p:nvPicPr>
            <p:cNvPr id="8" name="Imagen 7">
              <a:extLst>
                <a:ext uri="{FF2B5EF4-FFF2-40B4-BE49-F238E27FC236}">
                  <a16:creationId xmlns:a16="http://schemas.microsoft.com/office/drawing/2014/main" id="{B02EA293-A531-4B2A-A70F-CF698F5104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43298" y="3314700"/>
              <a:ext cx="14479550" cy="6150371"/>
            </a:xfrm>
            <a:prstGeom prst="rect">
              <a:avLst/>
            </a:prstGeom>
          </p:spPr>
        </p:pic>
        <p:sp>
          <p:nvSpPr>
            <p:cNvPr id="7" name="Rectángulo 6"/>
            <p:cNvSpPr/>
            <p:nvPr/>
          </p:nvSpPr>
          <p:spPr>
            <a:xfrm>
              <a:off x="10487633" y="7277100"/>
              <a:ext cx="5878286" cy="1477071"/>
            </a:xfrm>
            <a:prstGeom prst="rect">
              <a:avLst/>
            </a:prstGeom>
          </p:spPr>
          <p:txBody>
            <a:bodyPr wrap="square">
              <a:spAutoFit/>
            </a:bodyPr>
            <a:lstStyle/>
            <a:p>
              <a:pPr marL="6350" marR="175895" indent="-6350" algn="ctr">
                <a:lnSpc>
                  <a:spcPct val="107000"/>
                </a:lnSpc>
              </a:pPr>
              <a:r>
                <a:rPr lang="es-PE" sz="8800" b="1" kern="0" dirty="0">
                  <a:solidFill>
                    <a:srgbClr val="FF0000"/>
                  </a:solidFill>
                  <a:latin typeface="+mj-lt"/>
                  <a:ea typeface="Calibri" panose="020F0502020204030204" pitchFamily="34" charset="0"/>
                </a:rPr>
                <a:t> GRACIAS!!!  </a:t>
              </a:r>
              <a:endParaRPr lang="es-PE" sz="8800" b="1" kern="0" dirty="0">
                <a:solidFill>
                  <a:srgbClr val="FF0000"/>
                </a:solidFill>
                <a:effectLst/>
                <a:latin typeface="+mj-lt"/>
                <a:ea typeface="Calibri" panose="020F0502020204030204" pitchFamily="34" charset="0"/>
              </a:endParaRPr>
            </a:p>
          </p:txBody>
        </p:sp>
        <p:pic>
          <p:nvPicPr>
            <p:cNvPr id="9" name="Picture 5"/>
            <p:cNvPicPr>
              <a:picLocks noChangeAspect="1"/>
            </p:cNvPicPr>
            <p:nvPr/>
          </p:nvPicPr>
          <p:blipFill>
            <a:blip r:embed="rId6">
              <a:alphaModFix amt="97000"/>
            </a:blip>
            <a:srcRect l="18146" t="18339" r="31685" b="22961"/>
            <a:stretch>
              <a:fillRect/>
            </a:stretch>
          </p:blipFill>
          <p:spPr>
            <a:xfrm>
              <a:off x="7532192" y="533824"/>
              <a:ext cx="2955441" cy="2462867"/>
            </a:xfrm>
            <a:prstGeom prst="rect">
              <a:avLst/>
            </a:prstGeom>
          </p:spPr>
        </p:pic>
      </p:grpSp>
    </p:spTree>
    <p:extLst>
      <p:ext uri="{BB962C8B-B14F-4D97-AF65-F5344CB8AC3E}">
        <p14:creationId xmlns:p14="http://schemas.microsoft.com/office/powerpoint/2010/main" val="42289126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230600" y="266700"/>
            <a:ext cx="1888492" cy="1573743"/>
          </a:xfrm>
          <a:prstGeom prst="rect">
            <a:avLst/>
          </a:prstGeom>
        </p:spPr>
      </p:pic>
      <p:sp>
        <p:nvSpPr>
          <p:cNvPr id="21"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22" name="object 4"/>
          <p:cNvGrpSpPr/>
          <p:nvPr/>
        </p:nvGrpSpPr>
        <p:grpSpPr>
          <a:xfrm>
            <a:off x="591705" y="9269460"/>
            <a:ext cx="17178117" cy="818113"/>
            <a:chOff x="329183" y="5649467"/>
            <a:chExt cx="11379708" cy="1062228"/>
          </a:xfrm>
        </p:grpSpPr>
        <p:sp>
          <p:nvSpPr>
            <p:cNvPr id="23" name="object 5"/>
            <p:cNvSpPr/>
            <p:nvPr/>
          </p:nvSpPr>
          <p:spPr>
            <a:xfrm>
              <a:off x="329183" y="5949695"/>
              <a:ext cx="553212" cy="551688"/>
            </a:xfrm>
            <a:prstGeom prst="rect">
              <a:avLst/>
            </a:prstGeom>
            <a:blipFill>
              <a:blip r:embed="rId4" cstate="print"/>
              <a:stretch>
                <a:fillRect/>
              </a:stretch>
            </a:blipFill>
          </p:spPr>
          <p:txBody>
            <a:bodyPr wrap="square" lIns="0" tIns="0" rIns="0" bIns="0" rtlCol="0"/>
            <a:lstStyle/>
            <a:p>
              <a:endParaRPr/>
            </a:p>
          </p:txBody>
        </p:sp>
        <p:sp>
          <p:nvSpPr>
            <p:cNvPr id="24" name="object 6"/>
            <p:cNvSpPr/>
            <p:nvPr/>
          </p:nvSpPr>
          <p:spPr>
            <a:xfrm>
              <a:off x="804672" y="6167627"/>
              <a:ext cx="438912" cy="438912"/>
            </a:xfrm>
            <a:prstGeom prst="rect">
              <a:avLst/>
            </a:prstGeom>
            <a:blipFill>
              <a:blip r:embed="rId5" cstate="print"/>
              <a:stretch>
                <a:fillRect/>
              </a:stretch>
            </a:blipFill>
          </p:spPr>
          <p:txBody>
            <a:bodyPr wrap="square" lIns="0" tIns="0" rIns="0" bIns="0" rtlCol="0"/>
            <a:lstStyle/>
            <a:p>
              <a:endParaRPr/>
            </a:p>
          </p:txBody>
        </p:sp>
        <p:sp>
          <p:nvSpPr>
            <p:cNvPr id="25" name="object 7"/>
            <p:cNvSpPr/>
            <p:nvPr/>
          </p:nvSpPr>
          <p:spPr>
            <a:xfrm>
              <a:off x="1050035" y="5772911"/>
              <a:ext cx="571500" cy="571500"/>
            </a:xfrm>
            <a:prstGeom prst="rect">
              <a:avLst/>
            </a:prstGeom>
            <a:blipFill>
              <a:blip r:embed="rId6" cstate="print"/>
              <a:stretch>
                <a:fillRect/>
              </a:stretch>
            </a:blipFill>
          </p:spPr>
          <p:txBody>
            <a:bodyPr wrap="square" lIns="0" tIns="0" rIns="0" bIns="0" rtlCol="0"/>
            <a:lstStyle/>
            <a:p>
              <a:endParaRPr/>
            </a:p>
          </p:txBody>
        </p:sp>
        <p:sp>
          <p:nvSpPr>
            <p:cNvPr id="26" name="object 8"/>
            <p:cNvSpPr/>
            <p:nvPr/>
          </p:nvSpPr>
          <p:spPr>
            <a:xfrm>
              <a:off x="1624584" y="5864351"/>
              <a:ext cx="560831" cy="560832"/>
            </a:xfrm>
            <a:prstGeom prst="rect">
              <a:avLst/>
            </a:prstGeom>
            <a:blipFill>
              <a:blip r:embed="rId7" cstate="print"/>
              <a:stretch>
                <a:fillRect/>
              </a:stretch>
            </a:blipFill>
          </p:spPr>
          <p:txBody>
            <a:bodyPr wrap="square" lIns="0" tIns="0" rIns="0" bIns="0" rtlCol="0"/>
            <a:lstStyle/>
            <a:p>
              <a:endParaRPr/>
            </a:p>
          </p:txBody>
        </p:sp>
        <p:sp>
          <p:nvSpPr>
            <p:cNvPr id="27" name="object 9"/>
            <p:cNvSpPr/>
            <p:nvPr/>
          </p:nvSpPr>
          <p:spPr>
            <a:xfrm>
              <a:off x="2119884" y="5949695"/>
              <a:ext cx="633983" cy="633984"/>
            </a:xfrm>
            <a:prstGeom prst="rect">
              <a:avLst/>
            </a:prstGeom>
            <a:blipFill>
              <a:blip r:embed="rId8" cstate="print"/>
              <a:stretch>
                <a:fillRect/>
              </a:stretch>
            </a:blipFill>
          </p:spPr>
          <p:txBody>
            <a:bodyPr wrap="square" lIns="0" tIns="0" rIns="0" bIns="0" rtlCol="0"/>
            <a:lstStyle/>
            <a:p>
              <a:endParaRPr/>
            </a:p>
          </p:txBody>
        </p:sp>
        <p:sp>
          <p:nvSpPr>
            <p:cNvPr id="28" name="object 10"/>
            <p:cNvSpPr/>
            <p:nvPr/>
          </p:nvSpPr>
          <p:spPr>
            <a:xfrm>
              <a:off x="2569463" y="5649467"/>
              <a:ext cx="548639" cy="547116"/>
            </a:xfrm>
            <a:prstGeom prst="rect">
              <a:avLst/>
            </a:prstGeom>
            <a:blipFill>
              <a:blip r:embed="rId9" cstate="print"/>
              <a:stretch>
                <a:fillRect/>
              </a:stretch>
            </a:blipFill>
          </p:spPr>
          <p:txBody>
            <a:bodyPr wrap="square" lIns="0" tIns="0" rIns="0" bIns="0" rtlCol="0"/>
            <a:lstStyle/>
            <a:p>
              <a:endParaRPr/>
            </a:p>
          </p:txBody>
        </p:sp>
        <p:sp>
          <p:nvSpPr>
            <p:cNvPr id="29" name="object 11"/>
            <p:cNvSpPr/>
            <p:nvPr/>
          </p:nvSpPr>
          <p:spPr>
            <a:xfrm>
              <a:off x="3110484" y="6030467"/>
              <a:ext cx="615695" cy="615696"/>
            </a:xfrm>
            <a:prstGeom prst="rect">
              <a:avLst/>
            </a:prstGeom>
            <a:blipFill>
              <a:blip r:embed="rId10" cstate="print"/>
              <a:stretch>
                <a:fillRect/>
              </a:stretch>
            </a:blipFill>
          </p:spPr>
          <p:txBody>
            <a:bodyPr wrap="square" lIns="0" tIns="0" rIns="0" bIns="0" rtlCol="0"/>
            <a:lstStyle/>
            <a:p>
              <a:endParaRPr/>
            </a:p>
          </p:txBody>
        </p:sp>
        <p:sp>
          <p:nvSpPr>
            <p:cNvPr id="30" name="object 12"/>
            <p:cNvSpPr/>
            <p:nvPr/>
          </p:nvSpPr>
          <p:spPr>
            <a:xfrm>
              <a:off x="4323587" y="6003035"/>
              <a:ext cx="571500" cy="569976"/>
            </a:xfrm>
            <a:prstGeom prst="rect">
              <a:avLst/>
            </a:prstGeom>
            <a:blipFill>
              <a:blip r:embed="rId11" cstate="print"/>
              <a:stretch>
                <a:fillRect/>
              </a:stretch>
            </a:blipFill>
          </p:spPr>
          <p:txBody>
            <a:bodyPr wrap="square" lIns="0" tIns="0" rIns="0" bIns="0" rtlCol="0"/>
            <a:lstStyle/>
            <a:p>
              <a:endParaRPr/>
            </a:p>
          </p:txBody>
        </p:sp>
        <p:sp>
          <p:nvSpPr>
            <p:cNvPr id="31" name="object 13"/>
            <p:cNvSpPr/>
            <p:nvPr/>
          </p:nvSpPr>
          <p:spPr>
            <a:xfrm>
              <a:off x="5422392" y="5925311"/>
              <a:ext cx="667512" cy="669035"/>
            </a:xfrm>
            <a:prstGeom prst="rect">
              <a:avLst/>
            </a:prstGeom>
            <a:blipFill>
              <a:blip r:embed="rId12" cstate="print"/>
              <a:stretch>
                <a:fillRect/>
              </a:stretch>
            </a:blipFill>
          </p:spPr>
          <p:txBody>
            <a:bodyPr wrap="square" lIns="0" tIns="0" rIns="0" bIns="0" rtlCol="0"/>
            <a:lstStyle/>
            <a:p>
              <a:endParaRPr/>
            </a:p>
          </p:txBody>
        </p:sp>
        <p:sp>
          <p:nvSpPr>
            <p:cNvPr id="32" name="object 14"/>
            <p:cNvSpPr/>
            <p:nvPr/>
          </p:nvSpPr>
          <p:spPr>
            <a:xfrm>
              <a:off x="4966716" y="6028943"/>
              <a:ext cx="585215" cy="585216"/>
            </a:xfrm>
            <a:prstGeom prst="rect">
              <a:avLst/>
            </a:prstGeom>
            <a:blipFill>
              <a:blip r:embed="rId13" cstate="print"/>
              <a:stretch>
                <a:fillRect/>
              </a:stretch>
            </a:blipFill>
          </p:spPr>
          <p:txBody>
            <a:bodyPr wrap="square" lIns="0" tIns="0" rIns="0" bIns="0" rtlCol="0"/>
            <a:lstStyle/>
            <a:p>
              <a:endParaRPr/>
            </a:p>
          </p:txBody>
        </p:sp>
        <p:sp>
          <p:nvSpPr>
            <p:cNvPr id="33" name="object 15"/>
            <p:cNvSpPr/>
            <p:nvPr/>
          </p:nvSpPr>
          <p:spPr>
            <a:xfrm>
              <a:off x="3814572" y="5978651"/>
              <a:ext cx="443484" cy="443484"/>
            </a:xfrm>
            <a:prstGeom prst="rect">
              <a:avLst/>
            </a:prstGeom>
            <a:blipFill>
              <a:blip r:embed="rId14" cstate="print"/>
              <a:stretch>
                <a:fillRect/>
              </a:stretch>
            </a:blipFill>
          </p:spPr>
          <p:txBody>
            <a:bodyPr wrap="square" lIns="0" tIns="0" rIns="0" bIns="0" rtlCol="0"/>
            <a:lstStyle/>
            <a:p>
              <a:endParaRPr/>
            </a:p>
          </p:txBody>
        </p:sp>
        <p:sp>
          <p:nvSpPr>
            <p:cNvPr id="34" name="object 17"/>
            <p:cNvSpPr/>
            <p:nvPr/>
          </p:nvSpPr>
          <p:spPr>
            <a:xfrm>
              <a:off x="5948172" y="6015227"/>
              <a:ext cx="553212" cy="551688"/>
            </a:xfrm>
            <a:prstGeom prst="rect">
              <a:avLst/>
            </a:prstGeom>
            <a:blipFill>
              <a:blip r:embed="rId4" cstate="print"/>
              <a:stretch>
                <a:fillRect/>
              </a:stretch>
            </a:blipFill>
          </p:spPr>
          <p:txBody>
            <a:bodyPr wrap="square" lIns="0" tIns="0" rIns="0" bIns="0" rtlCol="0"/>
            <a:lstStyle/>
            <a:p>
              <a:endParaRPr/>
            </a:p>
          </p:txBody>
        </p:sp>
        <p:sp>
          <p:nvSpPr>
            <p:cNvPr id="35" name="object 18"/>
            <p:cNvSpPr/>
            <p:nvPr/>
          </p:nvSpPr>
          <p:spPr>
            <a:xfrm>
              <a:off x="6423660" y="6233159"/>
              <a:ext cx="438912" cy="438912"/>
            </a:xfrm>
            <a:prstGeom prst="rect">
              <a:avLst/>
            </a:prstGeom>
            <a:blipFill>
              <a:blip r:embed="rId5" cstate="print"/>
              <a:stretch>
                <a:fillRect/>
              </a:stretch>
            </a:blipFill>
          </p:spPr>
          <p:txBody>
            <a:bodyPr wrap="square" lIns="0" tIns="0" rIns="0" bIns="0" rtlCol="0"/>
            <a:lstStyle/>
            <a:p>
              <a:endParaRPr/>
            </a:p>
          </p:txBody>
        </p:sp>
        <p:sp>
          <p:nvSpPr>
            <p:cNvPr id="36" name="object 19"/>
            <p:cNvSpPr/>
            <p:nvPr/>
          </p:nvSpPr>
          <p:spPr>
            <a:xfrm>
              <a:off x="6669024" y="5838443"/>
              <a:ext cx="571500" cy="571500"/>
            </a:xfrm>
            <a:prstGeom prst="rect">
              <a:avLst/>
            </a:prstGeom>
            <a:blipFill>
              <a:blip r:embed="rId6" cstate="print"/>
              <a:stretch>
                <a:fillRect/>
              </a:stretch>
            </a:blipFill>
          </p:spPr>
          <p:txBody>
            <a:bodyPr wrap="square" lIns="0" tIns="0" rIns="0" bIns="0" rtlCol="0"/>
            <a:lstStyle/>
            <a:p>
              <a:endParaRPr/>
            </a:p>
          </p:txBody>
        </p:sp>
        <p:sp>
          <p:nvSpPr>
            <p:cNvPr id="37" name="object 20"/>
            <p:cNvSpPr/>
            <p:nvPr/>
          </p:nvSpPr>
          <p:spPr>
            <a:xfrm>
              <a:off x="7243572" y="5929883"/>
              <a:ext cx="560831" cy="560832"/>
            </a:xfrm>
            <a:prstGeom prst="rect">
              <a:avLst/>
            </a:prstGeom>
            <a:blipFill>
              <a:blip r:embed="rId7" cstate="print"/>
              <a:stretch>
                <a:fillRect/>
              </a:stretch>
            </a:blipFill>
          </p:spPr>
          <p:txBody>
            <a:bodyPr wrap="square" lIns="0" tIns="0" rIns="0" bIns="0" rtlCol="0"/>
            <a:lstStyle/>
            <a:p>
              <a:endParaRPr/>
            </a:p>
          </p:txBody>
        </p:sp>
        <p:sp>
          <p:nvSpPr>
            <p:cNvPr id="38" name="object 21"/>
            <p:cNvSpPr/>
            <p:nvPr/>
          </p:nvSpPr>
          <p:spPr>
            <a:xfrm>
              <a:off x="7738872" y="6015227"/>
              <a:ext cx="633983" cy="633984"/>
            </a:xfrm>
            <a:prstGeom prst="rect">
              <a:avLst/>
            </a:prstGeom>
            <a:blipFill>
              <a:blip r:embed="rId8" cstate="print"/>
              <a:stretch>
                <a:fillRect/>
              </a:stretch>
            </a:blipFill>
          </p:spPr>
          <p:txBody>
            <a:bodyPr wrap="square" lIns="0" tIns="0" rIns="0" bIns="0" rtlCol="0"/>
            <a:lstStyle/>
            <a:p>
              <a:endParaRPr/>
            </a:p>
          </p:txBody>
        </p:sp>
        <p:sp>
          <p:nvSpPr>
            <p:cNvPr id="39" name="object 22"/>
            <p:cNvSpPr/>
            <p:nvPr/>
          </p:nvSpPr>
          <p:spPr>
            <a:xfrm>
              <a:off x="8188452" y="5714999"/>
              <a:ext cx="548640" cy="547116"/>
            </a:xfrm>
            <a:prstGeom prst="rect">
              <a:avLst/>
            </a:prstGeom>
            <a:blipFill>
              <a:blip r:embed="rId9" cstate="print"/>
              <a:stretch>
                <a:fillRect/>
              </a:stretch>
            </a:blipFill>
          </p:spPr>
          <p:txBody>
            <a:bodyPr wrap="square" lIns="0" tIns="0" rIns="0" bIns="0" rtlCol="0"/>
            <a:lstStyle/>
            <a:p>
              <a:endParaRPr/>
            </a:p>
          </p:txBody>
        </p:sp>
        <p:sp>
          <p:nvSpPr>
            <p:cNvPr id="40" name="object 23"/>
            <p:cNvSpPr/>
            <p:nvPr/>
          </p:nvSpPr>
          <p:spPr>
            <a:xfrm>
              <a:off x="8729472" y="6095999"/>
              <a:ext cx="615696" cy="615696"/>
            </a:xfrm>
            <a:prstGeom prst="rect">
              <a:avLst/>
            </a:prstGeom>
            <a:blipFill>
              <a:blip r:embed="rId10" cstate="print"/>
              <a:stretch>
                <a:fillRect/>
              </a:stretch>
            </a:blipFill>
          </p:spPr>
          <p:txBody>
            <a:bodyPr wrap="square" lIns="0" tIns="0" rIns="0" bIns="0" rtlCol="0"/>
            <a:lstStyle/>
            <a:p>
              <a:endParaRPr/>
            </a:p>
          </p:txBody>
        </p:sp>
        <p:sp>
          <p:nvSpPr>
            <p:cNvPr id="41" name="object 24"/>
            <p:cNvSpPr/>
            <p:nvPr/>
          </p:nvSpPr>
          <p:spPr>
            <a:xfrm>
              <a:off x="9944100" y="6068567"/>
              <a:ext cx="569976" cy="569976"/>
            </a:xfrm>
            <a:prstGeom prst="rect">
              <a:avLst/>
            </a:prstGeom>
            <a:blipFill>
              <a:blip r:embed="rId11" cstate="print"/>
              <a:stretch>
                <a:fillRect/>
              </a:stretch>
            </a:blipFill>
          </p:spPr>
          <p:txBody>
            <a:bodyPr wrap="square" lIns="0" tIns="0" rIns="0" bIns="0" rtlCol="0"/>
            <a:lstStyle/>
            <a:p>
              <a:endParaRPr/>
            </a:p>
          </p:txBody>
        </p:sp>
        <p:sp>
          <p:nvSpPr>
            <p:cNvPr id="42" name="object 25"/>
            <p:cNvSpPr/>
            <p:nvPr/>
          </p:nvSpPr>
          <p:spPr>
            <a:xfrm>
              <a:off x="11041379" y="5990843"/>
              <a:ext cx="667512" cy="669036"/>
            </a:xfrm>
            <a:prstGeom prst="rect">
              <a:avLst/>
            </a:prstGeom>
            <a:blipFill>
              <a:blip r:embed="rId12" cstate="print"/>
              <a:stretch>
                <a:fillRect/>
              </a:stretch>
            </a:blipFill>
          </p:spPr>
          <p:txBody>
            <a:bodyPr wrap="square" lIns="0" tIns="0" rIns="0" bIns="0" rtlCol="0"/>
            <a:lstStyle/>
            <a:p>
              <a:endParaRPr/>
            </a:p>
          </p:txBody>
        </p:sp>
        <p:sp>
          <p:nvSpPr>
            <p:cNvPr id="43" name="object 26"/>
            <p:cNvSpPr/>
            <p:nvPr/>
          </p:nvSpPr>
          <p:spPr>
            <a:xfrm>
              <a:off x="10585703" y="6094475"/>
              <a:ext cx="585216" cy="585216"/>
            </a:xfrm>
            <a:prstGeom prst="rect">
              <a:avLst/>
            </a:prstGeom>
            <a:blipFill>
              <a:blip r:embed="rId13" cstate="print"/>
              <a:stretch>
                <a:fillRect/>
              </a:stretch>
            </a:blipFill>
          </p:spPr>
          <p:txBody>
            <a:bodyPr wrap="square" lIns="0" tIns="0" rIns="0" bIns="0" rtlCol="0"/>
            <a:lstStyle/>
            <a:p>
              <a:endParaRPr/>
            </a:p>
          </p:txBody>
        </p:sp>
        <p:sp>
          <p:nvSpPr>
            <p:cNvPr id="44" name="object 27"/>
            <p:cNvSpPr/>
            <p:nvPr/>
          </p:nvSpPr>
          <p:spPr>
            <a:xfrm>
              <a:off x="9433560" y="6044183"/>
              <a:ext cx="443483" cy="443484"/>
            </a:xfrm>
            <a:prstGeom prst="rect">
              <a:avLst/>
            </a:prstGeom>
            <a:blipFill>
              <a:blip r:embed="rId14" cstate="print"/>
              <a:stretch>
                <a:fillRect/>
              </a:stretch>
            </a:blipFill>
          </p:spPr>
          <p:txBody>
            <a:bodyPr wrap="square" lIns="0" tIns="0" rIns="0" bIns="0" rtlCol="0"/>
            <a:lstStyle/>
            <a:p>
              <a:endParaRPr/>
            </a:p>
          </p:txBody>
        </p:sp>
      </p:grpSp>
      <p:sp>
        <p:nvSpPr>
          <p:cNvPr id="4" name="CuadroTexto 3">
            <a:extLst>
              <a:ext uri="{FF2B5EF4-FFF2-40B4-BE49-F238E27FC236}">
                <a16:creationId xmlns:a16="http://schemas.microsoft.com/office/drawing/2014/main" id="{26188189-3422-A92C-EABC-1A204F7F7651}"/>
              </a:ext>
            </a:extLst>
          </p:cNvPr>
          <p:cNvSpPr txBox="1"/>
          <p:nvPr/>
        </p:nvSpPr>
        <p:spPr>
          <a:xfrm>
            <a:off x="682896" y="1993365"/>
            <a:ext cx="10670904" cy="2597378"/>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Generalmente se habla </a:t>
            </a:r>
            <a:r>
              <a:rPr lang="es-ES" sz="2800" dirty="0">
                <a:solidFill>
                  <a:srgbClr val="00000A"/>
                </a:solidFill>
                <a:latin typeface="Segoe UI Light" panose="020B0502040204020203" pitchFamily="34" charset="0"/>
                <a:cs typeface="Segoe UI Light" panose="020B0502040204020203" pitchFamily="34" charset="0"/>
              </a:rPr>
              <a:t>c</a:t>
            </a:r>
            <a:r>
              <a:rPr lang="es-ES" sz="2800" b="0" i="0" u="none" strike="noStrike" baseline="0" dirty="0">
                <a:solidFill>
                  <a:srgbClr val="00000A"/>
                </a:solidFill>
                <a:latin typeface="Segoe UI Light" panose="020B0502040204020203" pitchFamily="34" charset="0"/>
                <a:cs typeface="Segoe UI Light" panose="020B0502040204020203" pitchFamily="34" charset="0"/>
              </a:rPr>
              <a:t>uales son los beneficios de la práctica deportiva, como la ayuda para el bienestar físico y mental; pero se debe tener en cuenta cuales son los factores o habilidades que influyen en la práctica y el rendimiento deportivo.</a:t>
            </a:r>
          </a:p>
        </p:txBody>
      </p:sp>
      <p:grpSp>
        <p:nvGrpSpPr>
          <p:cNvPr id="8" name="Grupo 7">
            <a:extLst>
              <a:ext uri="{FF2B5EF4-FFF2-40B4-BE49-F238E27FC236}">
                <a16:creationId xmlns:a16="http://schemas.microsoft.com/office/drawing/2014/main" id="{AA5A5F69-02D5-8624-0160-51121193133A}"/>
              </a:ext>
            </a:extLst>
          </p:cNvPr>
          <p:cNvGrpSpPr/>
          <p:nvPr/>
        </p:nvGrpSpPr>
        <p:grpSpPr>
          <a:xfrm>
            <a:off x="12733944" y="3290916"/>
            <a:ext cx="5248226" cy="4138583"/>
            <a:chOff x="11776922" y="3050771"/>
            <a:chExt cx="5594245" cy="3921530"/>
          </a:xfrm>
        </p:grpSpPr>
        <p:sp>
          <p:nvSpPr>
            <p:cNvPr id="56" name="object 3"/>
            <p:cNvSpPr/>
            <p:nvPr/>
          </p:nvSpPr>
          <p:spPr>
            <a:xfrm>
              <a:off x="11776922" y="3050771"/>
              <a:ext cx="5594245" cy="3921530"/>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C000"/>
            </a:solidFill>
          </p:spPr>
          <p:txBody>
            <a:bodyPr wrap="square" lIns="0" tIns="0" rIns="0" bIns="0" rtlCol="0"/>
            <a:lstStyle/>
            <a:p>
              <a:endParaRPr/>
            </a:p>
          </p:txBody>
        </p:sp>
        <p:pic>
          <p:nvPicPr>
            <p:cNvPr id="7" name="Imagen 6">
              <a:extLst>
                <a:ext uri="{FF2B5EF4-FFF2-40B4-BE49-F238E27FC236}">
                  <a16:creationId xmlns:a16="http://schemas.microsoft.com/office/drawing/2014/main" id="{EFD17123-E018-EA8E-0420-C70185CE57D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2038533" y="3314700"/>
              <a:ext cx="5072209" cy="3352800"/>
            </a:xfrm>
            <a:prstGeom prst="rect">
              <a:avLst/>
            </a:prstGeom>
          </p:spPr>
        </p:pic>
      </p:grpSp>
      <p:sp>
        <p:nvSpPr>
          <p:cNvPr id="2" name="CuadroTexto 1">
            <a:extLst>
              <a:ext uri="{FF2B5EF4-FFF2-40B4-BE49-F238E27FC236}">
                <a16:creationId xmlns:a16="http://schemas.microsoft.com/office/drawing/2014/main" id="{7873782C-DF29-5685-0F64-2D91D9C6275C}"/>
              </a:ext>
            </a:extLst>
          </p:cNvPr>
          <p:cNvSpPr txBox="1"/>
          <p:nvPr/>
        </p:nvSpPr>
        <p:spPr>
          <a:xfrm>
            <a:off x="682302" y="5696258"/>
            <a:ext cx="10670904" cy="1951047"/>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Este exige condiciones motrices, fisiológicas y psicológicas que han de ser adquiridas o mejoradas en el proceso de entrenamiento, incluso desde la fase de iniciación </a:t>
            </a:r>
            <a:r>
              <a:rPr lang="es-CO" sz="2800" b="0" i="0" u="none" strike="noStrike" baseline="0" dirty="0">
                <a:solidFill>
                  <a:srgbClr val="00000A"/>
                </a:solidFill>
                <a:latin typeface="Segoe UI Light" panose="020B0502040204020203" pitchFamily="34" charset="0"/>
                <a:cs typeface="Segoe UI Light" panose="020B0502040204020203" pitchFamily="34" charset="0"/>
              </a:rPr>
              <a:t>deportiva.</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12443637" y="3201664"/>
            <a:ext cx="5638800" cy="4645037"/>
            <a:chOff x="10344179" y="1940356"/>
            <a:chExt cx="7943821" cy="4808297"/>
          </a:xfrm>
        </p:grpSpPr>
        <p:sp>
          <p:nvSpPr>
            <p:cNvPr id="43" name="object 3"/>
            <p:cNvSpPr/>
            <p:nvPr/>
          </p:nvSpPr>
          <p:spPr>
            <a:xfrm>
              <a:off x="10344179" y="1940356"/>
              <a:ext cx="7943821" cy="4808297"/>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40" name="Imagen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47521" y="2221313"/>
              <a:ext cx="7539890" cy="4217587"/>
            </a:xfrm>
            <a:prstGeom prst="rect">
              <a:avLst/>
            </a:prstGeom>
          </p:spPr>
        </p:pic>
      </p:grpSp>
      <p:pic>
        <p:nvPicPr>
          <p:cNvPr id="5" name="Picture 5"/>
          <p:cNvPicPr>
            <a:picLocks noChangeAspect="1"/>
          </p:cNvPicPr>
          <p:nvPr/>
        </p:nvPicPr>
        <p:blipFill>
          <a:blip r:embed="rId4">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242" y="4307305"/>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5"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6"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7"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8"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9"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10"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1"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2"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3"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4"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5"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5"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6"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7"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8"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9"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10"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1"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2"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3"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4"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5" cstate="print"/>
              <a:stretch>
                <a:fillRect/>
              </a:stretch>
            </a:blipFill>
          </p:spPr>
          <p:txBody>
            <a:bodyPr wrap="square" lIns="0" tIns="0" rIns="0" bIns="0" rtlCol="0"/>
            <a:lstStyle/>
            <a:p>
              <a:endParaRPr/>
            </a:p>
          </p:txBody>
        </p:sp>
      </p:grpSp>
      <p:sp>
        <p:nvSpPr>
          <p:cNvPr id="4" name="CuadroTexto 3">
            <a:extLst>
              <a:ext uri="{FF2B5EF4-FFF2-40B4-BE49-F238E27FC236}">
                <a16:creationId xmlns:a16="http://schemas.microsoft.com/office/drawing/2014/main" id="{CED71549-4497-FC46-2518-445C744AFD1E}"/>
              </a:ext>
            </a:extLst>
          </p:cNvPr>
          <p:cNvSpPr txBox="1"/>
          <p:nvPr/>
        </p:nvSpPr>
        <p:spPr>
          <a:xfrm>
            <a:off x="1881154" y="5371807"/>
            <a:ext cx="9746692" cy="1304716"/>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El rendimiento deportivo es el resultado de la integración de capacidades como: </a:t>
            </a:r>
          </a:p>
        </p:txBody>
      </p:sp>
      <p:sp>
        <p:nvSpPr>
          <p:cNvPr id="7" name="CuadroTexto 6">
            <a:extLst>
              <a:ext uri="{FF2B5EF4-FFF2-40B4-BE49-F238E27FC236}">
                <a16:creationId xmlns:a16="http://schemas.microsoft.com/office/drawing/2014/main" id="{ECB34EB1-572E-9D45-0B49-9A9A80AD6402}"/>
              </a:ext>
            </a:extLst>
          </p:cNvPr>
          <p:cNvSpPr txBox="1"/>
          <p:nvPr/>
        </p:nvSpPr>
        <p:spPr>
          <a:xfrm>
            <a:off x="2133364" y="8946397"/>
            <a:ext cx="9494482" cy="954107"/>
          </a:xfrm>
          <a:prstGeom prst="rect">
            <a:avLst/>
          </a:prstGeom>
          <a:noFill/>
        </p:spPr>
        <p:txBody>
          <a:bodyPr wrap="square">
            <a:spAutoFit/>
          </a:bodyPr>
          <a:lstStyle/>
          <a:p>
            <a:pPr marL="914400" lvl="1" indent="-457200" algn="just">
              <a:buFont typeface="Wingdings" panose="05000000000000000000" pitchFamily="2" charset="2"/>
              <a:buChar char="§"/>
            </a:pPr>
            <a:r>
              <a:rPr lang="es-ES" sz="2800" b="1" i="0" u="none" strike="noStrike" baseline="0" dirty="0">
                <a:solidFill>
                  <a:srgbClr val="00000A"/>
                </a:solidFill>
                <a:latin typeface="Segoe UI Light" panose="020B0502040204020203" pitchFamily="34" charset="0"/>
                <a:cs typeface="Segoe UI Light" panose="020B0502040204020203" pitchFamily="34" charset="0"/>
              </a:rPr>
              <a:t>Las habilidades psicológicas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(atención, </a:t>
            </a:r>
            <a:r>
              <a:rPr lang="es-ES" sz="2800" dirty="0">
                <a:solidFill>
                  <a:srgbClr val="00000A"/>
                </a:solidFill>
                <a:latin typeface="Segoe UI Light" panose="020B0502040204020203" pitchFamily="34" charset="0"/>
                <a:cs typeface="Segoe UI Light" panose="020B0502040204020203" pitchFamily="34" charset="0"/>
              </a:rPr>
              <a:t>motivación,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activación, confianza, entre otras).</a:t>
            </a:r>
            <a:endParaRPr lang="es-CO" sz="2800" dirty="0">
              <a:latin typeface="Segoe UI Light" panose="020B0502040204020203" pitchFamily="34" charset="0"/>
              <a:cs typeface="Segoe UI Light" panose="020B0502040204020203" pitchFamily="34" charset="0"/>
            </a:endParaRPr>
          </a:p>
        </p:txBody>
      </p:sp>
      <p:sp>
        <p:nvSpPr>
          <p:cNvPr id="11" name="CuadroTexto 10">
            <a:extLst>
              <a:ext uri="{FF2B5EF4-FFF2-40B4-BE49-F238E27FC236}">
                <a16:creationId xmlns:a16="http://schemas.microsoft.com/office/drawing/2014/main" id="{179537FD-A3D1-A790-0BA1-60874A69366E}"/>
              </a:ext>
            </a:extLst>
          </p:cNvPr>
          <p:cNvSpPr txBox="1"/>
          <p:nvPr/>
        </p:nvSpPr>
        <p:spPr>
          <a:xfrm>
            <a:off x="2125526" y="7922329"/>
            <a:ext cx="9494482" cy="954107"/>
          </a:xfrm>
          <a:prstGeom prst="rect">
            <a:avLst/>
          </a:prstGeom>
          <a:noFill/>
        </p:spPr>
        <p:txBody>
          <a:bodyPr wrap="square">
            <a:spAutoFit/>
          </a:bodyPr>
          <a:lstStyle/>
          <a:p>
            <a:pPr marL="914400" lvl="1" indent="-457200" algn="just">
              <a:buFont typeface="Wingdings" panose="05000000000000000000" pitchFamily="2" charset="2"/>
              <a:buChar char="§"/>
            </a:pPr>
            <a:r>
              <a:rPr lang="es-ES" sz="2800" b="1" dirty="0">
                <a:solidFill>
                  <a:srgbClr val="00000A"/>
                </a:solidFill>
                <a:latin typeface="Segoe UI Light" panose="020B0502040204020203" pitchFamily="34" charset="0"/>
                <a:cs typeface="Segoe UI Light" panose="020B0502040204020203" pitchFamily="34" charset="0"/>
              </a:rPr>
              <a:t>Las </a:t>
            </a:r>
            <a:r>
              <a:rPr lang="es-CO" sz="2800" b="1" i="0" u="none" strike="noStrike" baseline="0" dirty="0">
                <a:solidFill>
                  <a:srgbClr val="00000A"/>
                </a:solidFill>
                <a:latin typeface="Segoe UI Light" panose="020B0502040204020203" pitchFamily="34" charset="0"/>
                <a:cs typeface="Segoe UI Light" panose="020B0502040204020203" pitchFamily="34" charset="0"/>
              </a:rPr>
              <a:t>técnicas </a:t>
            </a:r>
            <a:r>
              <a:rPr lang="es-CO" sz="2800" b="0" i="0" u="none" strike="noStrike" baseline="0" dirty="0">
                <a:solidFill>
                  <a:srgbClr val="00000A"/>
                </a:solidFill>
                <a:latin typeface="Segoe UI Light" panose="020B0502040204020203" pitchFamily="34" charset="0"/>
                <a:cs typeface="Segoe UI Light" panose="020B0502040204020203" pitchFamily="34" charset="0"/>
              </a:rPr>
              <a:t>(dominio de movimientos del deporte), tácticas (estrategias de la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especialidad) </a:t>
            </a:r>
            <a:endParaRPr lang="es-ES" sz="2800" dirty="0">
              <a:solidFill>
                <a:srgbClr val="00000A"/>
              </a:solidFill>
              <a:latin typeface="Segoe UI Light" panose="020B0502040204020203" pitchFamily="34" charset="0"/>
              <a:cs typeface="Segoe UI Light" panose="020B0502040204020203" pitchFamily="34" charset="0"/>
            </a:endParaRPr>
          </a:p>
        </p:txBody>
      </p:sp>
      <p:sp>
        <p:nvSpPr>
          <p:cNvPr id="37" name="CuadroTexto 36">
            <a:extLst>
              <a:ext uri="{FF2B5EF4-FFF2-40B4-BE49-F238E27FC236}">
                <a16:creationId xmlns:a16="http://schemas.microsoft.com/office/drawing/2014/main" id="{506049DD-BD68-C49D-0356-87067A7E6706}"/>
              </a:ext>
            </a:extLst>
          </p:cNvPr>
          <p:cNvSpPr txBox="1"/>
          <p:nvPr/>
        </p:nvSpPr>
        <p:spPr>
          <a:xfrm>
            <a:off x="2125526" y="6892594"/>
            <a:ext cx="9494482" cy="954107"/>
          </a:xfrm>
          <a:prstGeom prst="rect">
            <a:avLst/>
          </a:prstGeom>
          <a:noFill/>
        </p:spPr>
        <p:txBody>
          <a:bodyPr wrap="square">
            <a:spAutoFit/>
          </a:bodyPr>
          <a:lstStyle/>
          <a:p>
            <a:pPr marL="914400" lvl="1" indent="-457200" algn="just">
              <a:buFont typeface="Wingdings" panose="05000000000000000000" pitchFamily="2" charset="2"/>
              <a:buChar char="§"/>
            </a:pPr>
            <a:r>
              <a:rPr lang="es-ES" sz="2800" b="1" dirty="0">
                <a:solidFill>
                  <a:srgbClr val="00000A"/>
                </a:solidFill>
                <a:latin typeface="Segoe UI Light" panose="020B0502040204020203" pitchFamily="34" charset="0"/>
                <a:cs typeface="Segoe UI Light" panose="020B0502040204020203" pitchFamily="34" charset="0"/>
              </a:rPr>
              <a:t>Las </a:t>
            </a:r>
            <a:r>
              <a:rPr lang="es-ES" sz="2800" b="1" i="0" u="none" strike="noStrike" baseline="0" dirty="0">
                <a:solidFill>
                  <a:srgbClr val="00000A"/>
                </a:solidFill>
                <a:latin typeface="Segoe UI Light" panose="020B0502040204020203" pitchFamily="34" charset="0"/>
                <a:cs typeface="Segoe UI Light" panose="020B0502040204020203" pitchFamily="34" charset="0"/>
              </a:rPr>
              <a:t>físicas </a:t>
            </a:r>
            <a:r>
              <a:rPr lang="es-ES" sz="2800" b="0" i="0" u="none" strike="noStrike" baseline="0" dirty="0">
                <a:solidFill>
                  <a:srgbClr val="00000A"/>
                </a:solidFill>
                <a:latin typeface="Segoe UI Light" panose="020B0502040204020203" pitchFamily="34" charset="0"/>
                <a:cs typeface="Segoe UI Light" panose="020B0502040204020203" pitchFamily="34" charset="0"/>
              </a:rPr>
              <a:t>(fuerza, potencia, flexibilidad, equilibrio, coordinación, etc.), </a:t>
            </a:r>
          </a:p>
        </p:txBody>
      </p:sp>
      <p:sp>
        <p:nvSpPr>
          <p:cNvPr id="3" name="CuadroTexto 2">
            <a:extLst>
              <a:ext uri="{FF2B5EF4-FFF2-40B4-BE49-F238E27FC236}">
                <a16:creationId xmlns:a16="http://schemas.microsoft.com/office/drawing/2014/main" id="{4825EE80-8329-FE9D-3454-AE30DCDCA217}"/>
              </a:ext>
            </a:extLst>
          </p:cNvPr>
          <p:cNvSpPr txBox="1"/>
          <p:nvPr/>
        </p:nvSpPr>
        <p:spPr>
          <a:xfrm>
            <a:off x="1816530" y="2254089"/>
            <a:ext cx="9803477" cy="2597378"/>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ES" sz="2800" b="0" i="0" u="none" strike="noStrike" baseline="0" dirty="0">
                <a:solidFill>
                  <a:srgbClr val="00000A"/>
                </a:solidFill>
                <a:latin typeface="Segoe UI Light" panose="020B0502040204020203" pitchFamily="34" charset="0"/>
                <a:cs typeface="Segoe UI Light" panose="020B0502040204020203" pitchFamily="34" charset="0"/>
              </a:rPr>
              <a:t>A lo largo del tie</a:t>
            </a:r>
            <a:r>
              <a:rPr lang="es-ES" sz="2800" dirty="0">
                <a:solidFill>
                  <a:srgbClr val="00000A"/>
                </a:solidFill>
                <a:latin typeface="Segoe UI Light" panose="020B0502040204020203" pitchFamily="34" charset="0"/>
                <a:cs typeface="Segoe UI Light" panose="020B0502040204020203" pitchFamily="34" charset="0"/>
              </a:rPr>
              <a:t>mpo</a:t>
            </a:r>
            <a:r>
              <a:rPr lang="es-ES" sz="2800" b="0" i="0" u="none" strike="noStrike" baseline="0" dirty="0">
                <a:solidFill>
                  <a:srgbClr val="00000A"/>
                </a:solidFill>
                <a:latin typeface="Segoe UI Light" panose="020B0502040204020203" pitchFamily="34" charset="0"/>
                <a:cs typeface="Segoe UI Light" panose="020B0502040204020203" pitchFamily="34" charset="0"/>
              </a:rPr>
              <a:t> se exponen cuales son las distintas habilidades psicológicas que tienen una influencia en el rendimiento del deportista, distintas formas de evaluación de las mismas y técnicas para mejorar dichas habilidades.</a:t>
            </a:r>
            <a:endParaRPr lang="es-CO" sz="28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452279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1"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41" name="Picture 5"/>
          <p:cNvPicPr>
            <a:picLocks noChangeAspect="1"/>
          </p:cNvPicPr>
          <p:nvPr/>
        </p:nvPicPr>
        <p:blipFill>
          <a:blip r:embed="rId13">
            <a:alphaModFix amt="97000"/>
          </a:blip>
          <a:srcRect l="18146" t="18339" r="31685" b="22961"/>
          <a:stretch>
            <a:fillRect/>
          </a:stretch>
        </p:blipFill>
        <p:spPr>
          <a:xfrm>
            <a:off x="15966202" y="132299"/>
            <a:ext cx="1981200" cy="1573743"/>
          </a:xfrm>
          <a:prstGeom prst="rect">
            <a:avLst/>
          </a:prstGeom>
        </p:spPr>
      </p:pic>
      <p:grpSp>
        <p:nvGrpSpPr>
          <p:cNvPr id="2" name="Grupo 1"/>
          <p:cNvGrpSpPr/>
          <p:nvPr/>
        </p:nvGrpSpPr>
        <p:grpSpPr>
          <a:xfrm>
            <a:off x="11776922" y="2835945"/>
            <a:ext cx="5849735" cy="4963539"/>
            <a:chOff x="11940115" y="2237536"/>
            <a:chExt cx="5730222" cy="4048964"/>
          </a:xfrm>
        </p:grpSpPr>
        <p:sp>
          <p:nvSpPr>
            <p:cNvPr id="46" name="object 3"/>
            <p:cNvSpPr/>
            <p:nvPr/>
          </p:nvSpPr>
          <p:spPr>
            <a:xfrm>
              <a:off x="11940115" y="2237536"/>
              <a:ext cx="5730222" cy="4048964"/>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39" name="Imagen 38"/>
            <p:cNvPicPr>
              <a:picLocks noChangeAspect="1"/>
            </p:cNvPicPr>
            <p:nvPr/>
          </p:nvPicPr>
          <p:blipFill>
            <a:blip r:embed="rId14"/>
            <a:stretch>
              <a:fillRect/>
            </a:stretch>
          </p:blipFill>
          <p:spPr>
            <a:xfrm>
              <a:off x="12259223" y="2491183"/>
              <a:ext cx="5126602" cy="3414317"/>
            </a:xfrm>
            <a:prstGeom prst="rect">
              <a:avLst/>
            </a:prstGeom>
          </p:spPr>
        </p:pic>
      </p:grpSp>
      <p:sp>
        <p:nvSpPr>
          <p:cNvPr id="9" name="CuadroTexto 8">
            <a:extLst>
              <a:ext uri="{FF2B5EF4-FFF2-40B4-BE49-F238E27FC236}">
                <a16:creationId xmlns:a16="http://schemas.microsoft.com/office/drawing/2014/main" id="{7C834392-E847-133D-9715-322204FC773C}"/>
              </a:ext>
            </a:extLst>
          </p:cNvPr>
          <p:cNvSpPr txBox="1"/>
          <p:nvPr/>
        </p:nvSpPr>
        <p:spPr>
          <a:xfrm>
            <a:off x="1008868" y="3097276"/>
            <a:ext cx="9144000" cy="3243708"/>
          </a:xfrm>
          <a:prstGeom prst="rect">
            <a:avLst/>
          </a:prstGeom>
          <a:noFill/>
        </p:spPr>
        <p:txBody>
          <a:bodyPr wrap="square">
            <a:spAutoFit/>
          </a:bodyPr>
          <a:lstStyle/>
          <a:p>
            <a:pPr marL="457200" indent="-457200" algn="just">
              <a:lnSpc>
                <a:spcPct val="150000"/>
              </a:lnSpc>
              <a:buFont typeface="Wingdings" panose="05000000000000000000" pitchFamily="2" charset="2"/>
              <a:buChar char="q"/>
            </a:pPr>
            <a:r>
              <a:rPr lang="es-CO" sz="2800" kern="0" dirty="0">
                <a:solidFill>
                  <a:srgbClr val="4A4A4A"/>
                </a:solidFill>
                <a:effectLst/>
                <a:latin typeface="Segoe UI Light" panose="020B0502040204020203" pitchFamily="34" charset="0"/>
                <a:ea typeface="Times New Roman" panose="02020603050405020304" pitchFamily="18" charset="0"/>
                <a:cs typeface="Segoe UI Light" panose="020B0502040204020203" pitchFamily="34" charset="0"/>
              </a:rPr>
              <a:t>Cuando a los deportistas jóvenes se les plantea la pregunta sobre la importancia de las </a:t>
            </a:r>
            <a:r>
              <a:rPr lang="es-CO" sz="2800" b="1" kern="0" dirty="0">
                <a:solidFill>
                  <a:srgbClr val="4A4A4A"/>
                </a:solidFill>
                <a:effectLst/>
                <a:latin typeface="Segoe UI Light" panose="020B0502040204020203" pitchFamily="34" charset="0"/>
                <a:ea typeface="Times New Roman" panose="02020603050405020304" pitchFamily="18" charset="0"/>
                <a:cs typeface="Segoe UI Light" panose="020B0502040204020203" pitchFamily="34" charset="0"/>
              </a:rPr>
              <a:t>habilidades psicológicas en el deporte</a:t>
            </a:r>
            <a:r>
              <a:rPr lang="es-CO" sz="2800" kern="0" dirty="0">
                <a:solidFill>
                  <a:srgbClr val="4A4A4A"/>
                </a:solidFill>
                <a:effectLst/>
                <a:latin typeface="Segoe UI Light" panose="020B0502040204020203" pitchFamily="34" charset="0"/>
                <a:ea typeface="Times New Roman" panose="02020603050405020304" pitchFamily="18" charset="0"/>
                <a:cs typeface="Segoe UI Light" panose="020B0502040204020203" pitchFamily="34" charset="0"/>
              </a:rPr>
              <a:t> para conseguir el máximo rendimiento, la gran mayoría piensa que el aspecto psicológico es el más relevante. </a:t>
            </a:r>
            <a:endParaRPr lang="es-CO" sz="2800" dirty="0">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05735412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alphaModFix amt="97000"/>
          </a:blip>
          <a:srcRect l="18146" t="18339" r="31685" b="22961"/>
          <a:stretch>
            <a:fillRect/>
          </a:stretch>
        </p:blipFill>
        <p:spPr>
          <a:xfrm>
            <a:off x="16078200" y="103733"/>
            <a:ext cx="1981200" cy="1573743"/>
          </a:xfrm>
          <a:prstGeom prst="rect">
            <a:avLst/>
          </a:prstGeom>
        </p:spPr>
      </p:pic>
      <p:sp>
        <p:nvSpPr>
          <p:cNvPr id="12" name="object 2">
            <a:extLst>
              <a:ext uri="{FF2B5EF4-FFF2-40B4-BE49-F238E27FC236}">
                <a16:creationId xmlns:a16="http://schemas.microsoft.com/office/drawing/2014/main" id="{F1573340-2F56-4DE3-8160-B24E651B4F21}"/>
              </a:ext>
            </a:extLst>
          </p:cNvPr>
          <p:cNvSpPr/>
          <p:nvPr/>
        </p:nvSpPr>
        <p:spPr>
          <a:xfrm rot="5400000">
            <a:off x="-4343330" y="4368729"/>
            <a:ext cx="10287001" cy="1549543"/>
          </a:xfrm>
          <a:custGeom>
            <a:avLst/>
            <a:gdLst/>
            <a:ahLst/>
            <a:cxnLst/>
            <a:rect l="l" t="t" r="r" b="b"/>
            <a:pathLst>
              <a:path w="12192000" h="6858000">
                <a:moveTo>
                  <a:pt x="12192000" y="0"/>
                </a:moveTo>
                <a:lnTo>
                  <a:pt x="0" y="0"/>
                </a:lnTo>
                <a:lnTo>
                  <a:pt x="0" y="6858000"/>
                </a:lnTo>
                <a:lnTo>
                  <a:pt x="12192000" y="6858000"/>
                </a:lnTo>
                <a:lnTo>
                  <a:pt x="12192000" y="0"/>
                </a:lnTo>
                <a:close/>
              </a:path>
            </a:pathLst>
          </a:custGeom>
          <a:solidFill>
            <a:srgbClr val="FFC000"/>
          </a:solidFill>
        </p:spPr>
        <p:txBody>
          <a:bodyPr wrap="square" lIns="0" tIns="0" rIns="0" bIns="0" rtlCol="0"/>
          <a:lstStyle/>
          <a:p>
            <a:endParaRPr/>
          </a:p>
        </p:txBody>
      </p:sp>
      <p:grpSp>
        <p:nvGrpSpPr>
          <p:cNvPr id="13" name="object 4">
            <a:extLst>
              <a:ext uri="{FF2B5EF4-FFF2-40B4-BE49-F238E27FC236}">
                <a16:creationId xmlns:a16="http://schemas.microsoft.com/office/drawing/2014/main" id="{D14CD63E-0791-4975-B1AF-48512617E9FC}"/>
              </a:ext>
            </a:extLst>
          </p:cNvPr>
          <p:cNvGrpSpPr/>
          <p:nvPr/>
        </p:nvGrpSpPr>
        <p:grpSpPr>
          <a:xfrm rot="5400000">
            <a:off x="-4168745" y="4685232"/>
            <a:ext cx="9966288" cy="1114401"/>
            <a:chOff x="329181" y="5649470"/>
            <a:chExt cx="11379710" cy="1062227"/>
          </a:xfrm>
        </p:grpSpPr>
        <p:sp>
          <p:nvSpPr>
            <p:cNvPr id="14" name="object 5">
              <a:extLst>
                <a:ext uri="{FF2B5EF4-FFF2-40B4-BE49-F238E27FC236}">
                  <a16:creationId xmlns:a16="http://schemas.microsoft.com/office/drawing/2014/main" id="{BDE83BE6-9C0C-49E7-8981-262E3AB5DC43}"/>
                </a:ext>
              </a:extLst>
            </p:cNvPr>
            <p:cNvSpPr/>
            <p:nvPr/>
          </p:nvSpPr>
          <p:spPr>
            <a:xfrm>
              <a:off x="329181" y="5949697"/>
              <a:ext cx="553213" cy="551688"/>
            </a:xfrm>
            <a:prstGeom prst="rect">
              <a:avLst/>
            </a:prstGeom>
            <a:blipFill>
              <a:blip r:embed="rId4" cstate="print"/>
              <a:stretch>
                <a:fillRect/>
              </a:stretch>
            </a:blipFill>
          </p:spPr>
          <p:txBody>
            <a:bodyPr wrap="square" lIns="0" tIns="0" rIns="0" bIns="0" rtlCol="0"/>
            <a:lstStyle/>
            <a:p>
              <a:endParaRPr/>
            </a:p>
          </p:txBody>
        </p:sp>
        <p:sp>
          <p:nvSpPr>
            <p:cNvPr id="15" name="object 6">
              <a:extLst>
                <a:ext uri="{FF2B5EF4-FFF2-40B4-BE49-F238E27FC236}">
                  <a16:creationId xmlns:a16="http://schemas.microsoft.com/office/drawing/2014/main" id="{06E13599-B7E4-4A6B-94D0-A488983F9956}"/>
                </a:ext>
              </a:extLst>
            </p:cNvPr>
            <p:cNvSpPr/>
            <p:nvPr/>
          </p:nvSpPr>
          <p:spPr>
            <a:xfrm>
              <a:off x="804671" y="6167629"/>
              <a:ext cx="438911" cy="438913"/>
            </a:xfrm>
            <a:prstGeom prst="rect">
              <a:avLst/>
            </a:prstGeom>
            <a:blipFill>
              <a:blip r:embed="rId5" cstate="print"/>
              <a:stretch>
                <a:fillRect/>
              </a:stretch>
            </a:blipFill>
          </p:spPr>
          <p:txBody>
            <a:bodyPr wrap="square" lIns="0" tIns="0" rIns="0" bIns="0" rtlCol="0"/>
            <a:lstStyle/>
            <a:p>
              <a:endParaRPr/>
            </a:p>
          </p:txBody>
        </p:sp>
        <p:sp>
          <p:nvSpPr>
            <p:cNvPr id="16" name="object 7">
              <a:extLst>
                <a:ext uri="{FF2B5EF4-FFF2-40B4-BE49-F238E27FC236}">
                  <a16:creationId xmlns:a16="http://schemas.microsoft.com/office/drawing/2014/main" id="{2E42B433-49CE-4F5D-91DA-5038DD2D8447}"/>
                </a:ext>
              </a:extLst>
            </p:cNvPr>
            <p:cNvSpPr/>
            <p:nvPr/>
          </p:nvSpPr>
          <p:spPr>
            <a:xfrm>
              <a:off x="1050032" y="5772913"/>
              <a:ext cx="571499" cy="571500"/>
            </a:xfrm>
            <a:prstGeom prst="rect">
              <a:avLst/>
            </a:prstGeom>
            <a:blipFill>
              <a:blip r:embed="rId6" cstate="print"/>
              <a:stretch>
                <a:fillRect/>
              </a:stretch>
            </a:blipFill>
          </p:spPr>
          <p:txBody>
            <a:bodyPr wrap="square" lIns="0" tIns="0" rIns="0" bIns="0" rtlCol="0"/>
            <a:lstStyle/>
            <a:p>
              <a:endParaRPr/>
            </a:p>
          </p:txBody>
        </p:sp>
        <p:sp>
          <p:nvSpPr>
            <p:cNvPr id="17" name="object 8">
              <a:extLst>
                <a:ext uri="{FF2B5EF4-FFF2-40B4-BE49-F238E27FC236}">
                  <a16:creationId xmlns:a16="http://schemas.microsoft.com/office/drawing/2014/main" id="{19EBCB88-B52D-432C-B5B2-41A83313B2D0}"/>
                </a:ext>
              </a:extLst>
            </p:cNvPr>
            <p:cNvSpPr/>
            <p:nvPr/>
          </p:nvSpPr>
          <p:spPr>
            <a:xfrm>
              <a:off x="1624581" y="5864353"/>
              <a:ext cx="560831" cy="560832"/>
            </a:xfrm>
            <a:prstGeom prst="rect">
              <a:avLst/>
            </a:prstGeom>
            <a:blipFill>
              <a:blip r:embed="rId7" cstate="print"/>
              <a:stretch>
                <a:fillRect/>
              </a:stretch>
            </a:blipFill>
          </p:spPr>
          <p:txBody>
            <a:bodyPr wrap="square" lIns="0" tIns="0" rIns="0" bIns="0" rtlCol="0"/>
            <a:lstStyle/>
            <a:p>
              <a:endParaRPr/>
            </a:p>
          </p:txBody>
        </p:sp>
        <p:sp>
          <p:nvSpPr>
            <p:cNvPr id="18" name="object 9">
              <a:extLst>
                <a:ext uri="{FF2B5EF4-FFF2-40B4-BE49-F238E27FC236}">
                  <a16:creationId xmlns:a16="http://schemas.microsoft.com/office/drawing/2014/main" id="{E42B701F-8889-40EA-98AC-F598334C40D6}"/>
                </a:ext>
              </a:extLst>
            </p:cNvPr>
            <p:cNvSpPr/>
            <p:nvPr/>
          </p:nvSpPr>
          <p:spPr>
            <a:xfrm>
              <a:off x="2119881" y="5949698"/>
              <a:ext cx="633983" cy="633984"/>
            </a:xfrm>
            <a:prstGeom prst="rect">
              <a:avLst/>
            </a:prstGeom>
            <a:blipFill>
              <a:blip r:embed="rId8" cstate="print"/>
              <a:stretch>
                <a:fillRect/>
              </a:stretch>
            </a:blipFill>
          </p:spPr>
          <p:txBody>
            <a:bodyPr wrap="square" lIns="0" tIns="0" rIns="0" bIns="0" rtlCol="0"/>
            <a:lstStyle/>
            <a:p>
              <a:endParaRPr/>
            </a:p>
          </p:txBody>
        </p:sp>
        <p:sp>
          <p:nvSpPr>
            <p:cNvPr id="19" name="object 10">
              <a:extLst>
                <a:ext uri="{FF2B5EF4-FFF2-40B4-BE49-F238E27FC236}">
                  <a16:creationId xmlns:a16="http://schemas.microsoft.com/office/drawing/2014/main" id="{25A5597D-4E32-4698-BC19-8C36B7B702A3}"/>
                </a:ext>
              </a:extLst>
            </p:cNvPr>
            <p:cNvSpPr/>
            <p:nvPr/>
          </p:nvSpPr>
          <p:spPr>
            <a:xfrm>
              <a:off x="2569461" y="5649470"/>
              <a:ext cx="548638" cy="547116"/>
            </a:xfrm>
            <a:prstGeom prst="rect">
              <a:avLst/>
            </a:prstGeom>
            <a:blipFill>
              <a:blip r:embed="rId9" cstate="print"/>
              <a:stretch>
                <a:fillRect/>
              </a:stretch>
            </a:blipFill>
          </p:spPr>
          <p:txBody>
            <a:bodyPr wrap="square" lIns="0" tIns="0" rIns="0" bIns="0" rtlCol="0"/>
            <a:lstStyle/>
            <a:p>
              <a:endParaRPr/>
            </a:p>
          </p:txBody>
        </p:sp>
        <p:sp>
          <p:nvSpPr>
            <p:cNvPr id="20" name="object 11">
              <a:extLst>
                <a:ext uri="{FF2B5EF4-FFF2-40B4-BE49-F238E27FC236}">
                  <a16:creationId xmlns:a16="http://schemas.microsoft.com/office/drawing/2014/main" id="{CB460FBE-DBDE-4E52-BFCD-C362A86F6058}"/>
                </a:ext>
              </a:extLst>
            </p:cNvPr>
            <p:cNvSpPr/>
            <p:nvPr/>
          </p:nvSpPr>
          <p:spPr>
            <a:xfrm>
              <a:off x="3110482" y="6030470"/>
              <a:ext cx="615695" cy="615697"/>
            </a:xfrm>
            <a:prstGeom prst="rect">
              <a:avLst/>
            </a:prstGeom>
            <a:blipFill>
              <a:blip r:embed="rId10"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1645FF91-8523-4392-9D2E-B49B9C5BEBF1}"/>
                </a:ext>
              </a:extLst>
            </p:cNvPr>
            <p:cNvSpPr/>
            <p:nvPr/>
          </p:nvSpPr>
          <p:spPr>
            <a:xfrm>
              <a:off x="4323586" y="6003038"/>
              <a:ext cx="571499" cy="569976"/>
            </a:xfrm>
            <a:prstGeom prst="rect">
              <a:avLst/>
            </a:prstGeom>
            <a:blipFill>
              <a:blip r:embed="rId11" cstate="print"/>
              <a:stretch>
                <a:fillRect/>
              </a:stretch>
            </a:blipFill>
          </p:spPr>
          <p:txBody>
            <a:bodyPr wrap="square" lIns="0" tIns="0" rIns="0" bIns="0" rtlCol="0"/>
            <a:lstStyle/>
            <a:p>
              <a:endParaRPr/>
            </a:p>
          </p:txBody>
        </p:sp>
        <p:sp>
          <p:nvSpPr>
            <p:cNvPr id="22" name="object 13">
              <a:extLst>
                <a:ext uri="{FF2B5EF4-FFF2-40B4-BE49-F238E27FC236}">
                  <a16:creationId xmlns:a16="http://schemas.microsoft.com/office/drawing/2014/main" id="{298EBD35-2631-4E70-AE19-B1FCCF3E21FF}"/>
                </a:ext>
              </a:extLst>
            </p:cNvPr>
            <p:cNvSpPr/>
            <p:nvPr/>
          </p:nvSpPr>
          <p:spPr>
            <a:xfrm>
              <a:off x="5422391" y="5925313"/>
              <a:ext cx="667512" cy="669035"/>
            </a:xfrm>
            <a:prstGeom prst="rect">
              <a:avLst/>
            </a:prstGeom>
            <a:blipFill>
              <a:blip r:embed="rId12" cstate="print"/>
              <a:stretch>
                <a:fillRect/>
              </a:stretch>
            </a:blipFill>
          </p:spPr>
          <p:txBody>
            <a:bodyPr wrap="square" lIns="0" tIns="0" rIns="0" bIns="0" rtlCol="0"/>
            <a:lstStyle/>
            <a:p>
              <a:endParaRPr/>
            </a:p>
          </p:txBody>
        </p:sp>
        <p:sp>
          <p:nvSpPr>
            <p:cNvPr id="23" name="object 14">
              <a:extLst>
                <a:ext uri="{FF2B5EF4-FFF2-40B4-BE49-F238E27FC236}">
                  <a16:creationId xmlns:a16="http://schemas.microsoft.com/office/drawing/2014/main" id="{9BD88A08-1A8E-4BBD-A291-174F3F3FD117}"/>
                </a:ext>
              </a:extLst>
            </p:cNvPr>
            <p:cNvSpPr/>
            <p:nvPr/>
          </p:nvSpPr>
          <p:spPr>
            <a:xfrm>
              <a:off x="4966713" y="6028945"/>
              <a:ext cx="585215" cy="585216"/>
            </a:xfrm>
            <a:prstGeom prst="rect">
              <a:avLst/>
            </a:prstGeom>
            <a:blipFill>
              <a:blip r:embed="rId13" cstate="print"/>
              <a:stretch>
                <a:fillRect/>
              </a:stretch>
            </a:blipFill>
          </p:spPr>
          <p:txBody>
            <a:bodyPr wrap="square" lIns="0" tIns="0" rIns="0" bIns="0" rtlCol="0"/>
            <a:lstStyle/>
            <a:p>
              <a:endParaRPr/>
            </a:p>
          </p:txBody>
        </p:sp>
        <p:sp>
          <p:nvSpPr>
            <p:cNvPr id="24" name="object 15">
              <a:extLst>
                <a:ext uri="{FF2B5EF4-FFF2-40B4-BE49-F238E27FC236}">
                  <a16:creationId xmlns:a16="http://schemas.microsoft.com/office/drawing/2014/main" id="{FDFAFEC4-8CB9-4ED3-9520-3A2ECD05F659}"/>
                </a:ext>
              </a:extLst>
            </p:cNvPr>
            <p:cNvSpPr/>
            <p:nvPr/>
          </p:nvSpPr>
          <p:spPr>
            <a:xfrm>
              <a:off x="3814570" y="5978653"/>
              <a:ext cx="443484" cy="443485"/>
            </a:xfrm>
            <a:prstGeom prst="rect">
              <a:avLst/>
            </a:prstGeom>
            <a:blipFill>
              <a:blip r:embed="rId14" cstate="print"/>
              <a:stretch>
                <a:fillRect/>
              </a:stretch>
            </a:blipFill>
          </p:spPr>
          <p:txBody>
            <a:bodyPr wrap="square" lIns="0" tIns="0" rIns="0" bIns="0" rtlCol="0"/>
            <a:lstStyle/>
            <a:p>
              <a:endParaRPr/>
            </a:p>
          </p:txBody>
        </p:sp>
        <p:sp>
          <p:nvSpPr>
            <p:cNvPr id="25" name="object 17">
              <a:extLst>
                <a:ext uri="{FF2B5EF4-FFF2-40B4-BE49-F238E27FC236}">
                  <a16:creationId xmlns:a16="http://schemas.microsoft.com/office/drawing/2014/main" id="{04DC04A3-7ACE-41D7-A61F-799852A2E28A}"/>
                </a:ext>
              </a:extLst>
            </p:cNvPr>
            <p:cNvSpPr/>
            <p:nvPr/>
          </p:nvSpPr>
          <p:spPr>
            <a:xfrm>
              <a:off x="5948170" y="6015229"/>
              <a:ext cx="553213" cy="551688"/>
            </a:xfrm>
            <a:prstGeom prst="rect">
              <a:avLst/>
            </a:prstGeom>
            <a:blipFill>
              <a:blip r:embed="rId4" cstate="print"/>
              <a:stretch>
                <a:fillRect/>
              </a:stretch>
            </a:blipFill>
          </p:spPr>
          <p:txBody>
            <a:bodyPr wrap="square" lIns="0" tIns="0" rIns="0" bIns="0" rtlCol="0"/>
            <a:lstStyle/>
            <a:p>
              <a:endParaRPr/>
            </a:p>
          </p:txBody>
        </p:sp>
        <p:sp>
          <p:nvSpPr>
            <p:cNvPr id="26" name="object 18">
              <a:extLst>
                <a:ext uri="{FF2B5EF4-FFF2-40B4-BE49-F238E27FC236}">
                  <a16:creationId xmlns:a16="http://schemas.microsoft.com/office/drawing/2014/main" id="{967C114B-BC87-4A83-AE40-7F92FF8C408A}"/>
                </a:ext>
              </a:extLst>
            </p:cNvPr>
            <p:cNvSpPr/>
            <p:nvPr/>
          </p:nvSpPr>
          <p:spPr>
            <a:xfrm>
              <a:off x="6423660" y="6233161"/>
              <a:ext cx="438911" cy="438913"/>
            </a:xfrm>
            <a:prstGeom prst="rect">
              <a:avLst/>
            </a:prstGeom>
            <a:blipFill>
              <a:blip r:embed="rId5" cstate="print"/>
              <a:stretch>
                <a:fillRect/>
              </a:stretch>
            </a:blipFill>
          </p:spPr>
          <p:txBody>
            <a:bodyPr wrap="square" lIns="0" tIns="0" rIns="0" bIns="0" rtlCol="0"/>
            <a:lstStyle/>
            <a:p>
              <a:endParaRPr/>
            </a:p>
          </p:txBody>
        </p:sp>
        <p:sp>
          <p:nvSpPr>
            <p:cNvPr id="27" name="object 19">
              <a:extLst>
                <a:ext uri="{FF2B5EF4-FFF2-40B4-BE49-F238E27FC236}">
                  <a16:creationId xmlns:a16="http://schemas.microsoft.com/office/drawing/2014/main" id="{01D13196-5686-4412-A59E-F7EDE72CAAF7}"/>
                </a:ext>
              </a:extLst>
            </p:cNvPr>
            <p:cNvSpPr/>
            <p:nvPr/>
          </p:nvSpPr>
          <p:spPr>
            <a:xfrm>
              <a:off x="6669022" y="5838445"/>
              <a:ext cx="571499" cy="571500"/>
            </a:xfrm>
            <a:prstGeom prst="rect">
              <a:avLst/>
            </a:prstGeom>
            <a:blipFill>
              <a:blip r:embed="rId6" cstate="print"/>
              <a:stretch>
                <a:fillRect/>
              </a:stretch>
            </a:blipFill>
          </p:spPr>
          <p:txBody>
            <a:bodyPr wrap="square" lIns="0" tIns="0" rIns="0" bIns="0" rtlCol="0"/>
            <a:lstStyle/>
            <a:p>
              <a:endParaRPr/>
            </a:p>
          </p:txBody>
        </p:sp>
        <p:sp>
          <p:nvSpPr>
            <p:cNvPr id="28" name="object 20">
              <a:extLst>
                <a:ext uri="{FF2B5EF4-FFF2-40B4-BE49-F238E27FC236}">
                  <a16:creationId xmlns:a16="http://schemas.microsoft.com/office/drawing/2014/main" id="{76F889C5-851A-4DC2-ADD0-DCD8A6E749BC}"/>
                </a:ext>
              </a:extLst>
            </p:cNvPr>
            <p:cNvSpPr/>
            <p:nvPr/>
          </p:nvSpPr>
          <p:spPr>
            <a:xfrm>
              <a:off x="7243569" y="5929885"/>
              <a:ext cx="560831" cy="560832"/>
            </a:xfrm>
            <a:prstGeom prst="rect">
              <a:avLst/>
            </a:prstGeom>
            <a:blipFill>
              <a:blip r:embed="rId7" cstate="print"/>
              <a:stretch>
                <a:fillRect/>
              </a:stretch>
            </a:blipFill>
          </p:spPr>
          <p:txBody>
            <a:bodyPr wrap="square" lIns="0" tIns="0" rIns="0" bIns="0" rtlCol="0"/>
            <a:lstStyle/>
            <a:p>
              <a:endParaRPr/>
            </a:p>
          </p:txBody>
        </p:sp>
        <p:sp>
          <p:nvSpPr>
            <p:cNvPr id="29" name="object 21">
              <a:extLst>
                <a:ext uri="{FF2B5EF4-FFF2-40B4-BE49-F238E27FC236}">
                  <a16:creationId xmlns:a16="http://schemas.microsoft.com/office/drawing/2014/main" id="{ED6DB500-8054-4D80-9ECE-4BE6012F8216}"/>
                </a:ext>
              </a:extLst>
            </p:cNvPr>
            <p:cNvSpPr/>
            <p:nvPr/>
          </p:nvSpPr>
          <p:spPr>
            <a:xfrm>
              <a:off x="7738871" y="6015229"/>
              <a:ext cx="633983" cy="633984"/>
            </a:xfrm>
            <a:prstGeom prst="rect">
              <a:avLst/>
            </a:prstGeom>
            <a:blipFill>
              <a:blip r:embed="rId8" cstate="print"/>
              <a:stretch>
                <a:fillRect/>
              </a:stretch>
            </a:blipFill>
          </p:spPr>
          <p:txBody>
            <a:bodyPr wrap="square" lIns="0" tIns="0" rIns="0" bIns="0" rtlCol="0"/>
            <a:lstStyle/>
            <a:p>
              <a:endParaRPr/>
            </a:p>
          </p:txBody>
        </p:sp>
        <p:sp>
          <p:nvSpPr>
            <p:cNvPr id="30" name="object 22">
              <a:extLst>
                <a:ext uri="{FF2B5EF4-FFF2-40B4-BE49-F238E27FC236}">
                  <a16:creationId xmlns:a16="http://schemas.microsoft.com/office/drawing/2014/main" id="{8ECA8643-F98B-45A0-86DA-6166BBF62F72}"/>
                </a:ext>
              </a:extLst>
            </p:cNvPr>
            <p:cNvSpPr/>
            <p:nvPr/>
          </p:nvSpPr>
          <p:spPr>
            <a:xfrm>
              <a:off x="8188450" y="5715001"/>
              <a:ext cx="548640" cy="547116"/>
            </a:xfrm>
            <a:prstGeom prst="rect">
              <a:avLst/>
            </a:prstGeom>
            <a:blipFill>
              <a:blip r:embed="rId9" cstate="print"/>
              <a:stretch>
                <a:fillRect/>
              </a:stretch>
            </a:blipFill>
          </p:spPr>
          <p:txBody>
            <a:bodyPr wrap="square" lIns="0" tIns="0" rIns="0" bIns="0" rtlCol="0"/>
            <a:lstStyle/>
            <a:p>
              <a:endParaRPr/>
            </a:p>
          </p:txBody>
        </p:sp>
        <p:sp>
          <p:nvSpPr>
            <p:cNvPr id="31" name="object 23">
              <a:extLst>
                <a:ext uri="{FF2B5EF4-FFF2-40B4-BE49-F238E27FC236}">
                  <a16:creationId xmlns:a16="http://schemas.microsoft.com/office/drawing/2014/main" id="{C873C2AA-9D01-4597-AD66-A773DAB909DC}"/>
                </a:ext>
              </a:extLst>
            </p:cNvPr>
            <p:cNvSpPr/>
            <p:nvPr/>
          </p:nvSpPr>
          <p:spPr>
            <a:xfrm>
              <a:off x="8729472" y="6096000"/>
              <a:ext cx="615696" cy="615697"/>
            </a:xfrm>
            <a:prstGeom prst="rect">
              <a:avLst/>
            </a:prstGeom>
            <a:blipFill>
              <a:blip r:embed="rId10" cstate="print"/>
              <a:stretch>
                <a:fillRect/>
              </a:stretch>
            </a:blipFill>
          </p:spPr>
          <p:txBody>
            <a:bodyPr wrap="square" lIns="0" tIns="0" rIns="0" bIns="0" rtlCol="0"/>
            <a:lstStyle/>
            <a:p>
              <a:endParaRPr/>
            </a:p>
          </p:txBody>
        </p:sp>
        <p:sp>
          <p:nvSpPr>
            <p:cNvPr id="32" name="object 24">
              <a:extLst>
                <a:ext uri="{FF2B5EF4-FFF2-40B4-BE49-F238E27FC236}">
                  <a16:creationId xmlns:a16="http://schemas.microsoft.com/office/drawing/2014/main" id="{D1D5EA98-C182-411E-A9B1-3BA3E1A66783}"/>
                </a:ext>
              </a:extLst>
            </p:cNvPr>
            <p:cNvSpPr/>
            <p:nvPr/>
          </p:nvSpPr>
          <p:spPr>
            <a:xfrm>
              <a:off x="9944099" y="6068568"/>
              <a:ext cx="569976" cy="569976"/>
            </a:xfrm>
            <a:prstGeom prst="rect">
              <a:avLst/>
            </a:prstGeom>
            <a:blipFill>
              <a:blip r:embed="rId11" cstate="print"/>
              <a:stretch>
                <a:fillRect/>
              </a:stretch>
            </a:blipFill>
          </p:spPr>
          <p:txBody>
            <a:bodyPr wrap="square" lIns="0" tIns="0" rIns="0" bIns="0" rtlCol="0"/>
            <a:lstStyle/>
            <a:p>
              <a:endParaRPr/>
            </a:p>
          </p:txBody>
        </p:sp>
        <p:sp>
          <p:nvSpPr>
            <p:cNvPr id="33" name="object 25">
              <a:extLst>
                <a:ext uri="{FF2B5EF4-FFF2-40B4-BE49-F238E27FC236}">
                  <a16:creationId xmlns:a16="http://schemas.microsoft.com/office/drawing/2014/main" id="{7BCC32AD-2DF5-4C71-80D6-A14BCC13EEA5}"/>
                </a:ext>
              </a:extLst>
            </p:cNvPr>
            <p:cNvSpPr/>
            <p:nvPr/>
          </p:nvSpPr>
          <p:spPr>
            <a:xfrm>
              <a:off x="11041379" y="5990843"/>
              <a:ext cx="667512" cy="669037"/>
            </a:xfrm>
            <a:prstGeom prst="rect">
              <a:avLst/>
            </a:prstGeom>
            <a:blipFill>
              <a:blip r:embed="rId12" cstate="print"/>
              <a:stretch>
                <a:fillRect/>
              </a:stretch>
            </a:blipFill>
          </p:spPr>
          <p:txBody>
            <a:bodyPr wrap="square" lIns="0" tIns="0" rIns="0" bIns="0" rtlCol="0"/>
            <a:lstStyle/>
            <a:p>
              <a:endParaRPr/>
            </a:p>
          </p:txBody>
        </p:sp>
        <p:sp>
          <p:nvSpPr>
            <p:cNvPr id="34" name="object 26">
              <a:extLst>
                <a:ext uri="{FF2B5EF4-FFF2-40B4-BE49-F238E27FC236}">
                  <a16:creationId xmlns:a16="http://schemas.microsoft.com/office/drawing/2014/main" id="{F1627365-11AA-47B1-8EE3-3638F7E3A704}"/>
                </a:ext>
              </a:extLst>
            </p:cNvPr>
            <p:cNvSpPr/>
            <p:nvPr/>
          </p:nvSpPr>
          <p:spPr>
            <a:xfrm>
              <a:off x="10585703" y="6094475"/>
              <a:ext cx="585215" cy="585216"/>
            </a:xfrm>
            <a:prstGeom prst="rect">
              <a:avLst/>
            </a:prstGeom>
            <a:blipFill>
              <a:blip r:embed="rId13" cstate="print"/>
              <a:stretch>
                <a:fillRect/>
              </a:stretch>
            </a:blipFill>
          </p:spPr>
          <p:txBody>
            <a:bodyPr wrap="square" lIns="0" tIns="0" rIns="0" bIns="0" rtlCol="0"/>
            <a:lstStyle/>
            <a:p>
              <a:endParaRPr/>
            </a:p>
          </p:txBody>
        </p:sp>
        <p:sp>
          <p:nvSpPr>
            <p:cNvPr id="35" name="object 27">
              <a:extLst>
                <a:ext uri="{FF2B5EF4-FFF2-40B4-BE49-F238E27FC236}">
                  <a16:creationId xmlns:a16="http://schemas.microsoft.com/office/drawing/2014/main" id="{02161A0F-3A4A-49DD-A827-17BD06D72A40}"/>
                </a:ext>
              </a:extLst>
            </p:cNvPr>
            <p:cNvSpPr/>
            <p:nvPr/>
          </p:nvSpPr>
          <p:spPr>
            <a:xfrm>
              <a:off x="9433561" y="6044183"/>
              <a:ext cx="443482" cy="443485"/>
            </a:xfrm>
            <a:prstGeom prst="rect">
              <a:avLst/>
            </a:prstGeom>
            <a:blipFill>
              <a:blip r:embed="rId14" cstate="print"/>
              <a:stretch>
                <a:fillRect/>
              </a:stretch>
            </a:blipFill>
          </p:spPr>
          <p:txBody>
            <a:bodyPr wrap="square" lIns="0" tIns="0" rIns="0" bIns="0" rtlCol="0"/>
            <a:lstStyle/>
            <a:p>
              <a:endParaRPr/>
            </a:p>
          </p:txBody>
        </p:sp>
      </p:grpSp>
      <p:grpSp>
        <p:nvGrpSpPr>
          <p:cNvPr id="2" name="Grupo 1"/>
          <p:cNvGrpSpPr/>
          <p:nvPr/>
        </p:nvGrpSpPr>
        <p:grpSpPr>
          <a:xfrm>
            <a:off x="12270766" y="3886366"/>
            <a:ext cx="5595740" cy="4793615"/>
            <a:chOff x="12268200" y="2382813"/>
            <a:chExt cx="4579213" cy="3873018"/>
          </a:xfrm>
        </p:grpSpPr>
        <p:sp>
          <p:nvSpPr>
            <p:cNvPr id="43" name="object 3"/>
            <p:cNvSpPr/>
            <p:nvPr/>
          </p:nvSpPr>
          <p:spPr>
            <a:xfrm>
              <a:off x="12268200" y="2382813"/>
              <a:ext cx="4579213" cy="3873018"/>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sp>
          <p:nvSpPr>
            <p:cNvPr id="46" name="object 4"/>
            <p:cNvSpPr/>
            <p:nvPr/>
          </p:nvSpPr>
          <p:spPr>
            <a:xfrm>
              <a:off x="12452572" y="2606864"/>
              <a:ext cx="4243006" cy="3391233"/>
            </a:xfrm>
            <a:prstGeom prst="rect">
              <a:avLst/>
            </a:prstGeom>
            <a:blipFill>
              <a:blip r:embed="rId15" cstate="print"/>
              <a:stretch>
                <a:fillRect/>
              </a:stretch>
            </a:blipFill>
          </p:spPr>
          <p:txBody>
            <a:bodyPr wrap="square" lIns="0" tIns="0" rIns="0" bIns="0" rtlCol="0"/>
            <a:lstStyle/>
            <a:p>
              <a:endParaRPr/>
            </a:p>
          </p:txBody>
        </p:sp>
      </p:grpSp>
      <p:sp>
        <p:nvSpPr>
          <p:cNvPr id="4" name="CuadroTexto 3">
            <a:extLst>
              <a:ext uri="{FF2B5EF4-FFF2-40B4-BE49-F238E27FC236}">
                <a16:creationId xmlns:a16="http://schemas.microsoft.com/office/drawing/2014/main" id="{D346BA88-E804-6D5D-9275-E7CA034FCF7A}"/>
              </a:ext>
            </a:extLst>
          </p:cNvPr>
          <p:cNvSpPr txBox="1"/>
          <p:nvPr/>
        </p:nvSpPr>
        <p:spPr>
          <a:xfrm>
            <a:off x="1687389" y="2105193"/>
            <a:ext cx="9144000" cy="532903"/>
          </a:xfrm>
          <a:prstGeom prst="rect">
            <a:avLst/>
          </a:prstGeom>
          <a:noFill/>
        </p:spPr>
        <p:txBody>
          <a:bodyPr wrap="square">
            <a:spAutoFit/>
          </a:bodyPr>
          <a:lstStyle/>
          <a:p>
            <a:pPr algn="just">
              <a:lnSpc>
                <a:spcPct val="107000"/>
              </a:lnSpc>
              <a:spcAft>
                <a:spcPts val="800"/>
              </a:spcAft>
            </a:pP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¿Qué son las Habilidades </a:t>
            </a:r>
            <a:r>
              <a:rPr lang="es-CO" sz="2800" b="1" kern="0" dirty="0">
                <a:latin typeface="Segoe UI Light" panose="020B0502040204020203" pitchFamily="34" charset="0"/>
                <a:ea typeface="Times New Roman" panose="02020603050405020304" pitchFamily="18" charset="0"/>
                <a:cs typeface="Segoe UI Light" panose="020B0502040204020203" pitchFamily="34" charset="0"/>
              </a:rPr>
              <a:t>P</a:t>
            </a: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sicológicas </a:t>
            </a:r>
            <a:r>
              <a:rPr lang="es-CO" sz="2800" b="1" kern="0" dirty="0">
                <a:latin typeface="Segoe UI Light" panose="020B0502040204020203" pitchFamily="34" charset="0"/>
                <a:ea typeface="Times New Roman" panose="02020603050405020304" pitchFamily="18" charset="0"/>
                <a:cs typeface="Segoe UI Light" panose="020B0502040204020203" pitchFamily="34" charset="0"/>
              </a:rPr>
              <a:t>A</a:t>
            </a: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plicadas al Deporte?</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7" name="CuadroTexto 6">
            <a:extLst>
              <a:ext uri="{FF2B5EF4-FFF2-40B4-BE49-F238E27FC236}">
                <a16:creationId xmlns:a16="http://schemas.microsoft.com/office/drawing/2014/main" id="{D64382BA-8174-9434-CC05-D5AD2100E365}"/>
              </a:ext>
            </a:extLst>
          </p:cNvPr>
          <p:cNvSpPr txBox="1"/>
          <p:nvPr/>
        </p:nvSpPr>
        <p:spPr>
          <a:xfrm>
            <a:off x="1793453" y="3068495"/>
            <a:ext cx="9513721" cy="3243708"/>
          </a:xfrm>
          <a:prstGeom prst="rect">
            <a:avLst/>
          </a:prstGeom>
          <a:noFill/>
        </p:spPr>
        <p:txBody>
          <a:bodyPr wrap="square">
            <a:spAutoFit/>
          </a:bodyPr>
          <a:lstStyle/>
          <a:p>
            <a:pPr marL="457200" indent="-457200" algn="just">
              <a:lnSpc>
                <a:spcPct val="150000"/>
              </a:lnSpc>
              <a:spcAft>
                <a:spcPts val="800"/>
              </a:spcAft>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Las habilidades psicológicas en el deporte son variables mentales que influyen sobre lo que hace un entrenador y un deportista, mejorando o empeorando su rendimiento según el dominio y la habilidad que tenga sobre su función psicológica.</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9" name="CuadroTexto 8">
            <a:extLst>
              <a:ext uri="{FF2B5EF4-FFF2-40B4-BE49-F238E27FC236}">
                <a16:creationId xmlns:a16="http://schemas.microsoft.com/office/drawing/2014/main" id="{5317EB69-94E7-4871-7DBF-903D02D4A20A}"/>
              </a:ext>
            </a:extLst>
          </p:cNvPr>
          <p:cNvSpPr txBox="1"/>
          <p:nvPr/>
        </p:nvSpPr>
        <p:spPr>
          <a:xfrm>
            <a:off x="1722831" y="7043595"/>
            <a:ext cx="9513721" cy="2597378"/>
          </a:xfrm>
          <a:prstGeom prst="rect">
            <a:avLst/>
          </a:prstGeom>
          <a:noFill/>
        </p:spPr>
        <p:txBody>
          <a:bodyPr wrap="square">
            <a:spAutoFit/>
          </a:bodyPr>
          <a:lstStyle/>
          <a:p>
            <a:pPr marL="457200" indent="-457200" algn="just">
              <a:lnSpc>
                <a:spcPct val="150000"/>
              </a:lnSpc>
              <a:spcAft>
                <a:spcPts val="800"/>
              </a:spcAft>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El entrenador puede ejercer gran influencia sobre el deportista y el equipo a través de su actitud, su comportamiento y del tipo de mensajes que transmite, tanto verbalmente como a través del lenguaje corporal.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38761547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70210" y="9130623"/>
            <a:ext cx="18287999" cy="1143001"/>
          </a:xfrm>
          <a:custGeom>
            <a:avLst/>
            <a:gdLst/>
            <a:ahLst/>
            <a:cxnLst/>
            <a:rect l="l" t="t" r="r" b="b"/>
            <a:pathLst>
              <a:path w="6421120" h="6024880">
                <a:moveTo>
                  <a:pt x="6420612" y="0"/>
                </a:moveTo>
                <a:lnTo>
                  <a:pt x="0" y="0"/>
                </a:lnTo>
                <a:lnTo>
                  <a:pt x="0" y="6024372"/>
                </a:lnTo>
                <a:lnTo>
                  <a:pt x="6420612" y="6024372"/>
                </a:lnTo>
                <a:lnTo>
                  <a:pt x="6420612" y="0"/>
                </a:lnTo>
                <a:close/>
              </a:path>
            </a:pathLst>
          </a:custGeom>
          <a:solidFill>
            <a:srgbClr val="FFA800"/>
          </a:solidFill>
        </p:spPr>
        <p:txBody>
          <a:bodyPr wrap="square" lIns="0" tIns="0" rIns="0" bIns="0" rtlCol="0"/>
          <a:lstStyle/>
          <a:p>
            <a:endParaRPr lang="es-PE" sz="2700" dirty="0"/>
          </a:p>
          <a:p>
            <a:endParaRPr lang="es-PE" sz="2700" dirty="0"/>
          </a:p>
          <a:p>
            <a:endParaRPr lang="es-PE" sz="2700" dirty="0"/>
          </a:p>
          <a:p>
            <a:endParaRPr lang="es-PE" sz="2700" dirty="0"/>
          </a:p>
          <a:p>
            <a:endParaRPr lang="es-PE" sz="2700" dirty="0"/>
          </a:p>
          <a:p>
            <a:endParaRPr lang="es-PE" sz="2700" dirty="0"/>
          </a:p>
          <a:p>
            <a:endParaRPr lang="es-PE" sz="2700" dirty="0"/>
          </a:p>
          <a:p>
            <a:endParaRPr sz="2700" dirty="0"/>
          </a:p>
        </p:txBody>
      </p:sp>
      <p:grpSp>
        <p:nvGrpSpPr>
          <p:cNvPr id="52" name="object 4"/>
          <p:cNvGrpSpPr/>
          <p:nvPr/>
        </p:nvGrpSpPr>
        <p:grpSpPr>
          <a:xfrm>
            <a:off x="591705" y="9269460"/>
            <a:ext cx="17178117" cy="818113"/>
            <a:chOff x="329183" y="5649467"/>
            <a:chExt cx="11379708" cy="1062228"/>
          </a:xfrm>
        </p:grpSpPr>
        <p:sp>
          <p:nvSpPr>
            <p:cNvPr id="53" name="object 5"/>
            <p:cNvSpPr/>
            <p:nvPr/>
          </p:nvSpPr>
          <p:spPr>
            <a:xfrm>
              <a:off x="329183" y="5949695"/>
              <a:ext cx="553212" cy="551688"/>
            </a:xfrm>
            <a:prstGeom prst="rect">
              <a:avLst/>
            </a:prstGeom>
            <a:blipFill>
              <a:blip r:embed="rId2" cstate="print"/>
              <a:stretch>
                <a:fillRect/>
              </a:stretch>
            </a:blipFill>
          </p:spPr>
          <p:txBody>
            <a:bodyPr wrap="square" lIns="0" tIns="0" rIns="0" bIns="0" rtlCol="0"/>
            <a:lstStyle/>
            <a:p>
              <a:endParaRPr/>
            </a:p>
          </p:txBody>
        </p:sp>
        <p:sp>
          <p:nvSpPr>
            <p:cNvPr id="54" name="object 6"/>
            <p:cNvSpPr/>
            <p:nvPr/>
          </p:nvSpPr>
          <p:spPr>
            <a:xfrm>
              <a:off x="804672" y="6167627"/>
              <a:ext cx="438912" cy="438912"/>
            </a:xfrm>
            <a:prstGeom prst="rect">
              <a:avLst/>
            </a:prstGeom>
            <a:blipFill>
              <a:blip r:embed="rId3" cstate="print"/>
              <a:stretch>
                <a:fillRect/>
              </a:stretch>
            </a:blipFill>
          </p:spPr>
          <p:txBody>
            <a:bodyPr wrap="square" lIns="0" tIns="0" rIns="0" bIns="0" rtlCol="0"/>
            <a:lstStyle/>
            <a:p>
              <a:endParaRPr/>
            </a:p>
          </p:txBody>
        </p:sp>
        <p:sp>
          <p:nvSpPr>
            <p:cNvPr id="55" name="object 7"/>
            <p:cNvSpPr/>
            <p:nvPr/>
          </p:nvSpPr>
          <p:spPr>
            <a:xfrm>
              <a:off x="1050035" y="5772911"/>
              <a:ext cx="571500" cy="571500"/>
            </a:xfrm>
            <a:prstGeom prst="rect">
              <a:avLst/>
            </a:prstGeom>
            <a:blipFill>
              <a:blip r:embed="rId4" cstate="print"/>
              <a:stretch>
                <a:fillRect/>
              </a:stretch>
            </a:blipFill>
          </p:spPr>
          <p:txBody>
            <a:bodyPr wrap="square" lIns="0" tIns="0" rIns="0" bIns="0" rtlCol="0"/>
            <a:lstStyle/>
            <a:p>
              <a:endParaRPr/>
            </a:p>
          </p:txBody>
        </p:sp>
        <p:sp>
          <p:nvSpPr>
            <p:cNvPr id="56" name="object 8"/>
            <p:cNvSpPr/>
            <p:nvPr/>
          </p:nvSpPr>
          <p:spPr>
            <a:xfrm>
              <a:off x="1624584" y="5864351"/>
              <a:ext cx="560831" cy="560832"/>
            </a:xfrm>
            <a:prstGeom prst="rect">
              <a:avLst/>
            </a:prstGeom>
            <a:blipFill>
              <a:blip r:embed="rId5" cstate="print"/>
              <a:stretch>
                <a:fillRect/>
              </a:stretch>
            </a:blipFill>
          </p:spPr>
          <p:txBody>
            <a:bodyPr wrap="square" lIns="0" tIns="0" rIns="0" bIns="0" rtlCol="0"/>
            <a:lstStyle/>
            <a:p>
              <a:endParaRPr/>
            </a:p>
          </p:txBody>
        </p:sp>
        <p:sp>
          <p:nvSpPr>
            <p:cNvPr id="57" name="object 9"/>
            <p:cNvSpPr/>
            <p:nvPr/>
          </p:nvSpPr>
          <p:spPr>
            <a:xfrm>
              <a:off x="2119884" y="5949695"/>
              <a:ext cx="633983" cy="633984"/>
            </a:xfrm>
            <a:prstGeom prst="rect">
              <a:avLst/>
            </a:prstGeom>
            <a:blipFill>
              <a:blip r:embed="rId6" cstate="print"/>
              <a:stretch>
                <a:fillRect/>
              </a:stretch>
            </a:blipFill>
          </p:spPr>
          <p:txBody>
            <a:bodyPr wrap="square" lIns="0" tIns="0" rIns="0" bIns="0" rtlCol="0"/>
            <a:lstStyle/>
            <a:p>
              <a:endParaRPr/>
            </a:p>
          </p:txBody>
        </p:sp>
        <p:sp>
          <p:nvSpPr>
            <p:cNvPr id="58" name="object 10"/>
            <p:cNvSpPr/>
            <p:nvPr/>
          </p:nvSpPr>
          <p:spPr>
            <a:xfrm>
              <a:off x="2569463" y="5649467"/>
              <a:ext cx="548639" cy="547116"/>
            </a:xfrm>
            <a:prstGeom prst="rect">
              <a:avLst/>
            </a:prstGeom>
            <a:blipFill>
              <a:blip r:embed="rId7" cstate="print"/>
              <a:stretch>
                <a:fillRect/>
              </a:stretch>
            </a:blipFill>
          </p:spPr>
          <p:txBody>
            <a:bodyPr wrap="square" lIns="0" tIns="0" rIns="0" bIns="0" rtlCol="0"/>
            <a:lstStyle/>
            <a:p>
              <a:endParaRPr/>
            </a:p>
          </p:txBody>
        </p:sp>
        <p:sp>
          <p:nvSpPr>
            <p:cNvPr id="59" name="object 11"/>
            <p:cNvSpPr/>
            <p:nvPr/>
          </p:nvSpPr>
          <p:spPr>
            <a:xfrm>
              <a:off x="3110484" y="6030467"/>
              <a:ext cx="615695" cy="615696"/>
            </a:xfrm>
            <a:prstGeom prst="rect">
              <a:avLst/>
            </a:prstGeom>
            <a:blipFill>
              <a:blip r:embed="rId8" cstate="print"/>
              <a:stretch>
                <a:fillRect/>
              </a:stretch>
            </a:blipFill>
          </p:spPr>
          <p:txBody>
            <a:bodyPr wrap="square" lIns="0" tIns="0" rIns="0" bIns="0" rtlCol="0"/>
            <a:lstStyle/>
            <a:p>
              <a:endParaRPr/>
            </a:p>
          </p:txBody>
        </p:sp>
        <p:sp>
          <p:nvSpPr>
            <p:cNvPr id="60" name="object 12"/>
            <p:cNvSpPr/>
            <p:nvPr/>
          </p:nvSpPr>
          <p:spPr>
            <a:xfrm>
              <a:off x="4323587" y="6003035"/>
              <a:ext cx="571500" cy="569976"/>
            </a:xfrm>
            <a:prstGeom prst="rect">
              <a:avLst/>
            </a:prstGeom>
            <a:blipFill>
              <a:blip r:embed="rId9" cstate="print"/>
              <a:stretch>
                <a:fillRect/>
              </a:stretch>
            </a:blipFill>
          </p:spPr>
          <p:txBody>
            <a:bodyPr wrap="square" lIns="0" tIns="0" rIns="0" bIns="0" rtlCol="0"/>
            <a:lstStyle/>
            <a:p>
              <a:endParaRPr/>
            </a:p>
          </p:txBody>
        </p:sp>
        <p:sp>
          <p:nvSpPr>
            <p:cNvPr id="61" name="object 13"/>
            <p:cNvSpPr/>
            <p:nvPr/>
          </p:nvSpPr>
          <p:spPr>
            <a:xfrm>
              <a:off x="5422392" y="5925311"/>
              <a:ext cx="667512" cy="669035"/>
            </a:xfrm>
            <a:prstGeom prst="rect">
              <a:avLst/>
            </a:prstGeom>
            <a:blipFill>
              <a:blip r:embed="rId10" cstate="print"/>
              <a:stretch>
                <a:fillRect/>
              </a:stretch>
            </a:blipFill>
          </p:spPr>
          <p:txBody>
            <a:bodyPr wrap="square" lIns="0" tIns="0" rIns="0" bIns="0" rtlCol="0"/>
            <a:lstStyle/>
            <a:p>
              <a:endParaRPr/>
            </a:p>
          </p:txBody>
        </p:sp>
        <p:sp>
          <p:nvSpPr>
            <p:cNvPr id="62" name="object 14"/>
            <p:cNvSpPr/>
            <p:nvPr/>
          </p:nvSpPr>
          <p:spPr>
            <a:xfrm>
              <a:off x="4966716" y="6028943"/>
              <a:ext cx="585215" cy="585216"/>
            </a:xfrm>
            <a:prstGeom prst="rect">
              <a:avLst/>
            </a:prstGeom>
            <a:blipFill>
              <a:blip r:embed="rId11" cstate="print"/>
              <a:stretch>
                <a:fillRect/>
              </a:stretch>
            </a:blipFill>
          </p:spPr>
          <p:txBody>
            <a:bodyPr wrap="square" lIns="0" tIns="0" rIns="0" bIns="0" rtlCol="0"/>
            <a:lstStyle/>
            <a:p>
              <a:endParaRPr/>
            </a:p>
          </p:txBody>
        </p:sp>
        <p:sp>
          <p:nvSpPr>
            <p:cNvPr id="63" name="object 15"/>
            <p:cNvSpPr/>
            <p:nvPr/>
          </p:nvSpPr>
          <p:spPr>
            <a:xfrm>
              <a:off x="3814572" y="5978651"/>
              <a:ext cx="443484" cy="443484"/>
            </a:xfrm>
            <a:prstGeom prst="rect">
              <a:avLst/>
            </a:prstGeom>
            <a:blipFill>
              <a:blip r:embed="rId12" cstate="print"/>
              <a:stretch>
                <a:fillRect/>
              </a:stretch>
            </a:blipFill>
          </p:spPr>
          <p:txBody>
            <a:bodyPr wrap="square" lIns="0" tIns="0" rIns="0" bIns="0" rtlCol="0"/>
            <a:lstStyle/>
            <a:p>
              <a:endParaRPr/>
            </a:p>
          </p:txBody>
        </p:sp>
        <p:sp>
          <p:nvSpPr>
            <p:cNvPr id="64" name="object 17"/>
            <p:cNvSpPr/>
            <p:nvPr/>
          </p:nvSpPr>
          <p:spPr>
            <a:xfrm>
              <a:off x="5948172" y="6015227"/>
              <a:ext cx="553212" cy="551688"/>
            </a:xfrm>
            <a:prstGeom prst="rect">
              <a:avLst/>
            </a:prstGeom>
            <a:blipFill>
              <a:blip r:embed="rId2" cstate="print"/>
              <a:stretch>
                <a:fillRect/>
              </a:stretch>
            </a:blipFill>
          </p:spPr>
          <p:txBody>
            <a:bodyPr wrap="square" lIns="0" tIns="0" rIns="0" bIns="0" rtlCol="0"/>
            <a:lstStyle/>
            <a:p>
              <a:endParaRPr/>
            </a:p>
          </p:txBody>
        </p:sp>
        <p:sp>
          <p:nvSpPr>
            <p:cNvPr id="65" name="object 18"/>
            <p:cNvSpPr/>
            <p:nvPr/>
          </p:nvSpPr>
          <p:spPr>
            <a:xfrm>
              <a:off x="6423660" y="6233159"/>
              <a:ext cx="438912" cy="438912"/>
            </a:xfrm>
            <a:prstGeom prst="rect">
              <a:avLst/>
            </a:prstGeom>
            <a:blipFill>
              <a:blip r:embed="rId3" cstate="print"/>
              <a:stretch>
                <a:fillRect/>
              </a:stretch>
            </a:blipFill>
          </p:spPr>
          <p:txBody>
            <a:bodyPr wrap="square" lIns="0" tIns="0" rIns="0" bIns="0" rtlCol="0"/>
            <a:lstStyle/>
            <a:p>
              <a:endParaRPr/>
            </a:p>
          </p:txBody>
        </p:sp>
        <p:sp>
          <p:nvSpPr>
            <p:cNvPr id="66" name="object 19"/>
            <p:cNvSpPr/>
            <p:nvPr/>
          </p:nvSpPr>
          <p:spPr>
            <a:xfrm>
              <a:off x="6669024" y="5838443"/>
              <a:ext cx="571500" cy="571500"/>
            </a:xfrm>
            <a:prstGeom prst="rect">
              <a:avLst/>
            </a:prstGeom>
            <a:blipFill>
              <a:blip r:embed="rId4" cstate="print"/>
              <a:stretch>
                <a:fillRect/>
              </a:stretch>
            </a:blipFill>
          </p:spPr>
          <p:txBody>
            <a:bodyPr wrap="square" lIns="0" tIns="0" rIns="0" bIns="0" rtlCol="0"/>
            <a:lstStyle/>
            <a:p>
              <a:endParaRPr/>
            </a:p>
          </p:txBody>
        </p:sp>
        <p:sp>
          <p:nvSpPr>
            <p:cNvPr id="67" name="object 20"/>
            <p:cNvSpPr/>
            <p:nvPr/>
          </p:nvSpPr>
          <p:spPr>
            <a:xfrm>
              <a:off x="7243572" y="5929883"/>
              <a:ext cx="560831" cy="560832"/>
            </a:xfrm>
            <a:prstGeom prst="rect">
              <a:avLst/>
            </a:prstGeom>
            <a:blipFill>
              <a:blip r:embed="rId5" cstate="print"/>
              <a:stretch>
                <a:fillRect/>
              </a:stretch>
            </a:blipFill>
          </p:spPr>
          <p:txBody>
            <a:bodyPr wrap="square" lIns="0" tIns="0" rIns="0" bIns="0" rtlCol="0"/>
            <a:lstStyle/>
            <a:p>
              <a:endParaRPr/>
            </a:p>
          </p:txBody>
        </p:sp>
        <p:sp>
          <p:nvSpPr>
            <p:cNvPr id="68" name="object 21"/>
            <p:cNvSpPr/>
            <p:nvPr/>
          </p:nvSpPr>
          <p:spPr>
            <a:xfrm>
              <a:off x="7738872" y="6015227"/>
              <a:ext cx="633983" cy="633984"/>
            </a:xfrm>
            <a:prstGeom prst="rect">
              <a:avLst/>
            </a:prstGeom>
            <a:blipFill>
              <a:blip r:embed="rId6" cstate="print"/>
              <a:stretch>
                <a:fillRect/>
              </a:stretch>
            </a:blipFill>
          </p:spPr>
          <p:txBody>
            <a:bodyPr wrap="square" lIns="0" tIns="0" rIns="0" bIns="0" rtlCol="0"/>
            <a:lstStyle/>
            <a:p>
              <a:endParaRPr/>
            </a:p>
          </p:txBody>
        </p:sp>
        <p:sp>
          <p:nvSpPr>
            <p:cNvPr id="69" name="object 22"/>
            <p:cNvSpPr/>
            <p:nvPr/>
          </p:nvSpPr>
          <p:spPr>
            <a:xfrm>
              <a:off x="8188452" y="5714999"/>
              <a:ext cx="548640" cy="547116"/>
            </a:xfrm>
            <a:prstGeom prst="rect">
              <a:avLst/>
            </a:prstGeom>
            <a:blipFill>
              <a:blip r:embed="rId7" cstate="print"/>
              <a:stretch>
                <a:fillRect/>
              </a:stretch>
            </a:blipFill>
          </p:spPr>
          <p:txBody>
            <a:bodyPr wrap="square" lIns="0" tIns="0" rIns="0" bIns="0" rtlCol="0"/>
            <a:lstStyle/>
            <a:p>
              <a:endParaRPr/>
            </a:p>
          </p:txBody>
        </p:sp>
        <p:sp>
          <p:nvSpPr>
            <p:cNvPr id="70" name="object 23"/>
            <p:cNvSpPr/>
            <p:nvPr/>
          </p:nvSpPr>
          <p:spPr>
            <a:xfrm>
              <a:off x="8729472" y="6095999"/>
              <a:ext cx="615696" cy="615696"/>
            </a:xfrm>
            <a:prstGeom prst="rect">
              <a:avLst/>
            </a:prstGeom>
            <a:blipFill>
              <a:blip r:embed="rId8" cstate="print"/>
              <a:stretch>
                <a:fillRect/>
              </a:stretch>
            </a:blipFill>
          </p:spPr>
          <p:txBody>
            <a:bodyPr wrap="square" lIns="0" tIns="0" rIns="0" bIns="0" rtlCol="0"/>
            <a:lstStyle/>
            <a:p>
              <a:endParaRPr/>
            </a:p>
          </p:txBody>
        </p:sp>
        <p:sp>
          <p:nvSpPr>
            <p:cNvPr id="71" name="object 24"/>
            <p:cNvSpPr/>
            <p:nvPr/>
          </p:nvSpPr>
          <p:spPr>
            <a:xfrm>
              <a:off x="9944100" y="6068567"/>
              <a:ext cx="569976" cy="569976"/>
            </a:xfrm>
            <a:prstGeom prst="rect">
              <a:avLst/>
            </a:prstGeom>
            <a:blipFill>
              <a:blip r:embed="rId9" cstate="print"/>
              <a:stretch>
                <a:fillRect/>
              </a:stretch>
            </a:blipFill>
          </p:spPr>
          <p:txBody>
            <a:bodyPr wrap="square" lIns="0" tIns="0" rIns="0" bIns="0" rtlCol="0"/>
            <a:lstStyle/>
            <a:p>
              <a:endParaRPr/>
            </a:p>
          </p:txBody>
        </p:sp>
        <p:sp>
          <p:nvSpPr>
            <p:cNvPr id="72" name="object 25"/>
            <p:cNvSpPr/>
            <p:nvPr/>
          </p:nvSpPr>
          <p:spPr>
            <a:xfrm>
              <a:off x="11041379" y="5990843"/>
              <a:ext cx="667512" cy="669036"/>
            </a:xfrm>
            <a:prstGeom prst="rect">
              <a:avLst/>
            </a:prstGeom>
            <a:blipFill>
              <a:blip r:embed="rId10" cstate="print"/>
              <a:stretch>
                <a:fillRect/>
              </a:stretch>
            </a:blipFill>
          </p:spPr>
          <p:txBody>
            <a:bodyPr wrap="square" lIns="0" tIns="0" rIns="0" bIns="0" rtlCol="0"/>
            <a:lstStyle/>
            <a:p>
              <a:endParaRPr/>
            </a:p>
          </p:txBody>
        </p:sp>
        <p:sp>
          <p:nvSpPr>
            <p:cNvPr id="73" name="object 26"/>
            <p:cNvSpPr/>
            <p:nvPr/>
          </p:nvSpPr>
          <p:spPr>
            <a:xfrm>
              <a:off x="10585703" y="6094475"/>
              <a:ext cx="585216" cy="585216"/>
            </a:xfrm>
            <a:prstGeom prst="rect">
              <a:avLst/>
            </a:prstGeom>
            <a:blipFill>
              <a:blip r:embed="rId11" cstate="print"/>
              <a:stretch>
                <a:fillRect/>
              </a:stretch>
            </a:blipFill>
          </p:spPr>
          <p:txBody>
            <a:bodyPr wrap="square" lIns="0" tIns="0" rIns="0" bIns="0" rtlCol="0"/>
            <a:lstStyle/>
            <a:p>
              <a:endParaRPr/>
            </a:p>
          </p:txBody>
        </p:sp>
        <p:sp>
          <p:nvSpPr>
            <p:cNvPr id="74" name="object 27"/>
            <p:cNvSpPr/>
            <p:nvPr/>
          </p:nvSpPr>
          <p:spPr>
            <a:xfrm>
              <a:off x="9433560" y="6044183"/>
              <a:ext cx="443483" cy="443484"/>
            </a:xfrm>
            <a:prstGeom prst="rect">
              <a:avLst/>
            </a:prstGeom>
            <a:blipFill>
              <a:blip r:embed="rId12" cstate="print"/>
              <a:stretch>
                <a:fillRect/>
              </a:stretch>
            </a:blipFill>
          </p:spPr>
          <p:txBody>
            <a:bodyPr wrap="square" lIns="0" tIns="0" rIns="0" bIns="0" rtlCol="0"/>
            <a:lstStyle/>
            <a:p>
              <a:endParaRPr/>
            </a:p>
          </p:txBody>
        </p:sp>
      </p:grpSp>
      <p:pic>
        <p:nvPicPr>
          <p:cNvPr id="32" name="Picture 5"/>
          <p:cNvPicPr>
            <a:picLocks noChangeAspect="1"/>
          </p:cNvPicPr>
          <p:nvPr/>
        </p:nvPicPr>
        <p:blipFill>
          <a:blip r:embed="rId13">
            <a:alphaModFix amt="97000"/>
          </a:blip>
          <a:srcRect l="18146" t="18339" r="31685" b="22961"/>
          <a:stretch>
            <a:fillRect/>
          </a:stretch>
        </p:blipFill>
        <p:spPr>
          <a:xfrm>
            <a:off x="16110857" y="266700"/>
            <a:ext cx="1981200" cy="1573743"/>
          </a:xfrm>
          <a:prstGeom prst="rect">
            <a:avLst/>
          </a:prstGeom>
        </p:spPr>
      </p:pic>
      <p:grpSp>
        <p:nvGrpSpPr>
          <p:cNvPr id="4" name="Grupo 3"/>
          <p:cNvGrpSpPr/>
          <p:nvPr/>
        </p:nvGrpSpPr>
        <p:grpSpPr>
          <a:xfrm>
            <a:off x="12455581" y="3162300"/>
            <a:ext cx="4918018" cy="4419597"/>
            <a:chOff x="12935378" y="1655314"/>
            <a:chExt cx="4468462" cy="2940331"/>
          </a:xfrm>
        </p:grpSpPr>
        <p:sp>
          <p:nvSpPr>
            <p:cNvPr id="36" name="object 3"/>
            <p:cNvSpPr/>
            <p:nvPr/>
          </p:nvSpPr>
          <p:spPr>
            <a:xfrm>
              <a:off x="12935378" y="1655314"/>
              <a:ext cx="4468462" cy="2940331"/>
            </a:xfrm>
            <a:custGeom>
              <a:avLst/>
              <a:gdLst/>
              <a:ahLst/>
              <a:cxnLst/>
              <a:rect l="l" t="t" r="r" b="b"/>
              <a:pathLst>
                <a:path w="6419215" h="6024880">
                  <a:moveTo>
                    <a:pt x="6419088" y="0"/>
                  </a:moveTo>
                  <a:lnTo>
                    <a:pt x="0" y="0"/>
                  </a:lnTo>
                  <a:lnTo>
                    <a:pt x="0" y="6024372"/>
                  </a:lnTo>
                  <a:lnTo>
                    <a:pt x="6419088" y="6024372"/>
                  </a:lnTo>
                  <a:lnTo>
                    <a:pt x="6419088" y="0"/>
                  </a:lnTo>
                  <a:close/>
                </a:path>
              </a:pathLst>
            </a:custGeom>
            <a:solidFill>
              <a:srgbClr val="FFC000"/>
            </a:solidFill>
          </p:spPr>
          <p:txBody>
            <a:bodyPr wrap="square" lIns="0" tIns="0" rIns="0" bIns="0" rtlCol="0"/>
            <a:lstStyle/>
            <a:p>
              <a:endParaRPr/>
            </a:p>
          </p:txBody>
        </p:sp>
        <p:pic>
          <p:nvPicPr>
            <p:cNvPr id="76" name="Imagen 75"/>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3142445" y="1803405"/>
              <a:ext cx="4074088" cy="2667459"/>
            </a:xfrm>
            <a:prstGeom prst="rect">
              <a:avLst/>
            </a:prstGeom>
          </p:spPr>
        </p:pic>
      </p:grpSp>
      <p:sp>
        <p:nvSpPr>
          <p:cNvPr id="9" name="CuadroTexto 8">
            <a:extLst>
              <a:ext uri="{FF2B5EF4-FFF2-40B4-BE49-F238E27FC236}">
                <a16:creationId xmlns:a16="http://schemas.microsoft.com/office/drawing/2014/main" id="{7BE7897F-18FF-9DCA-6A50-9CB562088B8D}"/>
              </a:ext>
            </a:extLst>
          </p:cNvPr>
          <p:cNvSpPr txBox="1"/>
          <p:nvPr/>
        </p:nvSpPr>
        <p:spPr>
          <a:xfrm>
            <a:off x="518178" y="1925025"/>
            <a:ext cx="9175896" cy="980461"/>
          </a:xfrm>
          <a:prstGeom prst="rect">
            <a:avLst/>
          </a:prstGeom>
          <a:noFill/>
        </p:spPr>
        <p:txBody>
          <a:bodyPr wrap="square">
            <a:spAutoFit/>
          </a:bodyPr>
          <a:lstStyle/>
          <a:p>
            <a:pPr>
              <a:lnSpc>
                <a:spcPct val="107000"/>
              </a:lnSpc>
              <a:spcAft>
                <a:spcPts val="800"/>
              </a:spcAft>
            </a:pPr>
            <a:r>
              <a:rPr lang="es-CO" sz="2800" b="1" kern="0" dirty="0">
                <a:effectLst/>
                <a:latin typeface="Segoe UI Light" panose="020B0502040204020203" pitchFamily="34" charset="0"/>
                <a:ea typeface="Times New Roman" panose="02020603050405020304" pitchFamily="18" charset="0"/>
                <a:cs typeface="Segoe UI Light" panose="020B0502040204020203" pitchFamily="34" charset="0"/>
              </a:rPr>
              <a:t>La actitud de los entrenadores tiene un impacto directo en el desempeño de los deportistas a los que preparan</a:t>
            </a:r>
            <a:endParaRPr lang="es-CO" sz="2800" b="1"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
        <p:nvSpPr>
          <p:cNvPr id="11" name="CuadroTexto 10">
            <a:extLst>
              <a:ext uri="{FF2B5EF4-FFF2-40B4-BE49-F238E27FC236}">
                <a16:creationId xmlns:a16="http://schemas.microsoft.com/office/drawing/2014/main" id="{5BA61053-BEE9-E58B-F25D-8B73F3CF8546}"/>
              </a:ext>
            </a:extLst>
          </p:cNvPr>
          <p:cNvSpPr txBox="1"/>
          <p:nvPr/>
        </p:nvSpPr>
        <p:spPr>
          <a:xfrm>
            <a:off x="511775" y="3598373"/>
            <a:ext cx="9175896" cy="1951047"/>
          </a:xfrm>
          <a:prstGeom prst="rect">
            <a:avLst/>
          </a:prstGeom>
          <a:noFill/>
        </p:spPr>
        <p:txBody>
          <a:bodyPr wrap="square">
            <a:spAutoFit/>
          </a:bodyPr>
          <a:lstStyle/>
          <a:p>
            <a:pPr marL="457200" indent="-457200" algn="just">
              <a:lnSpc>
                <a:spcPct val="150000"/>
              </a:lnSpc>
              <a:spcAft>
                <a:spcPts val="800"/>
              </a:spcAft>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Este impacto puede ser positivo, es decir, que favorezca el rendimiento del deportista, o negativo, haciendo que rinda muy por debajo de su nivel. </a:t>
            </a:r>
          </a:p>
        </p:txBody>
      </p:sp>
      <p:sp>
        <p:nvSpPr>
          <p:cNvPr id="13" name="CuadroTexto 12">
            <a:extLst>
              <a:ext uri="{FF2B5EF4-FFF2-40B4-BE49-F238E27FC236}">
                <a16:creationId xmlns:a16="http://schemas.microsoft.com/office/drawing/2014/main" id="{AE933484-88E7-15C2-537E-3BF3ED541156}"/>
              </a:ext>
            </a:extLst>
          </p:cNvPr>
          <p:cNvSpPr txBox="1"/>
          <p:nvPr/>
        </p:nvSpPr>
        <p:spPr>
          <a:xfrm>
            <a:off x="511775" y="6094875"/>
            <a:ext cx="9175896" cy="2597378"/>
          </a:xfrm>
          <a:prstGeom prst="rect">
            <a:avLst/>
          </a:prstGeom>
          <a:noFill/>
        </p:spPr>
        <p:txBody>
          <a:bodyPr wrap="square">
            <a:spAutoFit/>
          </a:bodyPr>
          <a:lstStyle/>
          <a:p>
            <a:pPr marL="457200" indent="-457200" algn="just">
              <a:lnSpc>
                <a:spcPct val="150000"/>
              </a:lnSpc>
              <a:spcAft>
                <a:spcPts val="800"/>
              </a:spcAft>
              <a:buFont typeface="Wingdings" panose="05000000000000000000" pitchFamily="2" charset="2"/>
              <a:buChar char="q"/>
            </a:pP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Los deportistas en general sobre todo los más jóvenes</a:t>
            </a:r>
            <a:r>
              <a:rPr lang="es-CO" sz="2800" kern="0" dirty="0">
                <a:latin typeface="Segoe UI Light" panose="020B0502040204020203" pitchFamily="34" charset="0"/>
                <a:ea typeface="Times New Roman" panose="02020603050405020304" pitchFamily="18" charset="0"/>
                <a:cs typeface="Segoe UI Light" panose="020B0502040204020203" pitchFamily="34" charset="0"/>
              </a:rPr>
              <a:t>, </a:t>
            </a:r>
            <a:r>
              <a:rPr lang="es-CO" sz="2800" kern="0" dirty="0">
                <a:effectLst/>
                <a:latin typeface="Segoe UI Light" panose="020B0502040204020203" pitchFamily="34" charset="0"/>
                <a:ea typeface="Times New Roman" panose="02020603050405020304" pitchFamily="18" charset="0"/>
                <a:cs typeface="Segoe UI Light" panose="020B0502040204020203" pitchFamily="34" charset="0"/>
              </a:rPr>
              <a:t>suelen sorprenderse ante este planteamiento, ya que no saben muy bien cuáles son las habilidades psicológicas en el deporte ni de qué manera les están afectando. </a:t>
            </a:r>
            <a:endParaRPr lang="es-CO" sz="2800" kern="100" dirty="0">
              <a:effectLst/>
              <a:latin typeface="Segoe UI Light" panose="020B0502040204020203" pitchFamily="34" charset="0"/>
              <a:ea typeface="Calibri" panose="020F0502020204030204" pitchFamily="34" charset="0"/>
              <a:cs typeface="Segoe UI Light" panose="020B0502040204020203" pitchFamily="34" charset="0"/>
            </a:endParaRPr>
          </a:p>
        </p:txBody>
      </p:sp>
    </p:spTree>
    <p:extLst>
      <p:ext uri="{BB962C8B-B14F-4D97-AF65-F5344CB8AC3E}">
        <p14:creationId xmlns:p14="http://schemas.microsoft.com/office/powerpoint/2010/main" val="2939227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5684</TotalTime>
  <Words>3235</Words>
  <Application>Microsoft Office PowerPoint</Application>
  <PresentationFormat>Personalizado</PresentationFormat>
  <Paragraphs>367</Paragraphs>
  <Slides>45</Slides>
  <Notes>9</Notes>
  <HiddenSlides>0</HiddenSlides>
  <MMClips>1</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45</vt:i4>
      </vt:variant>
    </vt:vector>
  </HeadingPairs>
  <TitlesOfParts>
    <vt:vector size="53" baseType="lpstr">
      <vt:lpstr>Arial</vt:lpstr>
      <vt:lpstr>Calibri</vt:lpstr>
      <vt:lpstr>Segoe UI Light</vt:lpstr>
      <vt:lpstr>Carlito</vt:lpstr>
      <vt:lpstr>Wingdings</vt:lpstr>
      <vt:lpstr>Poppins Bold</vt:lpstr>
      <vt:lpstr>Poppins</vt:lpstr>
      <vt:lpstr>Office Theme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Vivo Naranja y Rosa Sencillo Degradado Presentación</dc:title>
  <dc:creator>user</dc:creator>
  <cp:lastModifiedBy>Luis Gomez Correa</cp:lastModifiedBy>
  <cp:revision>296</cp:revision>
  <dcterms:created xsi:type="dcterms:W3CDTF">2006-08-16T00:00:00Z</dcterms:created>
  <dcterms:modified xsi:type="dcterms:W3CDTF">2023-07-03T21:49:17Z</dcterms:modified>
  <dc:identifier>DAFCe_ettxY</dc:identifier>
</cp:coreProperties>
</file>