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0.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sldIdLst>
    <p:sldId id="275" r:id="rId2"/>
    <p:sldId id="257" r:id="rId3"/>
    <p:sldId id="386" r:id="rId4"/>
    <p:sldId id="431" r:id="rId5"/>
    <p:sldId id="423" r:id="rId6"/>
    <p:sldId id="258" r:id="rId7"/>
    <p:sldId id="438" r:id="rId8"/>
    <p:sldId id="441" r:id="rId9"/>
    <p:sldId id="440" r:id="rId10"/>
    <p:sldId id="437" r:id="rId11"/>
    <p:sldId id="280" r:id="rId12"/>
    <p:sldId id="333" r:id="rId13"/>
    <p:sldId id="387" r:id="rId14"/>
    <p:sldId id="388" r:id="rId15"/>
    <p:sldId id="389" r:id="rId16"/>
    <p:sldId id="390" r:id="rId17"/>
    <p:sldId id="391" r:id="rId18"/>
    <p:sldId id="433" r:id="rId19"/>
    <p:sldId id="434" r:id="rId20"/>
    <p:sldId id="435" r:id="rId21"/>
    <p:sldId id="436" r:id="rId22"/>
    <p:sldId id="439" r:id="rId23"/>
    <p:sldId id="295" r:id="rId24"/>
    <p:sldId id="392" r:id="rId25"/>
    <p:sldId id="393" r:id="rId26"/>
    <p:sldId id="424" r:id="rId27"/>
    <p:sldId id="397" r:id="rId28"/>
    <p:sldId id="395" r:id="rId29"/>
    <p:sldId id="396" r:id="rId30"/>
    <p:sldId id="401" r:id="rId31"/>
    <p:sldId id="398" r:id="rId32"/>
    <p:sldId id="399" r:id="rId33"/>
    <p:sldId id="400" r:id="rId34"/>
    <p:sldId id="403" r:id="rId35"/>
    <p:sldId id="425" r:id="rId36"/>
    <p:sldId id="414" r:id="rId37"/>
    <p:sldId id="402" r:id="rId38"/>
    <p:sldId id="405" r:id="rId39"/>
    <p:sldId id="406" r:id="rId40"/>
    <p:sldId id="404" r:id="rId41"/>
    <p:sldId id="407" r:id="rId42"/>
    <p:sldId id="408" r:id="rId43"/>
    <p:sldId id="409" r:id="rId44"/>
    <p:sldId id="410" r:id="rId45"/>
    <p:sldId id="411" r:id="rId46"/>
    <p:sldId id="413" r:id="rId47"/>
    <p:sldId id="426" r:id="rId48"/>
    <p:sldId id="427" r:id="rId49"/>
    <p:sldId id="428" r:id="rId50"/>
    <p:sldId id="430" r:id="rId51"/>
    <p:sldId id="429" r:id="rId52"/>
    <p:sldId id="432" r:id="rId53"/>
    <p:sldId id="276" r:id="rId54"/>
  </p:sldIdLst>
  <p:sldSz cx="18288000" cy="10287000"/>
  <p:notesSz cx="6858000" cy="9144000"/>
  <p:embeddedFontLst>
    <p:embeddedFont>
      <p:font typeface="Calibri" panose="020F0502020204030204" pitchFamily="34" charset="0"/>
      <p:regular r:id="rId56"/>
      <p:bold r:id="rId57"/>
      <p:italic r:id="rId58"/>
      <p:boldItalic r:id="rId59"/>
    </p:embeddedFont>
    <p:embeddedFont>
      <p:font typeface="Poppins" panose="00000500000000000000" pitchFamily="2" charset="0"/>
      <p:regular r:id="rId60"/>
      <p:bold r:id="rId61"/>
      <p:italic r:id="rId62"/>
      <p:boldItalic r:id="rId63"/>
    </p:embeddedFont>
    <p:embeddedFont>
      <p:font typeface="Poppins Bold" panose="00000800000000000000" charset="0"/>
      <p:regular r:id="rId64"/>
      <p:bold r:id="rId65"/>
    </p:embeddedFont>
    <p:embeddedFont>
      <p:font typeface="Segoe UI Light" panose="020B0502040204020203" pitchFamily="34" charset="0"/>
      <p:regular r:id="rId66"/>
      <p: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00" autoAdjust="0"/>
    <p:restoredTop sz="96242" autoAdjust="0"/>
  </p:normalViewPr>
  <p:slideViewPr>
    <p:cSldViewPr>
      <p:cViewPr varScale="1">
        <p:scale>
          <a:sx n="45" d="100"/>
          <a:sy n="45" d="100"/>
        </p:scale>
        <p:origin x="5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8E7A9-A625-490B-8506-6B61F92EE1DF}" type="datetimeFigureOut">
              <a:rPr lang="es-PE" smtClean="0"/>
              <a:t>10/07/2023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63A74-4158-4A3D-BDA6-D024CEDFD25A}" type="slidenum">
              <a:rPr lang="es-PE" smtClean="0"/>
              <a:t>‹Nº›</a:t>
            </a:fld>
            <a:endParaRPr lang="es-PE"/>
          </a:p>
        </p:txBody>
      </p:sp>
    </p:spTree>
    <p:extLst>
      <p:ext uri="{BB962C8B-B14F-4D97-AF65-F5344CB8AC3E}">
        <p14:creationId xmlns:p14="http://schemas.microsoft.com/office/powerpoint/2010/main" val="24291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5</a:t>
            </a:fld>
            <a:endParaRPr lang="es-PE"/>
          </a:p>
        </p:txBody>
      </p:sp>
    </p:spTree>
    <p:extLst>
      <p:ext uri="{BB962C8B-B14F-4D97-AF65-F5344CB8AC3E}">
        <p14:creationId xmlns:p14="http://schemas.microsoft.com/office/powerpoint/2010/main" val="290237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28</a:t>
            </a:fld>
            <a:endParaRPr lang="es-PE"/>
          </a:p>
        </p:txBody>
      </p:sp>
    </p:spTree>
    <p:extLst>
      <p:ext uri="{BB962C8B-B14F-4D97-AF65-F5344CB8AC3E}">
        <p14:creationId xmlns:p14="http://schemas.microsoft.com/office/powerpoint/2010/main" val="42154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32</a:t>
            </a:fld>
            <a:endParaRPr lang="es-PE"/>
          </a:p>
        </p:txBody>
      </p:sp>
    </p:spTree>
    <p:extLst>
      <p:ext uri="{BB962C8B-B14F-4D97-AF65-F5344CB8AC3E}">
        <p14:creationId xmlns:p14="http://schemas.microsoft.com/office/powerpoint/2010/main" val="324749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34</a:t>
            </a:fld>
            <a:endParaRPr lang="es-PE"/>
          </a:p>
        </p:txBody>
      </p:sp>
    </p:spTree>
    <p:extLst>
      <p:ext uri="{BB962C8B-B14F-4D97-AF65-F5344CB8AC3E}">
        <p14:creationId xmlns:p14="http://schemas.microsoft.com/office/powerpoint/2010/main" val="4023043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41</a:t>
            </a:fld>
            <a:endParaRPr lang="es-PE"/>
          </a:p>
        </p:txBody>
      </p:sp>
    </p:spTree>
    <p:extLst>
      <p:ext uri="{BB962C8B-B14F-4D97-AF65-F5344CB8AC3E}">
        <p14:creationId xmlns:p14="http://schemas.microsoft.com/office/powerpoint/2010/main" val="291547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6</a:t>
            </a:fld>
            <a:endParaRPr lang="es-PE"/>
          </a:p>
        </p:txBody>
      </p:sp>
    </p:spTree>
    <p:extLst>
      <p:ext uri="{BB962C8B-B14F-4D97-AF65-F5344CB8AC3E}">
        <p14:creationId xmlns:p14="http://schemas.microsoft.com/office/powerpoint/2010/main" val="347544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7</a:t>
            </a:fld>
            <a:endParaRPr lang="es-PE"/>
          </a:p>
        </p:txBody>
      </p:sp>
    </p:spTree>
    <p:extLst>
      <p:ext uri="{BB962C8B-B14F-4D97-AF65-F5344CB8AC3E}">
        <p14:creationId xmlns:p14="http://schemas.microsoft.com/office/powerpoint/2010/main" val="310778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9</a:t>
            </a:fld>
            <a:endParaRPr lang="es-PE"/>
          </a:p>
        </p:txBody>
      </p:sp>
    </p:spTree>
    <p:extLst>
      <p:ext uri="{BB962C8B-B14F-4D97-AF65-F5344CB8AC3E}">
        <p14:creationId xmlns:p14="http://schemas.microsoft.com/office/powerpoint/2010/main" val="369187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11</a:t>
            </a:fld>
            <a:endParaRPr lang="es-PE"/>
          </a:p>
        </p:txBody>
      </p:sp>
    </p:spTree>
    <p:extLst>
      <p:ext uri="{BB962C8B-B14F-4D97-AF65-F5344CB8AC3E}">
        <p14:creationId xmlns:p14="http://schemas.microsoft.com/office/powerpoint/2010/main" val="404448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13</a:t>
            </a:fld>
            <a:endParaRPr lang="es-PE"/>
          </a:p>
        </p:txBody>
      </p:sp>
    </p:spTree>
    <p:extLst>
      <p:ext uri="{BB962C8B-B14F-4D97-AF65-F5344CB8AC3E}">
        <p14:creationId xmlns:p14="http://schemas.microsoft.com/office/powerpoint/2010/main" val="19650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17</a:t>
            </a:fld>
            <a:endParaRPr lang="es-PE"/>
          </a:p>
        </p:txBody>
      </p:sp>
    </p:spTree>
    <p:extLst>
      <p:ext uri="{BB962C8B-B14F-4D97-AF65-F5344CB8AC3E}">
        <p14:creationId xmlns:p14="http://schemas.microsoft.com/office/powerpoint/2010/main" val="381874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19</a:t>
            </a:fld>
            <a:endParaRPr lang="es-PE"/>
          </a:p>
        </p:txBody>
      </p:sp>
    </p:spTree>
    <p:extLst>
      <p:ext uri="{BB962C8B-B14F-4D97-AF65-F5344CB8AC3E}">
        <p14:creationId xmlns:p14="http://schemas.microsoft.com/office/powerpoint/2010/main" val="98020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6763A74-4158-4A3D-BDA6-D024CEDFD25A}" type="slidenum">
              <a:rPr lang="es-PE" smtClean="0"/>
              <a:t>21</a:t>
            </a:fld>
            <a:endParaRPr lang="es-PE"/>
          </a:p>
        </p:txBody>
      </p:sp>
    </p:spTree>
    <p:extLst>
      <p:ext uri="{BB962C8B-B14F-4D97-AF65-F5344CB8AC3E}">
        <p14:creationId xmlns:p14="http://schemas.microsoft.com/office/powerpoint/2010/main" val="155279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27.jp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8.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30.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1.jp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3.jfif"/></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34.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5.webp"/></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36.webp"/><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svg"/><Relationship Id="rId7" Type="http://schemas.openxmlformats.org/officeDocument/2006/relationships/image" Target="../media/image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38.webp"/><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0.jpe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33.jfif"/><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7.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8.jp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9.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0.jp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2.jpeg"/></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4.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4.png"/><Relationship Id="rId2" Type="http://schemas.openxmlformats.org/officeDocument/2006/relationships/video" Target="../media/media1.mp4"/><Relationship Id="rId16" Type="http://schemas.openxmlformats.org/officeDocument/2006/relationships/image" Target="../media/image15.png"/><Relationship Id="rId1" Type="http://schemas.microsoft.com/office/2007/relationships/media" Target="../media/media1.mp4"/><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17.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8.pn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5.webp"/></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5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7.jpg"/></Relationships>
</file>

<file path=ppt/slides/_rels/slide4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9.jpg"/></Relationships>
</file>

<file path=ppt/slides/_rels/slide4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60.gi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61.jpg"/></Relationships>
</file>

<file path=ppt/slides/_rels/slide4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63.jpg"/></Relationships>
</file>

<file path=ppt/slides/_rels/slide4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64.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2.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65.jpg"/></Relationships>
</file>

<file path=ppt/slides/_rels/slide5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66.jpg"/></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9.PNG"/><Relationship Id="rId4" Type="http://schemas.openxmlformats.org/officeDocument/2006/relationships/image" Target="../media/image68.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3.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4.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9907FC1D-FF61-428B-BF6B-826FC058796B}"/>
              </a:ext>
            </a:extLst>
          </p:cNvPr>
          <p:cNvGrpSpPr>
            <a:grpSpLocks noChangeAspect="1"/>
          </p:cNvGrpSpPr>
          <p:nvPr/>
        </p:nvGrpSpPr>
        <p:grpSpPr>
          <a:xfrm>
            <a:off x="-2305550" y="-202011"/>
            <a:ext cx="8573068" cy="8659141"/>
            <a:chOff x="1283094" y="842413"/>
            <a:chExt cx="5493857" cy="5549015"/>
          </a:xfrm>
        </p:grpSpPr>
        <p:sp>
          <p:nvSpPr>
            <p:cNvPr id="49" name="Freeform 4">
              <a:extLst>
                <a:ext uri="{FF2B5EF4-FFF2-40B4-BE49-F238E27FC236}">
                  <a16:creationId xmlns:a16="http://schemas.microsoft.com/office/drawing/2014/main" id="{5C71A657-7935-4AB8-A69A-445D9B771FA9}"/>
                </a:ext>
              </a:extLst>
            </p:cNvPr>
            <p:cNvSpPr/>
            <p:nvPr/>
          </p:nvSpPr>
          <p:spPr>
            <a:xfrm>
              <a:off x="1283094" y="842413"/>
              <a:ext cx="5493857" cy="554901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89633" r="-1219"/>
              </a:stretch>
            </a:blipFill>
          </p:spPr>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90081" y="8288389"/>
            <a:ext cx="969911" cy="969911"/>
          </a:xfrm>
          <a:prstGeom prst="rect">
            <a:avLst/>
          </a:prstGeom>
        </p:spPr>
      </p:pic>
      <p:sp>
        <p:nvSpPr>
          <p:cNvPr id="15" name="TextBox 15"/>
          <p:cNvSpPr txBox="1"/>
          <p:nvPr/>
        </p:nvSpPr>
        <p:spPr>
          <a:xfrm>
            <a:off x="5387461" y="3731942"/>
            <a:ext cx="7513079" cy="1218301"/>
          </a:xfrm>
          <a:prstGeom prst="rect">
            <a:avLst/>
          </a:prstGeom>
        </p:spPr>
        <p:txBody>
          <a:bodyPr lIns="0" tIns="0" rIns="0" bIns="0" rtlCol="0" anchor="t">
            <a:spAutoFit/>
          </a:bodyPr>
          <a:lstStyle/>
          <a:p>
            <a:pPr algn="ctr">
              <a:lnSpc>
                <a:spcPts val="4759"/>
              </a:lnSpc>
            </a:pPr>
            <a:r>
              <a:rPr lang="en-US" sz="3399" dirty="0">
                <a:solidFill>
                  <a:srgbClr val="FFFFFF"/>
                </a:solidFill>
                <a:latin typeface="Poppins Bold"/>
              </a:rPr>
              <a:t># DE CLASE</a:t>
            </a:r>
          </a:p>
          <a:p>
            <a:pPr algn="ctr">
              <a:lnSpc>
                <a:spcPts val="4759"/>
              </a:lnSpc>
            </a:pPr>
            <a:endParaRPr lang="en-US" sz="3399" dirty="0">
              <a:solidFill>
                <a:srgbClr val="FFFFFF"/>
              </a:solidFill>
              <a:latin typeface="Poppins Bold"/>
            </a:endParaRPr>
          </a:p>
        </p:txBody>
      </p:sp>
      <p:sp>
        <p:nvSpPr>
          <p:cNvPr id="16" name="TextBox 16"/>
          <p:cNvSpPr txBox="1"/>
          <p:nvPr/>
        </p:nvSpPr>
        <p:spPr>
          <a:xfrm>
            <a:off x="7117628" y="8748395"/>
            <a:ext cx="4052744" cy="509872"/>
          </a:xfrm>
          <a:prstGeom prst="rect">
            <a:avLst/>
          </a:prstGeom>
        </p:spPr>
        <p:txBody>
          <a:bodyPr lIns="0" tIns="0" rIns="0" bIns="0" rtlCol="0" anchor="t">
            <a:spAutoFit/>
          </a:bodyPr>
          <a:lstStyle/>
          <a:p>
            <a:pPr algn="ctr">
              <a:lnSpc>
                <a:spcPts val="3920"/>
              </a:lnSpc>
            </a:pPr>
            <a:r>
              <a:rPr lang="en-US" sz="2800">
                <a:solidFill>
                  <a:srgbClr val="FFFFFF"/>
                </a:solidFill>
                <a:latin typeface="Poppins"/>
              </a:rPr>
              <a:t>17/07/2023</a:t>
            </a:r>
          </a:p>
        </p:txBody>
      </p:sp>
      <p:pic>
        <p:nvPicPr>
          <p:cNvPr id="17" name="Picture 17"/>
          <p:cNvPicPr>
            <a:picLocks noChangeAspect="1"/>
          </p:cNvPicPr>
          <p:nvPr/>
        </p:nvPicPr>
        <p:blipFill>
          <a:blip r:embed="rId5">
            <a:alphaModFix amt="97000"/>
          </a:blip>
          <a:srcRect l="18146" t="18339" r="31685" b="22961"/>
          <a:stretch>
            <a:fillRect/>
          </a:stretch>
        </p:blipFill>
        <p:spPr>
          <a:xfrm>
            <a:off x="15767158" y="186367"/>
            <a:ext cx="2179372" cy="1816143"/>
          </a:xfrm>
          <a:prstGeom prst="rect">
            <a:avLst/>
          </a:prstGeom>
        </p:spPr>
      </p:pic>
      <p:sp>
        <p:nvSpPr>
          <p:cNvPr id="22" name="object 2"/>
          <p:cNvSpPr/>
          <p:nvPr/>
        </p:nvSpPr>
        <p:spPr>
          <a:xfrm>
            <a:off x="1" y="8274334"/>
            <a:ext cx="18287999" cy="1959336"/>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23" name="object 4"/>
          <p:cNvGrpSpPr/>
          <p:nvPr/>
        </p:nvGrpSpPr>
        <p:grpSpPr>
          <a:xfrm>
            <a:off x="0" y="8542234"/>
            <a:ext cx="18288000" cy="1348105"/>
            <a:chOff x="329183" y="5649467"/>
            <a:chExt cx="11379708" cy="1062228"/>
          </a:xfrm>
        </p:grpSpPr>
        <p:sp>
          <p:nvSpPr>
            <p:cNvPr id="24" name="object 5"/>
            <p:cNvSpPr/>
            <p:nvPr/>
          </p:nvSpPr>
          <p:spPr>
            <a:xfrm>
              <a:off x="329183" y="5949695"/>
              <a:ext cx="553212" cy="551688"/>
            </a:xfrm>
            <a:prstGeom prst="rect">
              <a:avLst/>
            </a:prstGeom>
            <a:blipFill>
              <a:blip r:embed="rId6" cstate="print"/>
              <a:stretch>
                <a:fillRect/>
              </a:stretch>
            </a:blipFill>
          </p:spPr>
          <p:txBody>
            <a:bodyPr wrap="square" lIns="0" tIns="0" rIns="0" bIns="0" rtlCol="0"/>
            <a:lstStyle/>
            <a:p>
              <a:endParaRPr/>
            </a:p>
          </p:txBody>
        </p:sp>
        <p:sp>
          <p:nvSpPr>
            <p:cNvPr id="25" name="object 6"/>
            <p:cNvSpPr/>
            <p:nvPr/>
          </p:nvSpPr>
          <p:spPr>
            <a:xfrm>
              <a:off x="804672" y="6167627"/>
              <a:ext cx="438912" cy="438912"/>
            </a:xfrm>
            <a:prstGeom prst="rect">
              <a:avLst/>
            </a:prstGeom>
            <a:blipFill>
              <a:blip r:embed="rId7" cstate="print"/>
              <a:stretch>
                <a:fillRect/>
              </a:stretch>
            </a:blipFill>
          </p:spPr>
          <p:txBody>
            <a:bodyPr wrap="square" lIns="0" tIns="0" rIns="0" bIns="0" rtlCol="0"/>
            <a:lstStyle/>
            <a:p>
              <a:endParaRPr/>
            </a:p>
          </p:txBody>
        </p:sp>
        <p:sp>
          <p:nvSpPr>
            <p:cNvPr id="26" name="object 7"/>
            <p:cNvSpPr/>
            <p:nvPr/>
          </p:nvSpPr>
          <p:spPr>
            <a:xfrm>
              <a:off x="1050035" y="5772911"/>
              <a:ext cx="571500" cy="571500"/>
            </a:xfrm>
            <a:prstGeom prst="rect">
              <a:avLst/>
            </a:prstGeom>
            <a:blipFill>
              <a:blip r:embed="rId8" cstate="print"/>
              <a:stretch>
                <a:fillRect/>
              </a:stretch>
            </a:blipFill>
          </p:spPr>
          <p:txBody>
            <a:bodyPr wrap="square" lIns="0" tIns="0" rIns="0" bIns="0" rtlCol="0"/>
            <a:lstStyle/>
            <a:p>
              <a:endParaRPr/>
            </a:p>
          </p:txBody>
        </p:sp>
        <p:sp>
          <p:nvSpPr>
            <p:cNvPr id="27" name="object 8"/>
            <p:cNvSpPr/>
            <p:nvPr/>
          </p:nvSpPr>
          <p:spPr>
            <a:xfrm>
              <a:off x="1624584" y="5864351"/>
              <a:ext cx="560831" cy="560832"/>
            </a:xfrm>
            <a:prstGeom prst="rect">
              <a:avLst/>
            </a:prstGeom>
            <a:blipFill>
              <a:blip r:embed="rId9" cstate="print"/>
              <a:stretch>
                <a:fillRect/>
              </a:stretch>
            </a:blipFill>
          </p:spPr>
          <p:txBody>
            <a:bodyPr wrap="square" lIns="0" tIns="0" rIns="0" bIns="0" rtlCol="0"/>
            <a:lstStyle/>
            <a:p>
              <a:endParaRPr/>
            </a:p>
          </p:txBody>
        </p:sp>
        <p:sp>
          <p:nvSpPr>
            <p:cNvPr id="28" name="object 9"/>
            <p:cNvSpPr/>
            <p:nvPr/>
          </p:nvSpPr>
          <p:spPr>
            <a:xfrm>
              <a:off x="2119884" y="5949695"/>
              <a:ext cx="633983" cy="633984"/>
            </a:xfrm>
            <a:prstGeom prst="rect">
              <a:avLst/>
            </a:prstGeom>
            <a:blipFill>
              <a:blip r:embed="rId10" cstate="print"/>
              <a:stretch>
                <a:fillRect/>
              </a:stretch>
            </a:blipFill>
          </p:spPr>
          <p:txBody>
            <a:bodyPr wrap="square" lIns="0" tIns="0" rIns="0" bIns="0" rtlCol="0"/>
            <a:lstStyle/>
            <a:p>
              <a:endParaRPr/>
            </a:p>
          </p:txBody>
        </p:sp>
        <p:sp>
          <p:nvSpPr>
            <p:cNvPr id="29" name="object 10"/>
            <p:cNvSpPr/>
            <p:nvPr/>
          </p:nvSpPr>
          <p:spPr>
            <a:xfrm>
              <a:off x="2569463" y="5649467"/>
              <a:ext cx="548639" cy="547116"/>
            </a:xfrm>
            <a:prstGeom prst="rect">
              <a:avLst/>
            </a:prstGeom>
            <a:blipFill>
              <a:blip r:embed="rId11" cstate="print"/>
              <a:stretch>
                <a:fillRect/>
              </a:stretch>
            </a:blipFill>
          </p:spPr>
          <p:txBody>
            <a:bodyPr wrap="square" lIns="0" tIns="0" rIns="0" bIns="0" rtlCol="0"/>
            <a:lstStyle/>
            <a:p>
              <a:endParaRPr/>
            </a:p>
          </p:txBody>
        </p:sp>
        <p:sp>
          <p:nvSpPr>
            <p:cNvPr id="30" name="object 11"/>
            <p:cNvSpPr/>
            <p:nvPr/>
          </p:nvSpPr>
          <p:spPr>
            <a:xfrm>
              <a:off x="3110484" y="6030467"/>
              <a:ext cx="615695" cy="615696"/>
            </a:xfrm>
            <a:prstGeom prst="rect">
              <a:avLst/>
            </a:prstGeom>
            <a:blipFill>
              <a:blip r:embed="rId12" cstate="print"/>
              <a:stretch>
                <a:fillRect/>
              </a:stretch>
            </a:blipFill>
          </p:spPr>
          <p:txBody>
            <a:bodyPr wrap="square" lIns="0" tIns="0" rIns="0" bIns="0" rtlCol="0"/>
            <a:lstStyle/>
            <a:p>
              <a:endParaRPr/>
            </a:p>
          </p:txBody>
        </p:sp>
        <p:sp>
          <p:nvSpPr>
            <p:cNvPr id="31" name="object 12"/>
            <p:cNvSpPr/>
            <p:nvPr/>
          </p:nvSpPr>
          <p:spPr>
            <a:xfrm>
              <a:off x="4323587" y="6003035"/>
              <a:ext cx="571500" cy="569976"/>
            </a:xfrm>
            <a:prstGeom prst="rect">
              <a:avLst/>
            </a:prstGeom>
            <a:blipFill>
              <a:blip r:embed="rId13" cstate="print"/>
              <a:stretch>
                <a:fillRect/>
              </a:stretch>
            </a:blipFill>
          </p:spPr>
          <p:txBody>
            <a:bodyPr wrap="square" lIns="0" tIns="0" rIns="0" bIns="0" rtlCol="0"/>
            <a:lstStyle/>
            <a:p>
              <a:endParaRPr/>
            </a:p>
          </p:txBody>
        </p:sp>
        <p:sp>
          <p:nvSpPr>
            <p:cNvPr id="32" name="object 13"/>
            <p:cNvSpPr/>
            <p:nvPr/>
          </p:nvSpPr>
          <p:spPr>
            <a:xfrm>
              <a:off x="5422392" y="5925311"/>
              <a:ext cx="667512" cy="669035"/>
            </a:xfrm>
            <a:prstGeom prst="rect">
              <a:avLst/>
            </a:prstGeom>
            <a:blipFill>
              <a:blip r:embed="rId14" cstate="print"/>
              <a:stretch>
                <a:fillRect/>
              </a:stretch>
            </a:blipFill>
          </p:spPr>
          <p:txBody>
            <a:bodyPr wrap="square" lIns="0" tIns="0" rIns="0" bIns="0" rtlCol="0"/>
            <a:lstStyle/>
            <a:p>
              <a:endParaRPr/>
            </a:p>
          </p:txBody>
        </p:sp>
        <p:sp>
          <p:nvSpPr>
            <p:cNvPr id="33" name="object 14"/>
            <p:cNvSpPr/>
            <p:nvPr/>
          </p:nvSpPr>
          <p:spPr>
            <a:xfrm>
              <a:off x="4966716" y="6028943"/>
              <a:ext cx="585215" cy="585216"/>
            </a:xfrm>
            <a:prstGeom prst="rect">
              <a:avLst/>
            </a:prstGeom>
            <a:blipFill>
              <a:blip r:embed="rId15" cstate="print"/>
              <a:stretch>
                <a:fillRect/>
              </a:stretch>
            </a:blipFill>
          </p:spPr>
          <p:txBody>
            <a:bodyPr wrap="square" lIns="0" tIns="0" rIns="0" bIns="0" rtlCol="0"/>
            <a:lstStyle/>
            <a:p>
              <a:endParaRPr/>
            </a:p>
          </p:txBody>
        </p:sp>
        <p:sp>
          <p:nvSpPr>
            <p:cNvPr id="34" name="object 15"/>
            <p:cNvSpPr/>
            <p:nvPr/>
          </p:nvSpPr>
          <p:spPr>
            <a:xfrm>
              <a:off x="3814572" y="5978651"/>
              <a:ext cx="443484" cy="443484"/>
            </a:xfrm>
            <a:prstGeom prst="rect">
              <a:avLst/>
            </a:prstGeom>
            <a:blipFill>
              <a:blip r:embed="rId16" cstate="print"/>
              <a:stretch>
                <a:fillRect/>
              </a:stretch>
            </a:blipFill>
          </p:spPr>
          <p:txBody>
            <a:bodyPr wrap="square" lIns="0" tIns="0" rIns="0" bIns="0" rtlCol="0"/>
            <a:lstStyle/>
            <a:p>
              <a:endParaRPr/>
            </a:p>
          </p:txBody>
        </p:sp>
        <p:sp>
          <p:nvSpPr>
            <p:cNvPr id="35" name="object 17"/>
            <p:cNvSpPr/>
            <p:nvPr/>
          </p:nvSpPr>
          <p:spPr>
            <a:xfrm>
              <a:off x="5948172" y="6015227"/>
              <a:ext cx="553212" cy="551688"/>
            </a:xfrm>
            <a:prstGeom prst="rect">
              <a:avLst/>
            </a:prstGeom>
            <a:blipFill>
              <a:blip r:embed="rId6" cstate="print"/>
              <a:stretch>
                <a:fillRect/>
              </a:stretch>
            </a:blipFill>
          </p:spPr>
          <p:txBody>
            <a:bodyPr wrap="square" lIns="0" tIns="0" rIns="0" bIns="0" rtlCol="0"/>
            <a:lstStyle/>
            <a:p>
              <a:endParaRPr/>
            </a:p>
          </p:txBody>
        </p:sp>
        <p:sp>
          <p:nvSpPr>
            <p:cNvPr id="36" name="object 18"/>
            <p:cNvSpPr/>
            <p:nvPr/>
          </p:nvSpPr>
          <p:spPr>
            <a:xfrm>
              <a:off x="6423660" y="6233159"/>
              <a:ext cx="438912" cy="438912"/>
            </a:xfrm>
            <a:prstGeom prst="rect">
              <a:avLst/>
            </a:prstGeom>
            <a:blipFill>
              <a:blip r:embed="rId7" cstate="print"/>
              <a:stretch>
                <a:fillRect/>
              </a:stretch>
            </a:blipFill>
          </p:spPr>
          <p:txBody>
            <a:bodyPr wrap="square" lIns="0" tIns="0" rIns="0" bIns="0" rtlCol="0"/>
            <a:lstStyle/>
            <a:p>
              <a:endParaRPr/>
            </a:p>
          </p:txBody>
        </p:sp>
        <p:sp>
          <p:nvSpPr>
            <p:cNvPr id="37" name="object 19"/>
            <p:cNvSpPr/>
            <p:nvPr/>
          </p:nvSpPr>
          <p:spPr>
            <a:xfrm>
              <a:off x="6669024" y="5838443"/>
              <a:ext cx="571500" cy="571500"/>
            </a:xfrm>
            <a:prstGeom prst="rect">
              <a:avLst/>
            </a:prstGeom>
            <a:blipFill>
              <a:blip r:embed="rId8" cstate="print"/>
              <a:stretch>
                <a:fillRect/>
              </a:stretch>
            </a:blipFill>
          </p:spPr>
          <p:txBody>
            <a:bodyPr wrap="square" lIns="0" tIns="0" rIns="0" bIns="0" rtlCol="0"/>
            <a:lstStyle/>
            <a:p>
              <a:endParaRPr/>
            </a:p>
          </p:txBody>
        </p:sp>
        <p:sp>
          <p:nvSpPr>
            <p:cNvPr id="38" name="object 20"/>
            <p:cNvSpPr/>
            <p:nvPr/>
          </p:nvSpPr>
          <p:spPr>
            <a:xfrm>
              <a:off x="7243572" y="5929883"/>
              <a:ext cx="560831" cy="560832"/>
            </a:xfrm>
            <a:prstGeom prst="rect">
              <a:avLst/>
            </a:prstGeom>
            <a:blipFill>
              <a:blip r:embed="rId9" cstate="print"/>
              <a:stretch>
                <a:fillRect/>
              </a:stretch>
            </a:blipFill>
          </p:spPr>
          <p:txBody>
            <a:bodyPr wrap="square" lIns="0" tIns="0" rIns="0" bIns="0" rtlCol="0"/>
            <a:lstStyle/>
            <a:p>
              <a:endParaRPr/>
            </a:p>
          </p:txBody>
        </p:sp>
        <p:sp>
          <p:nvSpPr>
            <p:cNvPr id="39" name="object 21"/>
            <p:cNvSpPr/>
            <p:nvPr/>
          </p:nvSpPr>
          <p:spPr>
            <a:xfrm>
              <a:off x="7738872" y="6015227"/>
              <a:ext cx="633983" cy="633984"/>
            </a:xfrm>
            <a:prstGeom prst="rect">
              <a:avLst/>
            </a:prstGeom>
            <a:blipFill>
              <a:blip r:embed="rId10" cstate="print"/>
              <a:stretch>
                <a:fillRect/>
              </a:stretch>
            </a:blipFill>
          </p:spPr>
          <p:txBody>
            <a:bodyPr wrap="square" lIns="0" tIns="0" rIns="0" bIns="0" rtlCol="0"/>
            <a:lstStyle/>
            <a:p>
              <a:endParaRPr/>
            </a:p>
          </p:txBody>
        </p:sp>
        <p:sp>
          <p:nvSpPr>
            <p:cNvPr id="40" name="object 22"/>
            <p:cNvSpPr/>
            <p:nvPr/>
          </p:nvSpPr>
          <p:spPr>
            <a:xfrm>
              <a:off x="8188452" y="5714999"/>
              <a:ext cx="548640" cy="547116"/>
            </a:xfrm>
            <a:prstGeom prst="rect">
              <a:avLst/>
            </a:prstGeom>
            <a:blipFill>
              <a:blip r:embed="rId11" cstate="print"/>
              <a:stretch>
                <a:fillRect/>
              </a:stretch>
            </a:blipFill>
          </p:spPr>
          <p:txBody>
            <a:bodyPr wrap="square" lIns="0" tIns="0" rIns="0" bIns="0" rtlCol="0"/>
            <a:lstStyle/>
            <a:p>
              <a:endParaRPr/>
            </a:p>
          </p:txBody>
        </p:sp>
        <p:sp>
          <p:nvSpPr>
            <p:cNvPr id="41" name="object 23"/>
            <p:cNvSpPr/>
            <p:nvPr/>
          </p:nvSpPr>
          <p:spPr>
            <a:xfrm>
              <a:off x="8729472" y="6095999"/>
              <a:ext cx="615696" cy="615696"/>
            </a:xfrm>
            <a:prstGeom prst="rect">
              <a:avLst/>
            </a:prstGeom>
            <a:blipFill>
              <a:blip r:embed="rId12" cstate="print"/>
              <a:stretch>
                <a:fillRect/>
              </a:stretch>
            </a:blipFill>
          </p:spPr>
          <p:txBody>
            <a:bodyPr wrap="square" lIns="0" tIns="0" rIns="0" bIns="0" rtlCol="0"/>
            <a:lstStyle/>
            <a:p>
              <a:endParaRPr/>
            </a:p>
          </p:txBody>
        </p:sp>
        <p:sp>
          <p:nvSpPr>
            <p:cNvPr id="42" name="object 24"/>
            <p:cNvSpPr/>
            <p:nvPr/>
          </p:nvSpPr>
          <p:spPr>
            <a:xfrm>
              <a:off x="9944100" y="6068567"/>
              <a:ext cx="569976" cy="569976"/>
            </a:xfrm>
            <a:prstGeom prst="rect">
              <a:avLst/>
            </a:prstGeom>
            <a:blipFill>
              <a:blip r:embed="rId13" cstate="print"/>
              <a:stretch>
                <a:fillRect/>
              </a:stretch>
            </a:blipFill>
          </p:spPr>
          <p:txBody>
            <a:bodyPr wrap="square" lIns="0" tIns="0" rIns="0" bIns="0" rtlCol="0"/>
            <a:lstStyle/>
            <a:p>
              <a:endParaRPr/>
            </a:p>
          </p:txBody>
        </p:sp>
        <p:sp>
          <p:nvSpPr>
            <p:cNvPr id="43" name="object 25"/>
            <p:cNvSpPr/>
            <p:nvPr/>
          </p:nvSpPr>
          <p:spPr>
            <a:xfrm>
              <a:off x="11041379" y="5990843"/>
              <a:ext cx="667512" cy="669036"/>
            </a:xfrm>
            <a:prstGeom prst="rect">
              <a:avLst/>
            </a:prstGeom>
            <a:blipFill>
              <a:blip r:embed="rId14" cstate="print"/>
              <a:stretch>
                <a:fillRect/>
              </a:stretch>
            </a:blipFill>
          </p:spPr>
          <p:txBody>
            <a:bodyPr wrap="square" lIns="0" tIns="0" rIns="0" bIns="0" rtlCol="0"/>
            <a:lstStyle/>
            <a:p>
              <a:endParaRPr/>
            </a:p>
          </p:txBody>
        </p:sp>
        <p:sp>
          <p:nvSpPr>
            <p:cNvPr id="44" name="object 26"/>
            <p:cNvSpPr/>
            <p:nvPr/>
          </p:nvSpPr>
          <p:spPr>
            <a:xfrm>
              <a:off x="10585703" y="6094475"/>
              <a:ext cx="585216" cy="585216"/>
            </a:xfrm>
            <a:prstGeom prst="rect">
              <a:avLst/>
            </a:prstGeom>
            <a:blipFill>
              <a:blip r:embed="rId15" cstate="print"/>
              <a:stretch>
                <a:fillRect/>
              </a:stretch>
            </a:blipFill>
          </p:spPr>
          <p:txBody>
            <a:bodyPr wrap="square" lIns="0" tIns="0" rIns="0" bIns="0" rtlCol="0"/>
            <a:lstStyle/>
            <a:p>
              <a:endParaRPr/>
            </a:p>
          </p:txBody>
        </p:sp>
        <p:sp>
          <p:nvSpPr>
            <p:cNvPr id="45" name="object 27"/>
            <p:cNvSpPr/>
            <p:nvPr/>
          </p:nvSpPr>
          <p:spPr>
            <a:xfrm>
              <a:off x="9433560" y="6044183"/>
              <a:ext cx="443483" cy="443484"/>
            </a:xfrm>
            <a:prstGeom prst="rect">
              <a:avLst/>
            </a:prstGeom>
            <a:blipFill>
              <a:blip r:embed="rId16" cstate="print"/>
              <a:stretch>
                <a:fillRect/>
              </a:stretch>
            </a:blipFill>
          </p:spPr>
          <p:txBody>
            <a:bodyPr wrap="square" lIns="0" tIns="0" rIns="0" bIns="0" rtlCol="0"/>
            <a:lstStyle/>
            <a:p>
              <a:endParaRPr/>
            </a:p>
          </p:txBody>
        </p:sp>
      </p:grpSp>
      <p:sp>
        <p:nvSpPr>
          <p:cNvPr id="46" name="object 30"/>
          <p:cNvSpPr txBox="1"/>
          <p:nvPr/>
        </p:nvSpPr>
        <p:spPr>
          <a:xfrm>
            <a:off x="14736022" y="8461468"/>
            <a:ext cx="3493870" cy="320601"/>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rlito"/>
                <a:cs typeface="Carlito"/>
              </a:rPr>
              <a:t>#</a:t>
            </a:r>
            <a:r>
              <a:rPr lang="es-MX" sz="2000" b="1" spc="-10" dirty="0">
                <a:solidFill>
                  <a:srgbClr val="FFFFFF"/>
                </a:solidFill>
                <a:latin typeface="Segoe UI Light" panose="020B0502040204020203" pitchFamily="34" charset="0"/>
                <a:cs typeface="Segoe UI Light" panose="020B0502040204020203" pitchFamily="34" charset="0"/>
              </a:rPr>
              <a:t>ElPoderDeUnaGranDecisión</a:t>
            </a:r>
            <a:endParaRPr sz="2000" dirty="0">
              <a:latin typeface="Segoe UI Light" panose="020B0502040204020203" pitchFamily="34" charset="0"/>
              <a:cs typeface="Segoe UI Light" panose="020B0502040204020203" pitchFamily="34" charset="0"/>
            </a:endParaRPr>
          </a:p>
        </p:txBody>
      </p:sp>
      <p:sp>
        <p:nvSpPr>
          <p:cNvPr id="52" name="Título 2"/>
          <p:cNvSpPr txBox="1">
            <a:spLocks/>
          </p:cNvSpPr>
          <p:nvPr/>
        </p:nvSpPr>
        <p:spPr>
          <a:xfrm>
            <a:off x="6297125" y="6478576"/>
            <a:ext cx="4192403" cy="775683"/>
          </a:xfrm>
          <a:prstGeom prst="rect">
            <a:avLst/>
          </a:prstGeom>
          <a:ln>
            <a:solidFill>
              <a:srgbClr val="FFC000"/>
            </a:solidFill>
          </a:ln>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a:latin typeface="Segoe UI Light" panose="020B0502040204020203" pitchFamily="34" charset="0"/>
                <a:cs typeface="Segoe UI Light" panose="020B0502040204020203" pitchFamily="34" charset="0"/>
              </a:rPr>
              <a:t>Clase N°2  10/07/23</a:t>
            </a:r>
            <a:endParaRPr lang="es-PE" sz="3200" dirty="0">
              <a:latin typeface="Segoe UI Light" panose="020B0502040204020203" pitchFamily="34" charset="0"/>
              <a:cs typeface="Segoe UI Light" panose="020B0502040204020203" pitchFamily="34" charset="0"/>
            </a:endParaRPr>
          </a:p>
        </p:txBody>
      </p:sp>
      <p:sp>
        <p:nvSpPr>
          <p:cNvPr id="53" name="Rectángulo 52"/>
          <p:cNvSpPr/>
          <p:nvPr/>
        </p:nvSpPr>
        <p:spPr>
          <a:xfrm>
            <a:off x="6561997" y="2677866"/>
            <a:ext cx="11384533" cy="2853158"/>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4800" b="1" dirty="0">
                <a:latin typeface="Segoe UI Light" panose="020B0502040204020203" pitchFamily="34" charset="0"/>
                <a:cs typeface="Segoe UI Light" panose="020B0502040204020203" pitchFamily="34" charset="0"/>
              </a:rPr>
              <a:t>Modulo 2 </a:t>
            </a:r>
          </a:p>
          <a:p>
            <a:pPr algn="ctr"/>
            <a:r>
              <a:rPr lang="es-ES" sz="4800" dirty="0">
                <a:latin typeface="Segoe UI Light" panose="020B0502040204020203" pitchFamily="34" charset="0"/>
                <a:cs typeface="Segoe UI Light" panose="020B0502040204020203" pitchFamily="34" charset="0"/>
              </a:rPr>
              <a:t>Entrenamiento en Habilidades </a:t>
            </a:r>
          </a:p>
          <a:p>
            <a:pPr algn="ctr"/>
            <a:r>
              <a:rPr lang="es-ES" sz="4800" dirty="0">
                <a:latin typeface="Segoe UI Light" panose="020B0502040204020203" pitchFamily="34" charset="0"/>
                <a:cs typeface="Segoe UI Light" panose="020B0502040204020203" pitchFamily="34" charset="0"/>
              </a:rPr>
              <a:t>Psicológicas en el Deporte I</a:t>
            </a:r>
            <a:endParaRPr lang="es-PE" sz="4800" dirty="0">
              <a:solidFill>
                <a:schemeClr val="tx1"/>
              </a:solidFill>
              <a:latin typeface="Segoe UI Light" panose="020B0502040204020203" pitchFamily="34" charset="0"/>
              <a:cs typeface="Segoe UI Light" panose="020B0502040204020203" pitchFamily="34" charset="0"/>
            </a:endParaRPr>
          </a:p>
        </p:txBody>
      </p:sp>
      <p:sp>
        <p:nvSpPr>
          <p:cNvPr id="54" name="Título 2"/>
          <p:cNvSpPr txBox="1">
            <a:spLocks/>
          </p:cNvSpPr>
          <p:nvPr/>
        </p:nvSpPr>
        <p:spPr>
          <a:xfrm>
            <a:off x="12880357" y="6457807"/>
            <a:ext cx="4214756" cy="796452"/>
          </a:xfrm>
          <a:prstGeom prst="rect">
            <a:avLst/>
          </a:prstGeom>
          <a:ln>
            <a:solidFill>
              <a:srgbClr val="FFC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a:latin typeface="Segoe UI Light" panose="020B0502040204020203" pitchFamily="34" charset="0"/>
                <a:cs typeface="Segoe UI Light" panose="020B0502040204020203" pitchFamily="34" charset="0"/>
              </a:rPr>
              <a:t>Lic. Luis Gómez Correa</a:t>
            </a:r>
            <a:endParaRPr lang="es-PE" sz="32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976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4" name="CuadroTexto 3">
            <a:extLst>
              <a:ext uri="{FF2B5EF4-FFF2-40B4-BE49-F238E27FC236}">
                <a16:creationId xmlns:a16="http://schemas.microsoft.com/office/drawing/2014/main" id="{6177DB6D-A2E7-4F37-7DD1-2BFCB6BE23FC}"/>
              </a:ext>
            </a:extLst>
          </p:cNvPr>
          <p:cNvSpPr txBox="1"/>
          <p:nvPr/>
        </p:nvSpPr>
        <p:spPr>
          <a:xfrm>
            <a:off x="1017944" y="2771309"/>
            <a:ext cx="9144000" cy="1441485"/>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también </a:t>
            </a:r>
            <a:r>
              <a:rPr lang="es-CO" sz="2800" b="1"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potenciará la autoestima y relajará el nivel de autoexigencia</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 que suele ser fuente de muchos trastornos mentales.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6" name="CuadroTexto 5">
            <a:extLst>
              <a:ext uri="{FF2B5EF4-FFF2-40B4-BE49-F238E27FC236}">
                <a16:creationId xmlns:a16="http://schemas.microsoft.com/office/drawing/2014/main" id="{071EECDB-A6F0-4B7C-98A3-8AC4CD38A6F6}"/>
              </a:ext>
            </a:extLst>
          </p:cNvPr>
          <p:cNvSpPr txBox="1"/>
          <p:nvPr/>
        </p:nvSpPr>
        <p:spPr>
          <a:xfrm>
            <a:off x="1050610" y="5267298"/>
            <a:ext cx="9144000" cy="1961627"/>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Al fin y al cabo, la seguridad en uno mismo es primordial para proyectar una imagen positiva hacia los demás, así como para poder actuar de forma clara y contundente.</a:t>
            </a:r>
            <a:endParaRPr lang="es-CO" sz="2800" dirty="0"/>
          </a:p>
        </p:txBody>
      </p:sp>
      <p:grpSp>
        <p:nvGrpSpPr>
          <p:cNvPr id="10" name="Grupo 9">
            <a:extLst>
              <a:ext uri="{FF2B5EF4-FFF2-40B4-BE49-F238E27FC236}">
                <a16:creationId xmlns:a16="http://schemas.microsoft.com/office/drawing/2014/main" id="{C47B4A27-A666-1598-4558-AE25982342FB}"/>
              </a:ext>
            </a:extLst>
          </p:cNvPr>
          <p:cNvGrpSpPr/>
          <p:nvPr/>
        </p:nvGrpSpPr>
        <p:grpSpPr>
          <a:xfrm>
            <a:off x="11865704" y="3761909"/>
            <a:ext cx="5625670" cy="3740114"/>
            <a:chOff x="11653077" y="3384586"/>
            <a:chExt cx="5625670" cy="3740114"/>
          </a:xfrm>
        </p:grpSpPr>
        <p:sp>
          <p:nvSpPr>
            <p:cNvPr id="7" name="object 3">
              <a:extLst>
                <a:ext uri="{FF2B5EF4-FFF2-40B4-BE49-F238E27FC236}">
                  <a16:creationId xmlns:a16="http://schemas.microsoft.com/office/drawing/2014/main" id="{DBF809F6-200C-588E-9427-50EE5F0F2BDC}"/>
                </a:ext>
              </a:extLst>
            </p:cNvPr>
            <p:cNvSpPr/>
            <p:nvPr/>
          </p:nvSpPr>
          <p:spPr>
            <a:xfrm rot="5400000">
              <a:off x="12595855" y="2441808"/>
              <a:ext cx="3740114" cy="5625670"/>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9" name="Imagen 8">
              <a:extLst>
                <a:ext uri="{FF2B5EF4-FFF2-40B4-BE49-F238E27FC236}">
                  <a16:creationId xmlns:a16="http://schemas.microsoft.com/office/drawing/2014/main" id="{8C6CF304-914A-A044-0D80-E9737AB1AF4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93699" y="3711812"/>
              <a:ext cx="5233281" cy="3085661"/>
            </a:xfrm>
            <a:prstGeom prst="rect">
              <a:avLst/>
            </a:prstGeom>
          </p:spPr>
        </p:pic>
      </p:grpSp>
    </p:spTree>
    <p:extLst>
      <p:ext uri="{BB962C8B-B14F-4D97-AF65-F5344CB8AC3E}">
        <p14:creationId xmlns:p14="http://schemas.microsoft.com/office/powerpoint/2010/main" val="8186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2088221" y="3505974"/>
            <a:ext cx="5638800" cy="4645037"/>
            <a:chOff x="10344179" y="1940356"/>
            <a:chExt cx="7943821" cy="4808297"/>
          </a:xfrm>
        </p:grpSpPr>
        <p:sp>
          <p:nvSpPr>
            <p:cNvPr id="43" name="object 3"/>
            <p:cNvSpPr/>
            <p:nvPr/>
          </p:nvSpPr>
          <p:spPr>
            <a:xfrm>
              <a:off x="10344179" y="1940356"/>
              <a:ext cx="7943821" cy="4808297"/>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40" name="Imagen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521" y="2221313"/>
              <a:ext cx="7539890" cy="4217587"/>
            </a:xfrm>
            <a:prstGeom prst="rect">
              <a:avLst/>
            </a:prstGeom>
          </p:spPr>
        </p:pic>
      </p:grpSp>
      <p:pic>
        <p:nvPicPr>
          <p:cNvPr id="5" name="Picture 5"/>
          <p:cNvPicPr>
            <a:picLocks noChangeAspect="1"/>
          </p:cNvPicPr>
          <p:nvPr/>
        </p:nvPicPr>
        <p:blipFill>
          <a:blip r:embed="rId4">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242" y="4307305"/>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5"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6"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7"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8"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9"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10"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1"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2"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3"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4"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5"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5"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6"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7"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8"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9"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10"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1"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2"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3"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4"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5" cstate="print"/>
              <a:stretch>
                <a:fillRect/>
              </a:stretch>
            </a:blipFill>
          </p:spPr>
          <p:txBody>
            <a:bodyPr wrap="square" lIns="0" tIns="0" rIns="0" bIns="0" rtlCol="0"/>
            <a:lstStyle/>
            <a:p>
              <a:endParaRPr/>
            </a:p>
          </p:txBody>
        </p:sp>
      </p:grpSp>
      <p:sp>
        <p:nvSpPr>
          <p:cNvPr id="8" name="CuadroTexto 7">
            <a:extLst>
              <a:ext uri="{FF2B5EF4-FFF2-40B4-BE49-F238E27FC236}">
                <a16:creationId xmlns:a16="http://schemas.microsoft.com/office/drawing/2014/main" id="{EE660BBE-1A1C-4A27-72DA-3F15C42BE825}"/>
              </a:ext>
            </a:extLst>
          </p:cNvPr>
          <p:cNvSpPr txBox="1"/>
          <p:nvPr/>
        </p:nvSpPr>
        <p:spPr>
          <a:xfrm>
            <a:off x="2105494" y="7142393"/>
            <a:ext cx="9144000" cy="1951047"/>
          </a:xfrm>
          <a:prstGeom prst="rect">
            <a:avLst/>
          </a:prstGeom>
          <a:noFill/>
        </p:spPr>
        <p:txBody>
          <a:bodyPr wrap="square">
            <a:spAutoFit/>
          </a:bodyPr>
          <a:lstStyle/>
          <a:p>
            <a:pPr algn="just">
              <a:lnSpc>
                <a:spcPct val="150000"/>
              </a:lnSpc>
            </a:pPr>
            <a:r>
              <a:rPr lang="es-ES" sz="2800" b="0" i="0" u="none" strike="noStrike" baseline="0" dirty="0">
                <a:solidFill>
                  <a:srgbClr val="000000"/>
                </a:solidFill>
                <a:latin typeface="Segoe UI Light" panose="020B0502040204020203" pitchFamily="34" charset="0"/>
                <a:cs typeface="Segoe UI Light" panose="020B0502040204020203" pitchFamily="34" charset="0"/>
              </a:rPr>
              <a:t>2° Entender de qué forma la realización de una actividad </a:t>
            </a:r>
          </a:p>
          <a:p>
            <a:pPr algn="just">
              <a:lnSpc>
                <a:spcPct val="150000"/>
              </a:lnSpc>
            </a:pPr>
            <a:r>
              <a:rPr lang="es-ES" sz="2800" dirty="0">
                <a:solidFill>
                  <a:srgbClr val="000000"/>
                </a:solidFill>
                <a:latin typeface="Segoe UI Light" panose="020B0502040204020203" pitchFamily="34" charset="0"/>
                <a:cs typeface="Segoe UI Light" panose="020B0502040204020203" pitchFamily="34" charset="0"/>
              </a:rPr>
              <a:t>    </a:t>
            </a:r>
            <a:r>
              <a:rPr lang="es-ES" sz="2800" b="0" i="0" u="none" strike="noStrike" baseline="0" dirty="0">
                <a:solidFill>
                  <a:srgbClr val="000000"/>
                </a:solidFill>
                <a:latin typeface="Segoe UI Light" panose="020B0502040204020203" pitchFamily="34" charset="0"/>
                <a:cs typeface="Segoe UI Light" panose="020B0502040204020203" pitchFamily="34" charset="0"/>
              </a:rPr>
              <a:t>deportiva afecta al desarrollo mental y al bienestar de la </a:t>
            </a:r>
          </a:p>
          <a:p>
            <a:pPr algn="just">
              <a:lnSpc>
                <a:spcPct val="150000"/>
              </a:lnSpc>
            </a:pPr>
            <a:r>
              <a:rPr lang="es-ES" sz="2800" dirty="0">
                <a:solidFill>
                  <a:srgbClr val="000000"/>
                </a:solidFill>
                <a:latin typeface="Segoe UI Light" panose="020B0502040204020203" pitchFamily="34" charset="0"/>
                <a:cs typeface="Segoe UI Light" panose="020B0502040204020203" pitchFamily="34" charset="0"/>
              </a:rPr>
              <a:t>    </a:t>
            </a:r>
            <a:r>
              <a:rPr lang="es-ES" sz="2800" b="0" i="0" u="none" strike="noStrike" baseline="0" dirty="0">
                <a:solidFill>
                  <a:srgbClr val="000000"/>
                </a:solidFill>
                <a:latin typeface="Segoe UI Light" panose="020B0502040204020203" pitchFamily="34" charset="0"/>
                <a:cs typeface="Segoe UI Light" panose="020B0502040204020203" pitchFamily="34" charset="0"/>
              </a:rPr>
              <a:t>persona </a:t>
            </a:r>
            <a:endParaRPr lang="es-CO" sz="2800" dirty="0">
              <a:latin typeface="Segoe UI Light" panose="020B0502040204020203" pitchFamily="34" charset="0"/>
              <a:cs typeface="Segoe UI Light" panose="020B0502040204020203" pitchFamily="34" charset="0"/>
            </a:endParaRPr>
          </a:p>
        </p:txBody>
      </p:sp>
      <p:sp>
        <p:nvSpPr>
          <p:cNvPr id="10" name="CuadroTexto 9">
            <a:extLst>
              <a:ext uri="{FF2B5EF4-FFF2-40B4-BE49-F238E27FC236}">
                <a16:creationId xmlns:a16="http://schemas.microsoft.com/office/drawing/2014/main" id="{1B9DED81-2415-ADA2-E9DB-E311D6BD5BEB}"/>
              </a:ext>
            </a:extLst>
          </p:cNvPr>
          <p:cNvSpPr txBox="1"/>
          <p:nvPr/>
        </p:nvSpPr>
        <p:spPr>
          <a:xfrm>
            <a:off x="2110522" y="1884966"/>
            <a:ext cx="8481278" cy="584775"/>
          </a:xfrm>
          <a:prstGeom prst="rect">
            <a:avLst/>
          </a:prstGeom>
          <a:noFill/>
        </p:spPr>
        <p:txBody>
          <a:bodyPr wrap="square">
            <a:spAutoFit/>
          </a:bodyPr>
          <a:lstStyle/>
          <a:p>
            <a:r>
              <a:rPr lang="es-ES" sz="3200" b="1" dirty="0">
                <a:solidFill>
                  <a:srgbClr val="000000"/>
                </a:solidFill>
                <a:latin typeface="Segoe UI Light" panose="020B0502040204020203" pitchFamily="34" charset="0"/>
                <a:cs typeface="Segoe UI Light" panose="020B0502040204020203" pitchFamily="34" charset="0"/>
              </a:rPr>
              <a:t>Características </a:t>
            </a:r>
            <a:r>
              <a:rPr lang="es-ES" sz="3200" b="1" i="0" u="none" strike="noStrike" baseline="0" dirty="0">
                <a:solidFill>
                  <a:srgbClr val="000000"/>
                </a:solidFill>
                <a:latin typeface="Segoe UI Light" panose="020B0502040204020203" pitchFamily="34" charset="0"/>
                <a:cs typeface="Segoe UI Light" panose="020B0502040204020203" pitchFamily="34" charset="0"/>
              </a:rPr>
              <a:t>de la Psicología Deportiva </a:t>
            </a:r>
            <a:endParaRPr lang="es-CO" sz="3200" dirty="0">
              <a:latin typeface="Segoe UI Light" panose="020B0502040204020203" pitchFamily="34" charset="0"/>
              <a:cs typeface="Segoe UI Light" panose="020B0502040204020203" pitchFamily="34" charset="0"/>
            </a:endParaRPr>
          </a:p>
        </p:txBody>
      </p:sp>
      <p:sp>
        <p:nvSpPr>
          <p:cNvPr id="38" name="CuadroTexto 37">
            <a:extLst>
              <a:ext uri="{FF2B5EF4-FFF2-40B4-BE49-F238E27FC236}">
                <a16:creationId xmlns:a16="http://schemas.microsoft.com/office/drawing/2014/main" id="{DC3E7D0B-9601-CCD5-0831-8B27B6F06D83}"/>
              </a:ext>
            </a:extLst>
          </p:cNvPr>
          <p:cNvSpPr txBox="1"/>
          <p:nvPr/>
        </p:nvSpPr>
        <p:spPr>
          <a:xfrm>
            <a:off x="2110522" y="2964748"/>
            <a:ext cx="9144000" cy="1304716"/>
          </a:xfrm>
          <a:prstGeom prst="rect">
            <a:avLst/>
          </a:prstGeom>
          <a:noFill/>
        </p:spPr>
        <p:txBody>
          <a:bodyPr wrap="square">
            <a:spAutoFit/>
          </a:bodyPr>
          <a:lstStyle/>
          <a:p>
            <a:pPr algn="just">
              <a:lnSpc>
                <a:spcPct val="150000"/>
              </a:lnSpc>
            </a:pPr>
            <a:r>
              <a:rPr lang="es-ES" sz="2800" dirty="0">
                <a:solidFill>
                  <a:srgbClr val="000000"/>
                </a:solidFill>
                <a:latin typeface="Segoe UI Light" panose="020B0502040204020203" pitchFamily="34" charset="0"/>
                <a:cs typeface="Segoe UI Light" panose="020B0502040204020203" pitchFamily="34" charset="0"/>
              </a:rPr>
              <a:t>E</a:t>
            </a:r>
            <a:r>
              <a:rPr lang="es-ES" sz="2800" b="0" i="0" u="none" strike="noStrike" baseline="0" dirty="0">
                <a:solidFill>
                  <a:srgbClr val="000000"/>
                </a:solidFill>
                <a:latin typeface="Segoe UI Light" panose="020B0502040204020203" pitchFamily="34" charset="0"/>
                <a:cs typeface="Segoe UI Light" panose="020B0502040204020203" pitchFamily="34" charset="0"/>
              </a:rPr>
              <a:t>l estudio de la psicología deportiva se realiza principalmente con dos propósitos: </a:t>
            </a:r>
          </a:p>
        </p:txBody>
      </p:sp>
      <p:sp>
        <p:nvSpPr>
          <p:cNvPr id="41" name="CuadroTexto 40">
            <a:extLst>
              <a:ext uri="{FF2B5EF4-FFF2-40B4-BE49-F238E27FC236}">
                <a16:creationId xmlns:a16="http://schemas.microsoft.com/office/drawing/2014/main" id="{6C3C7DF3-CDFF-C1AD-3F11-B689785444F3}"/>
              </a:ext>
            </a:extLst>
          </p:cNvPr>
          <p:cNvSpPr txBox="1"/>
          <p:nvPr/>
        </p:nvSpPr>
        <p:spPr>
          <a:xfrm>
            <a:off x="2105494" y="4944441"/>
            <a:ext cx="9144000" cy="1304716"/>
          </a:xfrm>
          <a:prstGeom prst="rect">
            <a:avLst/>
          </a:prstGeom>
          <a:noFill/>
        </p:spPr>
        <p:txBody>
          <a:bodyPr wrap="square">
            <a:spAutoFit/>
          </a:bodyPr>
          <a:lstStyle/>
          <a:p>
            <a:pPr algn="just">
              <a:lnSpc>
                <a:spcPct val="150000"/>
              </a:lnSpc>
            </a:pPr>
            <a:r>
              <a:rPr lang="es-ES" sz="2800" dirty="0">
                <a:solidFill>
                  <a:srgbClr val="000000"/>
                </a:solidFill>
                <a:latin typeface="Segoe UI Light" panose="020B0502040204020203" pitchFamily="34" charset="0"/>
                <a:cs typeface="Segoe UI Light" panose="020B0502040204020203" pitchFamily="34" charset="0"/>
              </a:rPr>
              <a:t>1° L</a:t>
            </a:r>
            <a:r>
              <a:rPr lang="es-ES" sz="2800" b="0" i="0" u="none" strike="noStrike" baseline="0" dirty="0">
                <a:solidFill>
                  <a:srgbClr val="000000"/>
                </a:solidFill>
                <a:latin typeface="Segoe UI Light" panose="020B0502040204020203" pitchFamily="34" charset="0"/>
                <a:cs typeface="Segoe UI Light" panose="020B0502040204020203" pitchFamily="34" charset="0"/>
              </a:rPr>
              <a:t>legar a entender cómo afectan los factores psicológicos </a:t>
            </a:r>
          </a:p>
          <a:p>
            <a:pPr algn="just">
              <a:lnSpc>
                <a:spcPct val="150000"/>
              </a:lnSpc>
            </a:pPr>
            <a:r>
              <a:rPr lang="es-ES" sz="2800" dirty="0">
                <a:solidFill>
                  <a:srgbClr val="000000"/>
                </a:solidFill>
                <a:latin typeface="Segoe UI Light" panose="020B0502040204020203" pitchFamily="34" charset="0"/>
                <a:cs typeface="Segoe UI Light" panose="020B0502040204020203" pitchFamily="34" charset="0"/>
              </a:rPr>
              <a:t>    </a:t>
            </a:r>
            <a:r>
              <a:rPr lang="es-ES" sz="2800" b="0" i="0" u="none" strike="noStrike" baseline="0" dirty="0">
                <a:solidFill>
                  <a:srgbClr val="000000"/>
                </a:solidFill>
                <a:latin typeface="Segoe UI Light" panose="020B0502040204020203" pitchFamily="34" charset="0"/>
                <a:cs typeface="Segoe UI Light" panose="020B0502040204020203" pitchFamily="34" charset="0"/>
              </a:rPr>
              <a:t>en el rendimiento físico</a:t>
            </a:r>
            <a:r>
              <a:rPr lang="es-ES" sz="2800" dirty="0">
                <a:solidFill>
                  <a:srgbClr val="000000"/>
                </a:solidFill>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4522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8"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grpSp>
        <p:nvGrpSpPr>
          <p:cNvPr id="2" name="Grupo 1"/>
          <p:cNvGrpSpPr/>
          <p:nvPr/>
        </p:nvGrpSpPr>
        <p:grpSpPr>
          <a:xfrm>
            <a:off x="11776922" y="2835945"/>
            <a:ext cx="5849735" cy="4963539"/>
            <a:chOff x="11940115" y="2237536"/>
            <a:chExt cx="5730222" cy="4048964"/>
          </a:xfrm>
        </p:grpSpPr>
        <p:sp>
          <p:nvSpPr>
            <p:cNvPr id="46" name="object 3"/>
            <p:cNvSpPr/>
            <p:nvPr/>
          </p:nvSpPr>
          <p:spPr>
            <a:xfrm>
              <a:off x="11940115" y="2237536"/>
              <a:ext cx="5730222" cy="4048964"/>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39" name="Imagen 38"/>
            <p:cNvPicPr>
              <a:picLocks noChangeAspect="1"/>
            </p:cNvPicPr>
            <p:nvPr/>
          </p:nvPicPr>
          <p:blipFill>
            <a:blip r:embed="rId14"/>
            <a:stretch>
              <a:fillRect/>
            </a:stretch>
          </p:blipFill>
          <p:spPr>
            <a:xfrm>
              <a:off x="12259223" y="2491183"/>
              <a:ext cx="5126602" cy="3414317"/>
            </a:xfrm>
            <a:prstGeom prst="rect">
              <a:avLst/>
            </a:prstGeom>
          </p:spPr>
        </p:pic>
      </p:grpSp>
      <p:sp>
        <p:nvSpPr>
          <p:cNvPr id="9" name="CuadroTexto 8">
            <a:extLst>
              <a:ext uri="{FF2B5EF4-FFF2-40B4-BE49-F238E27FC236}">
                <a16:creationId xmlns:a16="http://schemas.microsoft.com/office/drawing/2014/main" id="{7C834392-E847-133D-9715-322204FC773C}"/>
              </a:ext>
            </a:extLst>
          </p:cNvPr>
          <p:cNvSpPr txBox="1"/>
          <p:nvPr/>
        </p:nvSpPr>
        <p:spPr>
          <a:xfrm>
            <a:off x="951788" y="3521646"/>
            <a:ext cx="9144000" cy="1304716"/>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solidFill>
                  <a:srgbClr val="000000"/>
                </a:solidFill>
                <a:latin typeface="Segoe UI Light" panose="020B0502040204020203" pitchFamily="34" charset="0"/>
                <a:cs typeface="Segoe UI Light" panose="020B0502040204020203" pitchFamily="34" charset="0"/>
              </a:rPr>
              <a:t>el psicólogo deportivo puede desarrollar su trabajo mediante tres tipos de enfoques u orientaciones:</a:t>
            </a:r>
          </a:p>
        </p:txBody>
      </p:sp>
      <p:sp>
        <p:nvSpPr>
          <p:cNvPr id="5" name="CuadroTexto 4">
            <a:extLst>
              <a:ext uri="{FF2B5EF4-FFF2-40B4-BE49-F238E27FC236}">
                <a16:creationId xmlns:a16="http://schemas.microsoft.com/office/drawing/2014/main" id="{F664278B-F60F-2AB8-1B31-B703E01B921F}"/>
              </a:ext>
            </a:extLst>
          </p:cNvPr>
          <p:cNvSpPr txBox="1"/>
          <p:nvPr/>
        </p:nvSpPr>
        <p:spPr>
          <a:xfrm>
            <a:off x="1009252" y="2261741"/>
            <a:ext cx="6613409" cy="584775"/>
          </a:xfrm>
          <a:prstGeom prst="rect">
            <a:avLst/>
          </a:prstGeom>
          <a:noFill/>
        </p:spPr>
        <p:txBody>
          <a:bodyPr wrap="square">
            <a:spAutoFit/>
          </a:bodyPr>
          <a:lstStyle/>
          <a:p>
            <a:r>
              <a:rPr lang="es-ES" sz="3200" b="1" i="0" u="none" strike="noStrike" baseline="0" dirty="0">
                <a:solidFill>
                  <a:srgbClr val="000000"/>
                </a:solidFill>
                <a:latin typeface="Segoe UI Light" panose="020B0502040204020203" pitchFamily="34" charset="0"/>
                <a:cs typeface="Segoe UI Light" panose="020B0502040204020203" pitchFamily="34" charset="0"/>
              </a:rPr>
              <a:t>Enfoques de la Psicología Deportiva </a:t>
            </a:r>
            <a:endParaRPr lang="es-CO" sz="3200" dirty="0">
              <a:latin typeface="Segoe UI Light" panose="020B0502040204020203" pitchFamily="34" charset="0"/>
              <a:cs typeface="Segoe UI Light" panose="020B0502040204020203" pitchFamily="34" charset="0"/>
            </a:endParaRPr>
          </a:p>
        </p:txBody>
      </p:sp>
      <p:sp>
        <p:nvSpPr>
          <p:cNvPr id="7" name="CuadroTexto 6">
            <a:extLst>
              <a:ext uri="{FF2B5EF4-FFF2-40B4-BE49-F238E27FC236}">
                <a16:creationId xmlns:a16="http://schemas.microsoft.com/office/drawing/2014/main" id="{B49B12BE-D5C5-147E-F899-D77F13458007}"/>
              </a:ext>
            </a:extLst>
          </p:cNvPr>
          <p:cNvSpPr txBox="1"/>
          <p:nvPr/>
        </p:nvSpPr>
        <p:spPr>
          <a:xfrm>
            <a:off x="2277676" y="5793879"/>
            <a:ext cx="5691762" cy="1951047"/>
          </a:xfrm>
          <a:prstGeom prst="rect">
            <a:avLst/>
          </a:prstGeom>
          <a:noFill/>
        </p:spPr>
        <p:txBody>
          <a:bodyPr wrap="square">
            <a:spAutoFit/>
          </a:bodyPr>
          <a:lstStyle/>
          <a:p>
            <a:pPr marL="1371600" lvl="2" indent="-457200" algn="just">
              <a:lnSpc>
                <a:spcPct val="150000"/>
              </a:lnSpc>
              <a:buFont typeface="Wingdings" panose="05000000000000000000" pitchFamily="2" charset="2"/>
              <a:buChar char="§"/>
            </a:pPr>
            <a:r>
              <a:rPr lang="es-ES" sz="2800" b="0" i="0" u="none" strike="noStrike" baseline="0" dirty="0">
                <a:solidFill>
                  <a:srgbClr val="000000"/>
                </a:solidFill>
                <a:latin typeface="Segoe UI Light" panose="020B0502040204020203" pitchFamily="34" charset="0"/>
                <a:cs typeface="Segoe UI Light" panose="020B0502040204020203" pitchFamily="34" charset="0"/>
              </a:rPr>
              <a:t>Psicofisiológico,</a:t>
            </a:r>
          </a:p>
          <a:p>
            <a:pPr marL="1371600" lvl="2" indent="-457200" algn="just">
              <a:lnSpc>
                <a:spcPct val="150000"/>
              </a:lnSpc>
              <a:buFont typeface="Wingdings" panose="05000000000000000000" pitchFamily="2" charset="2"/>
              <a:buChar char="§"/>
            </a:pPr>
            <a:r>
              <a:rPr lang="es-ES" sz="2800" dirty="0">
                <a:solidFill>
                  <a:srgbClr val="000000"/>
                </a:solidFill>
                <a:latin typeface="Segoe UI Light" panose="020B0502040204020203" pitchFamily="34" charset="0"/>
                <a:cs typeface="Segoe UI Light" panose="020B0502040204020203" pitchFamily="34" charset="0"/>
              </a:rPr>
              <a:t>S</a:t>
            </a:r>
            <a:r>
              <a:rPr lang="es-ES" sz="2800" b="0" i="0" u="none" strike="noStrike" baseline="0" dirty="0">
                <a:solidFill>
                  <a:srgbClr val="000000"/>
                </a:solidFill>
                <a:latin typeface="Segoe UI Light" panose="020B0502040204020203" pitchFamily="34" charset="0"/>
                <a:cs typeface="Segoe UI Light" panose="020B0502040204020203" pitchFamily="34" charset="0"/>
              </a:rPr>
              <a:t>ociopsicológico </a:t>
            </a:r>
          </a:p>
          <a:p>
            <a:pPr marL="1371600" lvl="2" indent="-457200" algn="just">
              <a:lnSpc>
                <a:spcPct val="150000"/>
              </a:lnSpc>
              <a:buFont typeface="Wingdings" panose="05000000000000000000" pitchFamily="2" charset="2"/>
              <a:buChar char="§"/>
            </a:pPr>
            <a:r>
              <a:rPr lang="es-ES" sz="2800" dirty="0">
                <a:solidFill>
                  <a:srgbClr val="000000"/>
                </a:solidFill>
                <a:latin typeface="Segoe UI Light" panose="020B0502040204020203" pitchFamily="34" charset="0"/>
                <a:cs typeface="Segoe UI Light" panose="020B0502040204020203" pitchFamily="34" charset="0"/>
              </a:rPr>
              <a:t>C</a:t>
            </a:r>
            <a:r>
              <a:rPr lang="es-ES" sz="2800" b="0" i="0" u="none" strike="noStrike" baseline="0" dirty="0">
                <a:solidFill>
                  <a:srgbClr val="000000"/>
                </a:solidFill>
                <a:latin typeface="Segoe UI Light" panose="020B0502040204020203" pitchFamily="34" charset="0"/>
                <a:cs typeface="Segoe UI Light" panose="020B0502040204020203" pitchFamily="34" charset="0"/>
              </a:rPr>
              <a:t>ognitivo-conductual. </a:t>
            </a:r>
            <a:endParaRPr lang="es-CO" sz="2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0573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330" y="4368729"/>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grpSp>
        <p:nvGrpSpPr>
          <p:cNvPr id="2" name="Grupo 1"/>
          <p:cNvGrpSpPr/>
          <p:nvPr/>
        </p:nvGrpSpPr>
        <p:grpSpPr>
          <a:xfrm>
            <a:off x="12253045" y="3199991"/>
            <a:ext cx="5595740" cy="4793615"/>
            <a:chOff x="12268200" y="2382813"/>
            <a:chExt cx="4579213" cy="3873018"/>
          </a:xfrm>
        </p:grpSpPr>
        <p:sp>
          <p:nvSpPr>
            <p:cNvPr id="43" name="object 3"/>
            <p:cNvSpPr/>
            <p:nvPr/>
          </p:nvSpPr>
          <p:spPr>
            <a:xfrm>
              <a:off x="12268200" y="2382813"/>
              <a:ext cx="4579213" cy="3873018"/>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sp>
          <p:nvSpPr>
            <p:cNvPr id="46" name="object 4"/>
            <p:cNvSpPr/>
            <p:nvPr/>
          </p:nvSpPr>
          <p:spPr>
            <a:xfrm>
              <a:off x="12452572" y="2606864"/>
              <a:ext cx="4243006" cy="3391233"/>
            </a:xfrm>
            <a:prstGeom prst="rect">
              <a:avLst/>
            </a:prstGeom>
            <a:blipFill>
              <a:blip r:embed="rId15" cstate="print"/>
              <a:stretch>
                <a:fillRect/>
              </a:stretch>
            </a:blipFill>
          </p:spPr>
          <p:txBody>
            <a:bodyPr wrap="square" lIns="0" tIns="0" rIns="0" bIns="0" rtlCol="0"/>
            <a:lstStyle/>
            <a:p>
              <a:endParaRPr/>
            </a:p>
          </p:txBody>
        </p:sp>
      </p:grpSp>
      <p:sp>
        <p:nvSpPr>
          <p:cNvPr id="4" name="CuadroTexto 3">
            <a:extLst>
              <a:ext uri="{FF2B5EF4-FFF2-40B4-BE49-F238E27FC236}">
                <a16:creationId xmlns:a16="http://schemas.microsoft.com/office/drawing/2014/main" id="{D346BA88-E804-6D5D-9275-E7CA034FCF7A}"/>
              </a:ext>
            </a:extLst>
          </p:cNvPr>
          <p:cNvSpPr txBox="1"/>
          <p:nvPr/>
        </p:nvSpPr>
        <p:spPr>
          <a:xfrm>
            <a:off x="1777709" y="1931073"/>
            <a:ext cx="5461291" cy="580480"/>
          </a:xfrm>
          <a:prstGeom prst="rect">
            <a:avLst/>
          </a:prstGeom>
          <a:noFill/>
        </p:spPr>
        <p:txBody>
          <a:bodyPr wrap="square">
            <a:spAutoFit/>
          </a:bodyPr>
          <a:lstStyle/>
          <a:p>
            <a:pPr algn="just">
              <a:lnSpc>
                <a:spcPct val="107000"/>
              </a:lnSpc>
              <a:spcAft>
                <a:spcPts val="800"/>
              </a:spcAft>
            </a:pPr>
            <a:r>
              <a:rPr lang="es-ES" sz="3200" b="1" i="0" u="none" strike="noStrike" baseline="0" dirty="0">
                <a:solidFill>
                  <a:srgbClr val="000000"/>
                </a:solidFill>
                <a:latin typeface="Segoe UI Light" panose="020B0502040204020203" pitchFamily="34" charset="0"/>
                <a:cs typeface="Segoe UI Light" panose="020B0502040204020203" pitchFamily="34" charset="0"/>
              </a:rPr>
              <a:t>Enfoque Psicofisiológico </a:t>
            </a:r>
            <a:endParaRPr lang="es-CO" sz="3200" b="1"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CuadroTexto 6">
            <a:extLst>
              <a:ext uri="{FF2B5EF4-FFF2-40B4-BE49-F238E27FC236}">
                <a16:creationId xmlns:a16="http://schemas.microsoft.com/office/drawing/2014/main" id="{D64382BA-8174-9434-CC05-D5AD2100E365}"/>
              </a:ext>
            </a:extLst>
          </p:cNvPr>
          <p:cNvSpPr txBox="1"/>
          <p:nvPr/>
        </p:nvSpPr>
        <p:spPr>
          <a:xfrm>
            <a:off x="1704757" y="3521646"/>
            <a:ext cx="9513721" cy="3243708"/>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ES" sz="2800" b="1" i="0" u="none" strike="noStrike" baseline="0" dirty="0">
                <a:solidFill>
                  <a:srgbClr val="000000"/>
                </a:solidFill>
                <a:latin typeface="Segoe UI Light" panose="020B0502040204020203" pitchFamily="34" charset="0"/>
                <a:cs typeface="Segoe UI Light" panose="020B0502040204020203" pitchFamily="34" charset="0"/>
              </a:rPr>
              <a:t>El Primer </a:t>
            </a:r>
            <a:r>
              <a:rPr lang="es-ES" sz="2800" b="1" dirty="0">
                <a:solidFill>
                  <a:srgbClr val="000000"/>
                </a:solidFill>
                <a:latin typeface="Segoe UI Light" panose="020B0502040204020203" pitchFamily="34" charset="0"/>
                <a:cs typeface="Segoe UI Light" panose="020B0502040204020203" pitchFamily="34" charset="0"/>
              </a:rPr>
              <a:t>E</a:t>
            </a:r>
            <a:r>
              <a:rPr lang="es-ES" sz="2800" b="1" i="0" u="none" strike="noStrike" baseline="0" dirty="0">
                <a:solidFill>
                  <a:srgbClr val="000000"/>
                </a:solidFill>
                <a:latin typeface="Segoe UI Light" panose="020B0502040204020203" pitchFamily="34" charset="0"/>
                <a:cs typeface="Segoe UI Light" panose="020B0502040204020203" pitchFamily="34" charset="0"/>
              </a:rPr>
              <a:t>nfoque </a:t>
            </a:r>
            <a:r>
              <a:rPr lang="es-ES" sz="2800" b="0" i="0" u="none" strike="noStrike" baseline="0" dirty="0">
                <a:solidFill>
                  <a:srgbClr val="000000"/>
                </a:solidFill>
                <a:latin typeface="Segoe UI Light" panose="020B0502040204020203" pitchFamily="34" charset="0"/>
                <a:cs typeface="Segoe UI Light" panose="020B0502040204020203" pitchFamily="34" charset="0"/>
              </a:rPr>
              <a:t> analiza la fisiología del cerebro y su relación con la actividad física. Para ello los psicólogos que siguen este supuesto, hacen pruebas sobre la frecuencia cardíaca, las ondas cerebrales o la potencia muscular entre otras </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387615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0210"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32" name="Picture 5"/>
          <p:cNvPicPr>
            <a:picLocks noChangeAspect="1"/>
          </p:cNvPicPr>
          <p:nvPr/>
        </p:nvPicPr>
        <p:blipFill>
          <a:blip r:embed="rId13">
            <a:alphaModFix amt="97000"/>
          </a:blip>
          <a:srcRect l="18146" t="18339" r="31685" b="22961"/>
          <a:stretch>
            <a:fillRect/>
          </a:stretch>
        </p:blipFill>
        <p:spPr>
          <a:xfrm>
            <a:off x="16110857" y="266700"/>
            <a:ext cx="1981200" cy="1573743"/>
          </a:xfrm>
          <a:prstGeom prst="rect">
            <a:avLst/>
          </a:prstGeom>
        </p:spPr>
      </p:pic>
      <p:grpSp>
        <p:nvGrpSpPr>
          <p:cNvPr id="4" name="Grupo 3"/>
          <p:cNvGrpSpPr/>
          <p:nvPr/>
        </p:nvGrpSpPr>
        <p:grpSpPr>
          <a:xfrm>
            <a:off x="12455581" y="2904162"/>
            <a:ext cx="4918018" cy="4419597"/>
            <a:chOff x="12935378" y="1655314"/>
            <a:chExt cx="4468462" cy="2940331"/>
          </a:xfrm>
        </p:grpSpPr>
        <p:sp>
          <p:nvSpPr>
            <p:cNvPr id="36" name="object 3"/>
            <p:cNvSpPr/>
            <p:nvPr/>
          </p:nvSpPr>
          <p:spPr>
            <a:xfrm>
              <a:off x="12935378" y="1655314"/>
              <a:ext cx="4468462" cy="294033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76" name="Imagen 7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142445" y="1803405"/>
              <a:ext cx="4074088" cy="2667459"/>
            </a:xfrm>
            <a:prstGeom prst="rect">
              <a:avLst/>
            </a:prstGeom>
          </p:spPr>
        </p:pic>
      </p:grpSp>
      <p:sp>
        <p:nvSpPr>
          <p:cNvPr id="9" name="CuadroTexto 8">
            <a:extLst>
              <a:ext uri="{FF2B5EF4-FFF2-40B4-BE49-F238E27FC236}">
                <a16:creationId xmlns:a16="http://schemas.microsoft.com/office/drawing/2014/main" id="{7BE7897F-18FF-9DCA-6A50-9CB562088B8D}"/>
              </a:ext>
            </a:extLst>
          </p:cNvPr>
          <p:cNvSpPr txBox="1"/>
          <p:nvPr/>
        </p:nvSpPr>
        <p:spPr>
          <a:xfrm>
            <a:off x="649874" y="2243530"/>
            <a:ext cx="4968222" cy="580480"/>
          </a:xfrm>
          <a:prstGeom prst="rect">
            <a:avLst/>
          </a:prstGeom>
          <a:noFill/>
        </p:spPr>
        <p:txBody>
          <a:bodyPr wrap="square">
            <a:spAutoFit/>
          </a:bodyPr>
          <a:lstStyle/>
          <a:p>
            <a:pPr>
              <a:lnSpc>
                <a:spcPct val="107000"/>
              </a:lnSpc>
              <a:spcAft>
                <a:spcPts val="800"/>
              </a:spcAft>
            </a:pPr>
            <a:r>
              <a:rPr lang="es-ES" sz="3200" b="1" dirty="0">
                <a:solidFill>
                  <a:srgbClr val="000000"/>
                </a:solidFill>
                <a:latin typeface="Segoe UI Light" panose="020B0502040204020203" pitchFamily="34" charset="0"/>
                <a:cs typeface="Segoe UI Light" panose="020B0502040204020203" pitchFamily="34" charset="0"/>
              </a:rPr>
              <a:t>Enfoque S</a:t>
            </a:r>
            <a:r>
              <a:rPr lang="es-ES" sz="3200" b="1" i="0" u="none" strike="noStrike" baseline="0" dirty="0">
                <a:solidFill>
                  <a:srgbClr val="000000"/>
                </a:solidFill>
                <a:latin typeface="Segoe UI Light" panose="020B0502040204020203" pitchFamily="34" charset="0"/>
                <a:cs typeface="Segoe UI Light" panose="020B0502040204020203" pitchFamily="34" charset="0"/>
              </a:rPr>
              <a:t>ociopsicológico</a:t>
            </a:r>
            <a:endParaRPr lang="es-CO" sz="3200" b="1"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1" name="CuadroTexto 10">
            <a:extLst>
              <a:ext uri="{FF2B5EF4-FFF2-40B4-BE49-F238E27FC236}">
                <a16:creationId xmlns:a16="http://schemas.microsoft.com/office/drawing/2014/main" id="{5BA61053-BEE9-E58B-F25D-8B73F3CF8546}"/>
              </a:ext>
            </a:extLst>
          </p:cNvPr>
          <p:cNvSpPr txBox="1"/>
          <p:nvPr/>
        </p:nvSpPr>
        <p:spPr>
          <a:xfrm>
            <a:off x="620944" y="3619500"/>
            <a:ext cx="9942338" cy="2597378"/>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ES" sz="2800" b="1" dirty="0">
                <a:solidFill>
                  <a:srgbClr val="000000"/>
                </a:solidFill>
                <a:latin typeface="Segoe UI Light" panose="020B0502040204020203" pitchFamily="34" charset="0"/>
                <a:cs typeface="Segoe UI Light" panose="020B0502040204020203" pitchFamily="34" charset="0"/>
              </a:rPr>
              <a:t>El Segundo Enfoque </a:t>
            </a:r>
            <a:r>
              <a:rPr lang="es-ES" sz="2800" dirty="0">
                <a:solidFill>
                  <a:srgbClr val="000000"/>
                </a:solidFill>
                <a:latin typeface="Segoe UI Light" panose="020B0502040204020203" pitchFamily="34" charset="0"/>
                <a:cs typeface="Segoe UI Light" panose="020B0502040204020203" pitchFamily="34" charset="0"/>
              </a:rPr>
              <a:t>a</a:t>
            </a:r>
            <a:r>
              <a:rPr lang="es-ES" sz="2800" b="0" i="0" u="none" strike="noStrike" baseline="0" dirty="0">
                <a:solidFill>
                  <a:srgbClr val="000000"/>
                </a:solidFill>
                <a:latin typeface="Segoe UI Light" panose="020B0502040204020203" pitchFamily="34" charset="0"/>
                <a:cs typeface="Segoe UI Light" panose="020B0502040204020203" pitchFamily="34" charset="0"/>
              </a:rPr>
              <a:t>firma que la conducta del deportista está influenciada por la interacción entre el ambiente y sus características personales. Analizan de qué forma el ambiente en su vertiente social influye sobre la conducta y viceversa. </a:t>
            </a:r>
            <a:endPar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endParaRPr>
          </a:p>
        </p:txBody>
      </p:sp>
    </p:spTree>
    <p:extLst>
      <p:ext uri="{BB962C8B-B14F-4D97-AF65-F5344CB8AC3E}">
        <p14:creationId xmlns:p14="http://schemas.microsoft.com/office/powerpoint/2010/main" val="29392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grpSp>
        <p:nvGrpSpPr>
          <p:cNvPr id="2" name="Grupo 1"/>
          <p:cNvGrpSpPr/>
          <p:nvPr/>
        </p:nvGrpSpPr>
        <p:grpSpPr>
          <a:xfrm>
            <a:off x="13070588" y="2875792"/>
            <a:ext cx="4735992" cy="6057029"/>
            <a:chOff x="12877799" y="3353206"/>
            <a:chExt cx="4422565" cy="5296244"/>
          </a:xfrm>
        </p:grpSpPr>
        <p:sp>
          <p:nvSpPr>
            <p:cNvPr id="35" name="object 3"/>
            <p:cNvSpPr/>
            <p:nvPr/>
          </p:nvSpPr>
          <p:spPr>
            <a:xfrm>
              <a:off x="12877799" y="3353206"/>
              <a:ext cx="4422565" cy="5296244"/>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42" name="Imagen 4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213261" y="3574552"/>
              <a:ext cx="3769179" cy="4711474"/>
            </a:xfrm>
            <a:prstGeom prst="rect">
              <a:avLst/>
            </a:prstGeom>
          </p:spPr>
        </p:pic>
      </p:grpSp>
      <p:sp>
        <p:nvSpPr>
          <p:cNvPr id="7" name="CuadroTexto 6">
            <a:extLst>
              <a:ext uri="{FF2B5EF4-FFF2-40B4-BE49-F238E27FC236}">
                <a16:creationId xmlns:a16="http://schemas.microsoft.com/office/drawing/2014/main" id="{B4A56D57-A5F0-8137-3E8D-758A9F50E87C}"/>
              </a:ext>
            </a:extLst>
          </p:cNvPr>
          <p:cNvSpPr txBox="1"/>
          <p:nvPr/>
        </p:nvSpPr>
        <p:spPr>
          <a:xfrm>
            <a:off x="1590228" y="1768373"/>
            <a:ext cx="9154632" cy="580480"/>
          </a:xfrm>
          <a:prstGeom prst="rect">
            <a:avLst/>
          </a:prstGeom>
          <a:noFill/>
        </p:spPr>
        <p:txBody>
          <a:bodyPr wrap="square">
            <a:spAutoFit/>
          </a:bodyPr>
          <a:lstStyle/>
          <a:p>
            <a:pPr algn="just">
              <a:lnSpc>
                <a:spcPct val="107000"/>
              </a:lnSpc>
              <a:spcAft>
                <a:spcPts val="800"/>
              </a:spcAft>
            </a:pPr>
            <a:r>
              <a:rPr lang="es-CO" sz="3200" b="1" kern="0" dirty="0">
                <a:effectLst/>
                <a:latin typeface="Segoe UI Light" panose="020B0502040204020203" pitchFamily="34" charset="0"/>
                <a:ea typeface="Times New Roman" panose="02020603050405020304" pitchFamily="18" charset="0"/>
                <a:cs typeface="Segoe UI Light" panose="020B0502040204020203" pitchFamily="34" charset="0"/>
              </a:rPr>
              <a:t>Enfoque </a:t>
            </a:r>
            <a:r>
              <a:rPr lang="es-ES" sz="3200" b="1" dirty="0">
                <a:solidFill>
                  <a:srgbClr val="000000"/>
                </a:solidFill>
                <a:latin typeface="Segoe UI Light" panose="020B0502040204020203" pitchFamily="34" charset="0"/>
                <a:cs typeface="Segoe UI Light" panose="020B0502040204020203" pitchFamily="34" charset="0"/>
              </a:rPr>
              <a:t>C</a:t>
            </a:r>
            <a:r>
              <a:rPr lang="es-ES" sz="3200" b="1" i="0" u="none" strike="noStrike" baseline="0" dirty="0">
                <a:solidFill>
                  <a:srgbClr val="000000"/>
                </a:solidFill>
                <a:latin typeface="Segoe UI Light" panose="020B0502040204020203" pitchFamily="34" charset="0"/>
                <a:cs typeface="Segoe UI Light" panose="020B0502040204020203" pitchFamily="34" charset="0"/>
              </a:rPr>
              <a:t>ognitivo-Conductual</a:t>
            </a:r>
            <a:endParaRPr lang="es-CO" sz="3200" b="1"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5" name="CuadroTexto 4">
            <a:extLst>
              <a:ext uri="{FF2B5EF4-FFF2-40B4-BE49-F238E27FC236}">
                <a16:creationId xmlns:a16="http://schemas.microsoft.com/office/drawing/2014/main" id="{1FD371D2-6388-1BE8-582B-9C4DD2EB4AD6}"/>
              </a:ext>
            </a:extLst>
          </p:cNvPr>
          <p:cNvSpPr txBox="1"/>
          <p:nvPr/>
        </p:nvSpPr>
        <p:spPr>
          <a:xfrm>
            <a:off x="1680616" y="3020625"/>
            <a:ext cx="10568101" cy="4536370"/>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ES" sz="2800" b="1" i="0" u="none" strike="noStrike" baseline="0" dirty="0">
                <a:solidFill>
                  <a:srgbClr val="000000"/>
                </a:solidFill>
                <a:latin typeface="Segoe UI Light" panose="020B0502040204020203" pitchFamily="34" charset="0"/>
                <a:cs typeface="Segoe UI Light" panose="020B0502040204020203" pitchFamily="34" charset="0"/>
              </a:rPr>
              <a:t>El Tercer Enfoque </a:t>
            </a:r>
            <a:r>
              <a:rPr lang="es-ES" sz="2800" b="0" i="0" u="none" strike="noStrike" baseline="0" dirty="0">
                <a:solidFill>
                  <a:srgbClr val="000000"/>
                </a:solidFill>
                <a:latin typeface="Segoe UI Light" panose="020B0502040204020203" pitchFamily="34" charset="0"/>
                <a:cs typeface="Segoe UI Light" panose="020B0502040204020203" pitchFamily="34" charset="0"/>
              </a:rPr>
              <a:t>da mayor importancia a las ideas y conductas del deportista al considerar que el pensamiento es esencial para la determinación de la conducta. Esto se traduce en que Como ejemplo de ello podemos mencionar el estudio sobre la auto confianza, la motivación o la angustia en la práctica de un ejercicio físico valorando cómo estos factores influyen en el cambio de conducta.</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193784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5" name="CuadroTexto 4">
            <a:extLst>
              <a:ext uri="{FF2B5EF4-FFF2-40B4-BE49-F238E27FC236}">
                <a16:creationId xmlns:a16="http://schemas.microsoft.com/office/drawing/2014/main" id="{B947274A-CBEF-2C73-EFB7-A75F6EE59408}"/>
              </a:ext>
            </a:extLst>
          </p:cNvPr>
          <p:cNvSpPr txBox="1"/>
          <p:nvPr/>
        </p:nvSpPr>
        <p:spPr>
          <a:xfrm>
            <a:off x="1270335" y="2820955"/>
            <a:ext cx="8221002" cy="2597378"/>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s-ES" sz="2800" b="0" i="0" u="none" strike="noStrike" baseline="0" dirty="0">
                <a:solidFill>
                  <a:srgbClr val="000000"/>
                </a:solidFill>
                <a:latin typeface="Segoe UI Light" panose="020B0502040204020203" pitchFamily="34" charset="0"/>
                <a:cs typeface="Segoe UI Light" panose="020B0502040204020203" pitchFamily="34" charset="0"/>
              </a:rPr>
              <a:t>Cada psicólogo deportivo optará por uno de estos enfoques en sus  trabajos e investigaciones, pero independientemente del que elijan, deberán seguir unos principios éticos y asumir un rol profesional.</a:t>
            </a:r>
            <a:endParaRPr lang="es-CO" sz="2800" dirty="0">
              <a:latin typeface="Segoe UI Light" panose="020B0502040204020203" pitchFamily="34" charset="0"/>
              <a:cs typeface="Segoe UI Light" panose="020B0502040204020203" pitchFamily="34" charset="0"/>
            </a:endParaRPr>
          </a:p>
        </p:txBody>
      </p:sp>
      <p:grpSp>
        <p:nvGrpSpPr>
          <p:cNvPr id="7" name="Grupo 6">
            <a:extLst>
              <a:ext uri="{FF2B5EF4-FFF2-40B4-BE49-F238E27FC236}">
                <a16:creationId xmlns:a16="http://schemas.microsoft.com/office/drawing/2014/main" id="{E82918CE-B7B6-DF66-AD75-E2BB739F6DF7}"/>
              </a:ext>
            </a:extLst>
          </p:cNvPr>
          <p:cNvGrpSpPr/>
          <p:nvPr/>
        </p:nvGrpSpPr>
        <p:grpSpPr>
          <a:xfrm>
            <a:off x="11763380" y="1994765"/>
            <a:ext cx="5248620" cy="5425140"/>
            <a:chOff x="12725400" y="3075979"/>
            <a:chExt cx="5181600" cy="3672675"/>
          </a:xfrm>
        </p:grpSpPr>
        <p:sp>
          <p:nvSpPr>
            <p:cNvPr id="9" name="object 3">
              <a:extLst>
                <a:ext uri="{FF2B5EF4-FFF2-40B4-BE49-F238E27FC236}">
                  <a16:creationId xmlns:a16="http://schemas.microsoft.com/office/drawing/2014/main" id="{9FF7B61A-E7AC-47D8-441B-30FBE85DE578}"/>
                </a:ext>
              </a:extLst>
            </p:cNvPr>
            <p:cNvSpPr/>
            <p:nvPr/>
          </p:nvSpPr>
          <p:spPr>
            <a:xfrm>
              <a:off x="12725400" y="3075979"/>
              <a:ext cx="5181600" cy="367267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10" name="Imagen 9">
              <a:extLst>
                <a:ext uri="{FF2B5EF4-FFF2-40B4-BE49-F238E27FC236}">
                  <a16:creationId xmlns:a16="http://schemas.microsoft.com/office/drawing/2014/main" id="{E037A4FA-9116-45F7-0AF1-2C8FE8A9FBE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02281" y="3329275"/>
              <a:ext cx="4627837" cy="3236269"/>
            </a:xfrm>
            <a:prstGeom prst="rect">
              <a:avLst/>
            </a:prstGeom>
          </p:spPr>
        </p:pic>
      </p:grpSp>
    </p:spTree>
    <p:extLst>
      <p:ext uri="{BB962C8B-B14F-4D97-AF65-F5344CB8AC3E}">
        <p14:creationId xmlns:p14="http://schemas.microsoft.com/office/powerpoint/2010/main" val="41642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330" y="4368729"/>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sp>
        <p:nvSpPr>
          <p:cNvPr id="4" name="CuadroTexto 3">
            <a:extLst>
              <a:ext uri="{FF2B5EF4-FFF2-40B4-BE49-F238E27FC236}">
                <a16:creationId xmlns:a16="http://schemas.microsoft.com/office/drawing/2014/main" id="{A0D7508A-5546-36FB-38B2-4F4BAE0012D5}"/>
              </a:ext>
            </a:extLst>
          </p:cNvPr>
          <p:cNvSpPr txBox="1"/>
          <p:nvPr/>
        </p:nvSpPr>
        <p:spPr>
          <a:xfrm>
            <a:off x="1995227" y="2873088"/>
            <a:ext cx="9663474" cy="1384995"/>
          </a:xfrm>
          <a:prstGeom prst="rect">
            <a:avLst/>
          </a:prstGeom>
          <a:noFill/>
        </p:spPr>
        <p:txBody>
          <a:bodyPr wrap="square">
            <a:spAutoFit/>
          </a:bodyPr>
          <a:lstStyle/>
          <a:p>
            <a:pPr marL="457200" indent="-457200" algn="just">
              <a:buFont typeface="Wingdings" panose="05000000000000000000" pitchFamily="2" charset="2"/>
              <a:buChar char="q"/>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La </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intervención del psicólogo deportivo </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tiene como objetivo la aplicación de recursos psicológicos para aumentar el rendimiento, el bienestar y la satisfacción del deportista</a:t>
            </a:r>
            <a:endParaRPr lang="es-CO" sz="2800" dirty="0">
              <a:latin typeface="Segoe UI Light" panose="020B0502040204020203" pitchFamily="34" charset="0"/>
              <a:cs typeface="Segoe UI Light" panose="020B0502040204020203" pitchFamily="34" charset="0"/>
            </a:endParaRPr>
          </a:p>
        </p:txBody>
      </p:sp>
      <p:sp>
        <p:nvSpPr>
          <p:cNvPr id="9" name="CuadroTexto 8">
            <a:extLst>
              <a:ext uri="{FF2B5EF4-FFF2-40B4-BE49-F238E27FC236}">
                <a16:creationId xmlns:a16="http://schemas.microsoft.com/office/drawing/2014/main" id="{F5F5E546-8C97-6C0B-D913-634C7ABA0323}"/>
              </a:ext>
            </a:extLst>
          </p:cNvPr>
          <p:cNvSpPr txBox="1"/>
          <p:nvPr/>
        </p:nvSpPr>
        <p:spPr>
          <a:xfrm>
            <a:off x="2667000" y="7382641"/>
            <a:ext cx="8977524" cy="1815882"/>
          </a:xfrm>
          <a:prstGeom prst="rect">
            <a:avLst/>
          </a:prstGeom>
          <a:noFill/>
        </p:spPr>
        <p:txBody>
          <a:bodyPr wrap="square">
            <a:spAutoFit/>
          </a:bodyPr>
          <a:lstStyle/>
          <a:p>
            <a:pPr marL="457200" lvl="0" indent="-457200" algn="just" fontAlgn="base">
              <a:spcAft>
                <a:spcPts val="800"/>
              </a:spcAft>
              <a:buSzPct val="100000"/>
              <a:buFont typeface="Wingdings" panose="05000000000000000000" pitchFamily="2" charset="2"/>
              <a:buChar char="§"/>
              <a:tabLst>
                <a:tab pos="457200" algn="l"/>
              </a:tabLst>
            </a:pP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Intervención indirecta.</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 El especialista deportivo asesora o modifica la conducta del entrenador respecto al deportista, de modo que en su interacción se generen los beneficios buscados.</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7" name="CuadroTexto 36">
            <a:extLst>
              <a:ext uri="{FF2B5EF4-FFF2-40B4-BE49-F238E27FC236}">
                <a16:creationId xmlns:a16="http://schemas.microsoft.com/office/drawing/2014/main" id="{A3EC599D-E85E-06B7-8D84-AE8B5BA74FAC}"/>
              </a:ext>
            </a:extLst>
          </p:cNvPr>
          <p:cNvSpPr txBox="1"/>
          <p:nvPr/>
        </p:nvSpPr>
        <p:spPr>
          <a:xfrm>
            <a:off x="1958632" y="5012196"/>
            <a:ext cx="9144000" cy="519438"/>
          </a:xfrm>
          <a:prstGeom prst="rect">
            <a:avLst/>
          </a:prstGeom>
          <a:noFill/>
        </p:spPr>
        <p:txBody>
          <a:bodyPr wrap="square">
            <a:spAutoFit/>
          </a:bodyPr>
          <a:lstStyle/>
          <a:p>
            <a:pPr marL="457200" indent="-457200" algn="just" fontAlgn="base">
              <a:lnSpc>
                <a:spcPct val="107000"/>
              </a:lnSpc>
              <a:spcAft>
                <a:spcPts val="800"/>
              </a:spcAft>
              <a:buFont typeface="Wingdings" panose="05000000000000000000" pitchFamily="2" charset="2"/>
              <a:buChar char="q"/>
            </a:pP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Se proponen dos alternativas de intervención:</a:t>
            </a:r>
            <a:endParaRPr lang="es-CO" sz="2800" b="1"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40" name="CuadroTexto 39">
            <a:extLst>
              <a:ext uri="{FF2B5EF4-FFF2-40B4-BE49-F238E27FC236}">
                <a16:creationId xmlns:a16="http://schemas.microsoft.com/office/drawing/2014/main" id="{DE4CF770-573D-8D69-DD45-D217058568E3}"/>
              </a:ext>
            </a:extLst>
          </p:cNvPr>
          <p:cNvSpPr txBox="1"/>
          <p:nvPr/>
        </p:nvSpPr>
        <p:spPr>
          <a:xfrm>
            <a:off x="2667000" y="5951340"/>
            <a:ext cx="8977524" cy="980461"/>
          </a:xfrm>
          <a:prstGeom prst="rect">
            <a:avLst/>
          </a:prstGeom>
          <a:noFill/>
        </p:spPr>
        <p:txBody>
          <a:bodyPr wrap="square">
            <a:spAutoFit/>
          </a:bodyPr>
          <a:lstStyle/>
          <a:p>
            <a:pPr marL="457200" lvl="0" indent="-457200" algn="just" fontAlgn="base">
              <a:spcAft>
                <a:spcPts val="800"/>
              </a:spcAft>
              <a:buSzPct val="100000"/>
              <a:buFont typeface="Wingdings" panose="05000000000000000000" pitchFamily="2" charset="2"/>
              <a:buChar char="§"/>
              <a:tabLst>
                <a:tab pos="457200" algn="l"/>
              </a:tabLst>
            </a:pP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Intervención directa</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 El psicólogo deportivo trabaja directamente con el deportista o el equipo.</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CuadroTexto 2">
            <a:extLst>
              <a:ext uri="{FF2B5EF4-FFF2-40B4-BE49-F238E27FC236}">
                <a16:creationId xmlns:a16="http://schemas.microsoft.com/office/drawing/2014/main" id="{1C721FD4-EF21-B085-5F4C-B0E201D4CE6E}"/>
              </a:ext>
            </a:extLst>
          </p:cNvPr>
          <p:cNvSpPr txBox="1"/>
          <p:nvPr/>
        </p:nvSpPr>
        <p:spPr>
          <a:xfrm>
            <a:off x="2107326" y="1874928"/>
            <a:ext cx="6808074" cy="584775"/>
          </a:xfrm>
          <a:prstGeom prst="rect">
            <a:avLst/>
          </a:prstGeom>
          <a:noFill/>
        </p:spPr>
        <p:txBody>
          <a:bodyPr wrap="square">
            <a:spAutoFit/>
          </a:bodyPr>
          <a:lstStyle/>
          <a:p>
            <a:r>
              <a:rPr lang="es-CO" sz="3200" b="1" kern="0" dirty="0">
                <a:latin typeface="Segoe UI Light" panose="020B0502040204020203" pitchFamily="34" charset="0"/>
                <a:ea typeface="Times New Roman" panose="02020603050405020304" pitchFamily="18" charset="0"/>
                <a:cs typeface="Segoe UI Light" panose="020B0502040204020203" pitchFamily="34" charset="0"/>
              </a:rPr>
              <a:t>I</a:t>
            </a:r>
            <a:r>
              <a:rPr lang="es-CO" sz="3200" b="1" kern="0" dirty="0">
                <a:effectLst/>
                <a:latin typeface="Segoe UI Light" panose="020B0502040204020203" pitchFamily="34" charset="0"/>
                <a:ea typeface="Times New Roman" panose="02020603050405020304" pitchFamily="18" charset="0"/>
                <a:cs typeface="Segoe UI Light" panose="020B0502040204020203" pitchFamily="34" charset="0"/>
              </a:rPr>
              <a:t>ntervención del Psicólogo </a:t>
            </a:r>
            <a:r>
              <a:rPr lang="es-CO" sz="3200" b="1" kern="0" dirty="0">
                <a:latin typeface="Segoe UI Light" panose="020B0502040204020203" pitchFamily="34" charset="0"/>
                <a:ea typeface="Times New Roman" panose="02020603050405020304" pitchFamily="18" charset="0"/>
                <a:cs typeface="Segoe UI Light" panose="020B0502040204020203" pitchFamily="34" charset="0"/>
              </a:rPr>
              <a:t>D</a:t>
            </a:r>
            <a:r>
              <a:rPr lang="es-CO" sz="3200" b="1" kern="0" dirty="0">
                <a:effectLst/>
                <a:latin typeface="Segoe UI Light" panose="020B0502040204020203" pitchFamily="34" charset="0"/>
                <a:ea typeface="Times New Roman" panose="02020603050405020304" pitchFamily="18" charset="0"/>
                <a:cs typeface="Segoe UI Light" panose="020B0502040204020203" pitchFamily="34" charset="0"/>
              </a:rPr>
              <a:t>eportivo </a:t>
            </a:r>
            <a:endParaRPr lang="es-CO" sz="3200" dirty="0"/>
          </a:p>
        </p:txBody>
      </p:sp>
      <p:grpSp>
        <p:nvGrpSpPr>
          <p:cNvPr id="10" name="Grupo 9">
            <a:extLst>
              <a:ext uri="{FF2B5EF4-FFF2-40B4-BE49-F238E27FC236}">
                <a16:creationId xmlns:a16="http://schemas.microsoft.com/office/drawing/2014/main" id="{2B15AA6A-F255-A724-520B-03C0027494F0}"/>
              </a:ext>
            </a:extLst>
          </p:cNvPr>
          <p:cNvGrpSpPr/>
          <p:nvPr/>
        </p:nvGrpSpPr>
        <p:grpSpPr>
          <a:xfrm>
            <a:off x="12791630" y="3846189"/>
            <a:ext cx="5097221" cy="3296204"/>
            <a:chOff x="12754253" y="3550846"/>
            <a:chExt cx="5097221" cy="3296204"/>
          </a:xfrm>
        </p:grpSpPr>
        <p:sp>
          <p:nvSpPr>
            <p:cNvPr id="6" name="object 3">
              <a:extLst>
                <a:ext uri="{FF2B5EF4-FFF2-40B4-BE49-F238E27FC236}">
                  <a16:creationId xmlns:a16="http://schemas.microsoft.com/office/drawing/2014/main" id="{3ABC83A0-A0BE-2260-CFB3-A57B87B8FC57}"/>
                </a:ext>
              </a:extLst>
            </p:cNvPr>
            <p:cNvSpPr/>
            <p:nvPr/>
          </p:nvSpPr>
          <p:spPr>
            <a:xfrm rot="5400000">
              <a:off x="13654762" y="2650337"/>
              <a:ext cx="3296204"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8" name="Imagen 7">
              <a:extLst>
                <a:ext uri="{FF2B5EF4-FFF2-40B4-BE49-F238E27FC236}">
                  <a16:creationId xmlns:a16="http://schemas.microsoft.com/office/drawing/2014/main" id="{B7E38F0C-BA55-6CAC-99E2-6B8E088C67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956028" y="3777985"/>
              <a:ext cx="4819903" cy="2841924"/>
            </a:xfrm>
            <a:prstGeom prst="rect">
              <a:avLst/>
            </a:prstGeom>
          </p:spPr>
        </p:pic>
      </p:grpSp>
    </p:spTree>
    <p:extLst>
      <p:ext uri="{BB962C8B-B14F-4D97-AF65-F5344CB8AC3E}">
        <p14:creationId xmlns:p14="http://schemas.microsoft.com/office/powerpoint/2010/main" val="317889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37" grpId="0"/>
      <p:bldP spid="4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4" name="CuadroTexto 3">
            <a:extLst>
              <a:ext uri="{FF2B5EF4-FFF2-40B4-BE49-F238E27FC236}">
                <a16:creationId xmlns:a16="http://schemas.microsoft.com/office/drawing/2014/main" id="{FCF25878-E226-8CC7-3D0A-1C3895FED8FE}"/>
              </a:ext>
            </a:extLst>
          </p:cNvPr>
          <p:cNvSpPr txBox="1"/>
          <p:nvPr/>
        </p:nvSpPr>
        <p:spPr>
          <a:xfrm>
            <a:off x="1573889" y="5014176"/>
            <a:ext cx="9878656" cy="3593356"/>
          </a:xfrm>
          <a:prstGeom prst="rect">
            <a:avLst/>
          </a:prstGeom>
          <a:noFill/>
        </p:spPr>
        <p:txBody>
          <a:bodyPr wrap="square">
            <a:spAutoFit/>
          </a:bodyPr>
          <a:lstStyle/>
          <a:p>
            <a:pPr marL="342900" lvl="0" indent="-342900" algn="just" fontAlgn="base">
              <a:lnSpc>
                <a:spcPct val="107000"/>
              </a:lnSpc>
              <a:spcAft>
                <a:spcPts val="800"/>
              </a:spcAft>
              <a:buFont typeface="+mj-lt"/>
              <a:buAutoNum type="arabicPeriod"/>
              <a:tabLst>
                <a:tab pos="457200" algn="l"/>
              </a:tabLst>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Conseguir una</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 óptima concentración.</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fontAlgn="base">
              <a:lnSpc>
                <a:spcPct val="107000"/>
              </a:lnSpc>
              <a:spcAft>
                <a:spcPts val="800"/>
              </a:spcAft>
              <a:buFont typeface="+mj-lt"/>
              <a:buAutoNum type="arabicPeriod"/>
              <a:tabLst>
                <a:tab pos="457200" algn="l"/>
              </a:tabLst>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Reducir la </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ansiedad, el estrés o la inseguridad</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 que se sienta ante un partido o un encuentro deportivo.</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fontAlgn="base">
              <a:lnSpc>
                <a:spcPct val="107000"/>
              </a:lnSpc>
              <a:spcAft>
                <a:spcPts val="800"/>
              </a:spcAft>
              <a:buFont typeface="+mj-lt"/>
              <a:buAutoNum type="arabicPeriod"/>
              <a:tabLst>
                <a:tab pos="457200" algn="l"/>
              </a:tabLst>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Mejora las</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 relaciones sociales</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 el </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trabajo en equipo</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 la capacidad de delegar, etc.</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fontAlgn="base">
              <a:lnSpc>
                <a:spcPct val="107000"/>
              </a:lnSpc>
              <a:spcAft>
                <a:spcPts val="800"/>
              </a:spcAft>
              <a:buFont typeface="+mj-lt"/>
              <a:buAutoNum type="arabicPeriod"/>
              <a:tabLst>
                <a:tab pos="457200" algn="l"/>
              </a:tabLst>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Mantener la</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 motivación</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 y  </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rendimiento </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máximo en todo momento.</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6" name="CuadroTexto 5">
            <a:extLst>
              <a:ext uri="{FF2B5EF4-FFF2-40B4-BE49-F238E27FC236}">
                <a16:creationId xmlns:a16="http://schemas.microsoft.com/office/drawing/2014/main" id="{E163B91E-64A4-63BD-6410-76DC86ABBCC1}"/>
              </a:ext>
            </a:extLst>
          </p:cNvPr>
          <p:cNvSpPr txBox="1"/>
          <p:nvPr/>
        </p:nvSpPr>
        <p:spPr>
          <a:xfrm>
            <a:off x="1009252" y="1711561"/>
            <a:ext cx="10015394" cy="1077218"/>
          </a:xfrm>
          <a:prstGeom prst="rect">
            <a:avLst/>
          </a:prstGeom>
          <a:noFill/>
        </p:spPr>
        <p:txBody>
          <a:bodyPr wrap="square">
            <a:spAutoFit/>
          </a:bodyPr>
          <a:lstStyle/>
          <a:p>
            <a:pPr algn="just"/>
            <a:r>
              <a:rPr lang="es-CO" sz="3200" b="1" kern="0" dirty="0">
                <a:effectLst/>
                <a:latin typeface="Segoe UI Light" panose="020B0502040204020203" pitchFamily="34" charset="0"/>
                <a:ea typeface="Times New Roman" panose="02020603050405020304" pitchFamily="18" charset="0"/>
                <a:cs typeface="Segoe UI Light" panose="020B0502040204020203" pitchFamily="34" charset="0"/>
              </a:rPr>
              <a:t>La psicología deportiva aporta herramientas, técnicas y modelos de entrenamiento </a:t>
            </a:r>
            <a:endParaRPr lang="es-CO" sz="3200" b="1" dirty="0"/>
          </a:p>
        </p:txBody>
      </p:sp>
      <p:sp>
        <p:nvSpPr>
          <p:cNvPr id="8" name="CuadroTexto 7">
            <a:extLst>
              <a:ext uri="{FF2B5EF4-FFF2-40B4-BE49-F238E27FC236}">
                <a16:creationId xmlns:a16="http://schemas.microsoft.com/office/drawing/2014/main" id="{EF686E5D-161E-08A9-0746-89CABE5A9B8A}"/>
              </a:ext>
            </a:extLst>
          </p:cNvPr>
          <p:cNvSpPr txBox="1"/>
          <p:nvPr/>
        </p:nvSpPr>
        <p:spPr>
          <a:xfrm>
            <a:off x="1026363" y="3085576"/>
            <a:ext cx="9878656" cy="1441485"/>
          </a:xfrm>
          <a:prstGeom prst="rect">
            <a:avLst/>
          </a:prstGeom>
          <a:noFill/>
        </p:spPr>
        <p:txBody>
          <a:bodyPr wrap="square">
            <a:spAutoFit/>
          </a:bodyPr>
          <a:lstStyle/>
          <a:p>
            <a:pPr marL="457200" indent="-457200" algn="just" fontAlgn="base">
              <a:lnSpc>
                <a:spcPct val="107000"/>
              </a:lnSpc>
              <a:spcAft>
                <a:spcPts val="800"/>
              </a:spcAft>
              <a:buFont typeface="Wingdings" panose="05000000000000000000" pitchFamily="2" charset="2"/>
              <a:buChar char="q"/>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Estas herramientas están adaptadas a las necesidades y habilidades de cada persona para poder </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mejorar aspectos</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 como los siguientes:</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9" name="Grupo 8">
            <a:extLst>
              <a:ext uri="{FF2B5EF4-FFF2-40B4-BE49-F238E27FC236}">
                <a16:creationId xmlns:a16="http://schemas.microsoft.com/office/drawing/2014/main" id="{08827B06-DA85-ACA1-1EC2-B4DD914F8E72}"/>
              </a:ext>
            </a:extLst>
          </p:cNvPr>
          <p:cNvGrpSpPr/>
          <p:nvPr/>
        </p:nvGrpSpPr>
        <p:grpSpPr>
          <a:xfrm>
            <a:off x="12455581" y="3313559"/>
            <a:ext cx="5395893" cy="3878654"/>
            <a:chOff x="12754253" y="3550846"/>
            <a:chExt cx="5097221" cy="3296204"/>
          </a:xfrm>
        </p:grpSpPr>
        <p:sp>
          <p:nvSpPr>
            <p:cNvPr id="2" name="object 3">
              <a:extLst>
                <a:ext uri="{FF2B5EF4-FFF2-40B4-BE49-F238E27FC236}">
                  <a16:creationId xmlns:a16="http://schemas.microsoft.com/office/drawing/2014/main" id="{C28BF4E7-04DE-81AA-2604-859F515DA846}"/>
                </a:ext>
              </a:extLst>
            </p:cNvPr>
            <p:cNvSpPr/>
            <p:nvPr/>
          </p:nvSpPr>
          <p:spPr>
            <a:xfrm rot="5400000">
              <a:off x="13654762" y="2650337"/>
              <a:ext cx="3296204"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7" name="Imagen 6">
              <a:extLst>
                <a:ext uri="{FF2B5EF4-FFF2-40B4-BE49-F238E27FC236}">
                  <a16:creationId xmlns:a16="http://schemas.microsoft.com/office/drawing/2014/main" id="{B27BBFB8-38A0-924C-F682-0DB55B8CE48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996047" y="3807080"/>
              <a:ext cx="4606153" cy="2860420"/>
            </a:xfrm>
            <a:prstGeom prst="rect">
              <a:avLst/>
            </a:prstGeom>
          </p:spPr>
        </p:pic>
      </p:grpSp>
    </p:spTree>
    <p:extLst>
      <p:ext uri="{BB962C8B-B14F-4D97-AF65-F5344CB8AC3E}">
        <p14:creationId xmlns:p14="http://schemas.microsoft.com/office/powerpoint/2010/main" val="13570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330" y="4368729"/>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sp>
        <p:nvSpPr>
          <p:cNvPr id="3" name="CuadroTexto 2">
            <a:extLst>
              <a:ext uri="{FF2B5EF4-FFF2-40B4-BE49-F238E27FC236}">
                <a16:creationId xmlns:a16="http://schemas.microsoft.com/office/drawing/2014/main" id="{98D52240-7492-18BF-546D-5E25CE864EB6}"/>
              </a:ext>
            </a:extLst>
          </p:cNvPr>
          <p:cNvSpPr txBox="1"/>
          <p:nvPr/>
        </p:nvSpPr>
        <p:spPr>
          <a:xfrm>
            <a:off x="2110522" y="2013084"/>
            <a:ext cx="9144000" cy="2597378"/>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Los deportistas y equipos profesionales </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son cada vez más conscientes de la necesidad de optimizar y potenciar las variables psicológicas que pueden ayudarles a incrementar su rendimiento. </a:t>
            </a:r>
            <a:endParaRPr lang="es-CO" sz="2800" dirty="0">
              <a:latin typeface="Segoe UI Light" panose="020B0502040204020203" pitchFamily="34" charset="0"/>
              <a:cs typeface="Segoe UI Light" panose="020B0502040204020203" pitchFamily="34" charset="0"/>
            </a:endParaRPr>
          </a:p>
        </p:txBody>
      </p:sp>
      <p:sp>
        <p:nvSpPr>
          <p:cNvPr id="6" name="CuadroTexto 5">
            <a:extLst>
              <a:ext uri="{FF2B5EF4-FFF2-40B4-BE49-F238E27FC236}">
                <a16:creationId xmlns:a16="http://schemas.microsoft.com/office/drawing/2014/main" id="{341187AB-5FB5-3039-22DA-1E05CDD3B496}"/>
              </a:ext>
            </a:extLst>
          </p:cNvPr>
          <p:cNvSpPr txBox="1"/>
          <p:nvPr/>
        </p:nvSpPr>
        <p:spPr>
          <a:xfrm>
            <a:off x="2123314" y="5012196"/>
            <a:ext cx="9144000" cy="1315296"/>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En el mundo del deporte, además del entrenamiento físico es clave ejercitarse también mentalmente.</a:t>
            </a:r>
            <a:endParaRPr lang="es-CO" sz="2800" dirty="0"/>
          </a:p>
        </p:txBody>
      </p:sp>
      <p:grpSp>
        <p:nvGrpSpPr>
          <p:cNvPr id="8" name="Grupo 7">
            <a:extLst>
              <a:ext uri="{FF2B5EF4-FFF2-40B4-BE49-F238E27FC236}">
                <a16:creationId xmlns:a16="http://schemas.microsoft.com/office/drawing/2014/main" id="{F87BFD4B-1E2B-9034-7653-443E38A0ED72}"/>
              </a:ext>
            </a:extLst>
          </p:cNvPr>
          <p:cNvGrpSpPr/>
          <p:nvPr/>
        </p:nvGrpSpPr>
        <p:grpSpPr>
          <a:xfrm>
            <a:off x="12139493" y="2574442"/>
            <a:ext cx="5659475" cy="3753050"/>
            <a:chOff x="12191999" y="3550846"/>
            <a:chExt cx="5659475" cy="3753050"/>
          </a:xfrm>
        </p:grpSpPr>
        <p:sp>
          <p:nvSpPr>
            <p:cNvPr id="2" name="object 3">
              <a:extLst>
                <a:ext uri="{FF2B5EF4-FFF2-40B4-BE49-F238E27FC236}">
                  <a16:creationId xmlns:a16="http://schemas.microsoft.com/office/drawing/2014/main" id="{AC62C0CB-5B22-10B3-13A9-A9802DD266CF}"/>
                </a:ext>
              </a:extLst>
            </p:cNvPr>
            <p:cNvSpPr/>
            <p:nvPr/>
          </p:nvSpPr>
          <p:spPr>
            <a:xfrm rot="5400000">
              <a:off x="13145212" y="2597633"/>
              <a:ext cx="3753050" cy="565947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7" name="Imagen 6">
              <a:extLst>
                <a:ext uri="{FF2B5EF4-FFF2-40B4-BE49-F238E27FC236}">
                  <a16:creationId xmlns:a16="http://schemas.microsoft.com/office/drawing/2014/main" id="{7E60DB3A-AE0A-B9F0-775F-19ACB07933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378391" y="3774516"/>
              <a:ext cx="5335838" cy="3296205"/>
            </a:xfrm>
            <a:prstGeom prst="rect">
              <a:avLst/>
            </a:prstGeom>
          </p:spPr>
        </p:pic>
      </p:grpSp>
    </p:spTree>
    <p:extLst>
      <p:ext uri="{BB962C8B-B14F-4D97-AF65-F5344CB8AC3E}">
        <p14:creationId xmlns:p14="http://schemas.microsoft.com/office/powerpoint/2010/main" val="6767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5E5E"/>
        </a:solid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4A532B52-0410-4B57-A7ED-5F580B8C43FC}"/>
              </a:ext>
            </a:extLst>
          </p:cNvPr>
          <p:cNvSpPr/>
          <p:nvPr/>
        </p:nvSpPr>
        <p:spPr>
          <a:xfrm>
            <a:off x="0" y="0"/>
            <a:ext cx="18288000" cy="10287000"/>
          </a:xfrm>
          <a:prstGeom prst="rect">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p>
        </p:txBody>
      </p:sp>
      <p:sp>
        <p:nvSpPr>
          <p:cNvPr id="4" name="TextBox 4"/>
          <p:cNvSpPr txBox="1"/>
          <p:nvPr/>
        </p:nvSpPr>
        <p:spPr>
          <a:xfrm>
            <a:off x="227976" y="7022585"/>
            <a:ext cx="3112291" cy="2879137"/>
          </a:xfrm>
          <a:prstGeom prst="rect">
            <a:avLst/>
          </a:prstGeom>
        </p:spPr>
        <p:txBody>
          <a:bodyPr lIns="50800" tIns="50800" rIns="50800" bIns="50800" rtlCol="0" anchor="ctr"/>
          <a:lstStyle/>
          <a:p>
            <a:pPr algn="ctr">
              <a:lnSpc>
                <a:spcPts val="2659"/>
              </a:lnSpc>
              <a:spcBef>
                <a:spcPct val="0"/>
              </a:spcBef>
            </a:pPr>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8456" y="6702979"/>
            <a:ext cx="1477972" cy="172107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366396" y="566829"/>
            <a:ext cx="1477972" cy="1721074"/>
          </a:xfrm>
          <a:prstGeom prst="rect">
            <a:avLst/>
          </a:prstGeom>
        </p:spPr>
      </p:pic>
      <p:grpSp>
        <p:nvGrpSpPr>
          <p:cNvPr id="6" name="Grupo 5"/>
          <p:cNvGrpSpPr/>
          <p:nvPr/>
        </p:nvGrpSpPr>
        <p:grpSpPr>
          <a:xfrm>
            <a:off x="227976" y="193209"/>
            <a:ext cx="2628900" cy="2628900"/>
            <a:chOff x="533400" y="342137"/>
            <a:chExt cx="2628900" cy="2628900"/>
          </a:xfrm>
        </p:grpSpPr>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342137"/>
              <a:ext cx="2628900" cy="2628900"/>
            </a:xfrm>
            <a:prstGeom prst="rect">
              <a:avLst/>
            </a:prstGeom>
          </p:spPr>
        </p:pic>
        <p:grpSp>
          <p:nvGrpSpPr>
            <p:cNvPr id="5" name="Grupo 4"/>
            <p:cNvGrpSpPr/>
            <p:nvPr/>
          </p:nvGrpSpPr>
          <p:grpSpPr>
            <a:xfrm>
              <a:off x="854238" y="637587"/>
              <a:ext cx="1987223" cy="1987223"/>
              <a:chOff x="3810000" y="834886"/>
              <a:chExt cx="1987223" cy="1987223"/>
            </a:xfrm>
          </p:grpSpPr>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10000" y="834886"/>
                <a:ext cx="1987223" cy="1987223"/>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18655" y="1317992"/>
                <a:ext cx="969911" cy="969911"/>
              </a:xfrm>
              <a:prstGeom prst="rect">
                <a:avLst/>
              </a:prstGeom>
            </p:spPr>
          </p:pic>
        </p:grpSp>
      </p:grpSp>
      <p:sp>
        <p:nvSpPr>
          <p:cNvPr id="14" name="TextBox 14"/>
          <p:cNvSpPr txBox="1"/>
          <p:nvPr/>
        </p:nvSpPr>
        <p:spPr>
          <a:xfrm>
            <a:off x="1785893" y="3341543"/>
            <a:ext cx="14643465" cy="2708434"/>
          </a:xfrm>
          <a:prstGeom prst="rect">
            <a:avLst/>
          </a:prstGeom>
        </p:spPr>
        <p:txBody>
          <a:bodyPr lIns="0" tIns="0" rIns="0" bIns="0" rtlCol="0" anchor="t">
            <a:spAutoFit/>
          </a:bodyPr>
          <a:lstStyle/>
          <a:p>
            <a:pPr algn="ctr"/>
            <a:r>
              <a:rPr lang="es-ES" sz="8800" dirty="0">
                <a:latin typeface="Segoe UI Light" panose="020B0502040204020203" pitchFamily="34" charset="0"/>
                <a:cs typeface="Segoe UI Light" panose="020B0502040204020203" pitchFamily="34" charset="0"/>
              </a:rPr>
              <a:t>Influencia de la Psicología en el Rendimiento Deportivo</a:t>
            </a:r>
            <a:endParaRPr lang="es-PE" sz="8800" dirty="0">
              <a:latin typeface="Segoe UI Light" panose="020B0502040204020203" pitchFamily="34" charset="0"/>
              <a:cs typeface="Segoe UI Light" panose="020B0502040204020203" pitchFamily="34" charset="0"/>
            </a:endParaRPr>
          </a:p>
        </p:txBody>
      </p:sp>
      <p:pic>
        <p:nvPicPr>
          <p:cNvPr id="17" name="Picture 17"/>
          <p:cNvPicPr>
            <a:picLocks noChangeAspect="1"/>
          </p:cNvPicPr>
          <p:nvPr/>
        </p:nvPicPr>
        <p:blipFill>
          <a:blip r:embed="rId8">
            <a:alphaModFix amt="97000"/>
          </a:blip>
          <a:srcRect l="18146" t="18339" r="31685" b="22961"/>
          <a:stretch>
            <a:fillRect/>
          </a:stretch>
        </p:blipFill>
        <p:spPr>
          <a:xfrm>
            <a:off x="16366396" y="8677689"/>
            <a:ext cx="1888492" cy="1573743"/>
          </a:xfrm>
          <a:prstGeom prst="rect">
            <a:avLst/>
          </a:prstGeom>
        </p:spPr>
      </p:pic>
      <p:sp>
        <p:nvSpPr>
          <p:cNvPr id="19" name="Elipse 18">
            <a:extLst>
              <a:ext uri="{FF2B5EF4-FFF2-40B4-BE49-F238E27FC236}">
                <a16:creationId xmlns:a16="http://schemas.microsoft.com/office/drawing/2014/main" id="{74EE283E-20D1-7DB6-AAA4-4A27B64E8C66}"/>
              </a:ext>
            </a:extLst>
          </p:cNvPr>
          <p:cNvSpPr/>
          <p:nvPr/>
        </p:nvSpPr>
        <p:spPr>
          <a:xfrm>
            <a:off x="15620999" y="7734300"/>
            <a:ext cx="3124201" cy="3006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Picture 5">
            <a:extLst>
              <a:ext uri="{FF2B5EF4-FFF2-40B4-BE49-F238E27FC236}">
                <a16:creationId xmlns:a16="http://schemas.microsoft.com/office/drawing/2014/main" id="{5C48567A-3921-F6EA-B2EA-8778D027AC6C}"/>
              </a:ext>
            </a:extLst>
          </p:cNvPr>
          <p:cNvPicPr>
            <a:picLocks noChangeAspect="1"/>
          </p:cNvPicPr>
          <p:nvPr/>
        </p:nvPicPr>
        <p:blipFill>
          <a:blip r:embed="rId8">
            <a:alphaModFix amt="97000"/>
          </a:blip>
          <a:srcRect l="18146" t="18339" r="31685" b="22961"/>
          <a:stretch>
            <a:fillRect/>
          </a:stretch>
        </p:blipFill>
        <p:spPr>
          <a:xfrm>
            <a:off x="16059311" y="8327979"/>
            <a:ext cx="1888492" cy="1573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4" name="CuadroTexto 3">
            <a:extLst>
              <a:ext uri="{FF2B5EF4-FFF2-40B4-BE49-F238E27FC236}">
                <a16:creationId xmlns:a16="http://schemas.microsoft.com/office/drawing/2014/main" id="{A6168A53-D3B8-7AE2-88C7-61916FB5690B}"/>
              </a:ext>
            </a:extLst>
          </p:cNvPr>
          <p:cNvSpPr txBox="1"/>
          <p:nvPr/>
        </p:nvSpPr>
        <p:spPr>
          <a:xfrm>
            <a:off x="882392" y="1444432"/>
            <a:ext cx="7010400" cy="523220"/>
          </a:xfrm>
          <a:prstGeom prst="rect">
            <a:avLst/>
          </a:prstGeom>
          <a:noFill/>
        </p:spPr>
        <p:txBody>
          <a:bodyPr wrap="square">
            <a:spAutoFit/>
          </a:bodyPr>
          <a:lstStyle/>
          <a:p>
            <a:r>
              <a:rPr lang="es-CO" sz="2800" b="1" kern="0" dirty="0">
                <a:latin typeface="Segoe UI Light" panose="020B0502040204020203" pitchFamily="34" charset="0"/>
                <a:ea typeface="Times New Roman" panose="02020603050405020304" pitchFamily="18" charset="0"/>
                <a:cs typeface="Segoe UI Light" panose="020B0502040204020203" pitchFamily="34" charset="0"/>
              </a:rPr>
              <a:t>T</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écnicas Psicológicas de </a:t>
            </a:r>
            <a:r>
              <a:rPr lang="es-CO" sz="2800" b="1" kern="0" dirty="0">
                <a:latin typeface="Segoe UI Light" panose="020B0502040204020203" pitchFamily="34" charset="0"/>
                <a:ea typeface="Times New Roman" panose="02020603050405020304" pitchFamily="18" charset="0"/>
                <a:cs typeface="Segoe UI Light" panose="020B0502040204020203" pitchFamily="34" charset="0"/>
              </a:rPr>
              <a:t>I</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ntervención </a:t>
            </a:r>
            <a:endParaRPr lang="es-CO" sz="2800" b="1" dirty="0">
              <a:latin typeface="Segoe UI Light" panose="020B0502040204020203" pitchFamily="34" charset="0"/>
              <a:cs typeface="Segoe UI Light" panose="020B0502040204020203" pitchFamily="34" charset="0"/>
            </a:endParaRPr>
          </a:p>
        </p:txBody>
      </p:sp>
      <p:sp>
        <p:nvSpPr>
          <p:cNvPr id="8" name="CuadroTexto 7">
            <a:extLst>
              <a:ext uri="{FF2B5EF4-FFF2-40B4-BE49-F238E27FC236}">
                <a16:creationId xmlns:a16="http://schemas.microsoft.com/office/drawing/2014/main" id="{D08FE27B-9EA3-729B-61AB-65895634FB8F}"/>
              </a:ext>
            </a:extLst>
          </p:cNvPr>
          <p:cNvSpPr txBox="1"/>
          <p:nvPr/>
        </p:nvSpPr>
        <p:spPr>
          <a:xfrm>
            <a:off x="1461327" y="3468414"/>
            <a:ext cx="7014322" cy="5193281"/>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es-CO" sz="2800" kern="0" dirty="0">
                <a:latin typeface="Segoe UI Light" panose="020B0502040204020203" pitchFamily="34" charset="0"/>
                <a:ea typeface="Times New Roman" panose="02020603050405020304" pitchFamily="18" charset="0"/>
                <a:cs typeface="Segoe UI Light" panose="020B0502040204020203" pitchFamily="34" charset="0"/>
              </a:rPr>
              <a:t>E</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l establecimiento de objetivos, </a:t>
            </a:r>
          </a:p>
          <a:p>
            <a:pPr marL="457200" indent="-457200" algn="just">
              <a:lnSpc>
                <a:spcPct val="150000"/>
              </a:lnSpc>
              <a:buFont typeface="Wingdings" panose="05000000000000000000" pitchFamily="2" charset="2"/>
              <a:buChar char="§"/>
            </a:pPr>
            <a:r>
              <a:rPr lang="es-CO" sz="2800" kern="0" dirty="0">
                <a:latin typeface="Segoe UI Light" panose="020B0502040204020203" pitchFamily="34" charset="0"/>
                <a:ea typeface="Times New Roman" panose="02020603050405020304" pitchFamily="18" charset="0"/>
                <a:cs typeface="Segoe UI Light" panose="020B0502040204020203" pitchFamily="34" charset="0"/>
              </a:rPr>
              <a:t>T</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écnicas de relajación y energetización,  </a:t>
            </a:r>
          </a:p>
          <a:p>
            <a:pPr marL="457200" indent="-457200" algn="just">
              <a:lnSpc>
                <a:spcPct val="150000"/>
              </a:lnSpc>
              <a:buFont typeface="Wingdings" panose="05000000000000000000" pitchFamily="2" charset="2"/>
              <a:buChar char="§"/>
            </a:pPr>
            <a:r>
              <a:rPr lang="es-CO" sz="2800" kern="0" dirty="0">
                <a:latin typeface="Segoe UI Light" panose="020B0502040204020203" pitchFamily="34" charset="0"/>
                <a:ea typeface="Times New Roman" panose="02020603050405020304" pitchFamily="18" charset="0"/>
                <a:cs typeface="Segoe UI Light" panose="020B0502040204020203" pitchFamily="34" charset="0"/>
              </a:rPr>
              <a:t>L</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a visualización, </a:t>
            </a:r>
          </a:p>
          <a:p>
            <a:pPr marL="457200" indent="-457200" algn="just">
              <a:lnSpc>
                <a:spcPct val="150000"/>
              </a:lnSpc>
              <a:buFont typeface="Wingdings" panose="05000000000000000000" pitchFamily="2" charset="2"/>
              <a:buChar char="§"/>
            </a:pPr>
            <a:r>
              <a:rPr lang="es-CO" sz="2800" kern="0" dirty="0">
                <a:latin typeface="Segoe UI Light" panose="020B0502040204020203" pitchFamily="34" charset="0"/>
                <a:ea typeface="Times New Roman" panose="02020603050405020304" pitchFamily="18" charset="0"/>
                <a:cs typeface="Segoe UI Light" panose="020B0502040204020203" pitchFamily="34" charset="0"/>
              </a:rPr>
              <a:t>D</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iálogo interno, </a:t>
            </a:r>
          </a:p>
          <a:p>
            <a:pPr marL="457200" indent="-457200" algn="just">
              <a:lnSpc>
                <a:spcPct val="150000"/>
              </a:lnSpc>
              <a:buFont typeface="Wingdings" panose="05000000000000000000" pitchFamily="2" charset="2"/>
              <a:buChar char="§"/>
            </a:pPr>
            <a:r>
              <a:rPr lang="es-CO" sz="2800" kern="0" dirty="0">
                <a:latin typeface="Segoe UI Light" panose="020B0502040204020203" pitchFamily="34" charset="0"/>
                <a:ea typeface="Times New Roman" panose="02020603050405020304" pitchFamily="18" charset="0"/>
                <a:cs typeface="Segoe UI Light" panose="020B0502040204020203" pitchFamily="34" charset="0"/>
              </a:rPr>
              <a:t>C</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omunicación estructurada,  </a:t>
            </a:r>
          </a:p>
          <a:p>
            <a:pPr marL="457200" indent="-457200" algn="just">
              <a:lnSpc>
                <a:spcPct val="150000"/>
              </a:lnSpc>
              <a:buFont typeface="Wingdings" panose="05000000000000000000" pitchFamily="2" charset="2"/>
              <a:buChar char="§"/>
            </a:pPr>
            <a:r>
              <a:rPr lang="es-CO" sz="2800" kern="0" dirty="0">
                <a:latin typeface="Segoe UI Light" panose="020B0502040204020203" pitchFamily="34" charset="0"/>
                <a:ea typeface="Times New Roman" panose="02020603050405020304" pitchFamily="18" charset="0"/>
                <a:cs typeface="Segoe UI Light" panose="020B0502040204020203" pitchFamily="34" charset="0"/>
              </a:rPr>
              <a:t>P</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alabras clave, </a:t>
            </a:r>
          </a:p>
          <a:p>
            <a:pPr marL="457200" indent="-457200" algn="just">
              <a:lnSpc>
                <a:spcPct val="150000"/>
              </a:lnSpc>
              <a:buFont typeface="Wingdings" panose="05000000000000000000" pitchFamily="2" charset="2"/>
              <a:buChar char="§"/>
            </a:pPr>
            <a:r>
              <a:rPr lang="es-CO" sz="2800" kern="0" dirty="0">
                <a:latin typeface="Segoe UI Light" panose="020B0502040204020203" pitchFamily="34" charset="0"/>
                <a:ea typeface="Times New Roman" panose="02020603050405020304" pitchFamily="18" charset="0"/>
                <a:cs typeface="Segoe UI Light" panose="020B0502040204020203" pitchFamily="34" charset="0"/>
              </a:rPr>
              <a:t>E</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stablecimientos de rutinas.</a:t>
            </a:r>
          </a:p>
          <a:p>
            <a:pPr marL="457200" indent="-457200" algn="just">
              <a:lnSpc>
                <a:spcPct val="150000"/>
              </a:lnSpc>
              <a:buFont typeface="Wingdings" panose="05000000000000000000" pitchFamily="2" charset="2"/>
              <a:buChar char="§"/>
            </a:pPr>
            <a:r>
              <a:rPr lang="es-CO" sz="2800" kern="0" dirty="0">
                <a:latin typeface="Segoe UI Light" panose="020B0502040204020203" pitchFamily="34" charset="0"/>
                <a:ea typeface="Times New Roman" panose="02020603050405020304" pitchFamily="18" charset="0"/>
                <a:cs typeface="Segoe UI Light" panose="020B0502040204020203" pitchFamily="34" charset="0"/>
              </a:rPr>
              <a:t>D</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inámicas de grupo. </a:t>
            </a:r>
            <a:endParaRPr lang="es-CO" sz="2800" dirty="0"/>
          </a:p>
        </p:txBody>
      </p:sp>
      <p:sp>
        <p:nvSpPr>
          <p:cNvPr id="10" name="CuadroTexto 9">
            <a:extLst>
              <a:ext uri="{FF2B5EF4-FFF2-40B4-BE49-F238E27FC236}">
                <a16:creationId xmlns:a16="http://schemas.microsoft.com/office/drawing/2014/main" id="{25507D2E-44E9-1A69-1AD5-10D724E3920F}"/>
              </a:ext>
            </a:extLst>
          </p:cNvPr>
          <p:cNvSpPr txBox="1"/>
          <p:nvPr/>
        </p:nvSpPr>
        <p:spPr>
          <a:xfrm>
            <a:off x="956858" y="2337720"/>
            <a:ext cx="9144000" cy="954107"/>
          </a:xfrm>
          <a:prstGeom prst="rect">
            <a:avLst/>
          </a:prstGeom>
          <a:noFill/>
        </p:spPr>
        <p:txBody>
          <a:bodyPr wrap="square">
            <a:spAutoFit/>
          </a:bodyPr>
          <a:lstStyle/>
          <a:p>
            <a:pPr marL="457200" indent="-457200" algn="just">
              <a:buFont typeface="Wingdings" panose="05000000000000000000" pitchFamily="2" charset="2"/>
              <a:buChar char="q"/>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Las técnicas de intervención psicológica más habituales dentro de la psicología deportiva son:  </a:t>
            </a:r>
          </a:p>
        </p:txBody>
      </p:sp>
      <p:grpSp>
        <p:nvGrpSpPr>
          <p:cNvPr id="7" name="Grupo 6">
            <a:extLst>
              <a:ext uri="{FF2B5EF4-FFF2-40B4-BE49-F238E27FC236}">
                <a16:creationId xmlns:a16="http://schemas.microsoft.com/office/drawing/2014/main" id="{537B1D55-7227-4D36-A708-8B2163545A06}"/>
              </a:ext>
            </a:extLst>
          </p:cNvPr>
          <p:cNvGrpSpPr/>
          <p:nvPr/>
        </p:nvGrpSpPr>
        <p:grpSpPr>
          <a:xfrm>
            <a:off x="10827959" y="3757955"/>
            <a:ext cx="7014321" cy="3993992"/>
            <a:chOff x="12754253" y="3550846"/>
            <a:chExt cx="5097221" cy="2583256"/>
          </a:xfrm>
        </p:grpSpPr>
        <p:sp>
          <p:nvSpPr>
            <p:cNvPr id="2" name="object 3">
              <a:extLst>
                <a:ext uri="{FF2B5EF4-FFF2-40B4-BE49-F238E27FC236}">
                  <a16:creationId xmlns:a16="http://schemas.microsoft.com/office/drawing/2014/main" id="{C636D0C2-DB6F-EC07-5E29-6D7AE3660276}"/>
                </a:ext>
              </a:extLst>
            </p:cNvPr>
            <p:cNvSpPr/>
            <p:nvPr/>
          </p:nvSpPr>
          <p:spPr>
            <a:xfrm rot="5400000">
              <a:off x="14011236" y="2293863"/>
              <a:ext cx="2583256"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6" name="Imagen 5">
              <a:extLst>
                <a:ext uri="{FF2B5EF4-FFF2-40B4-BE49-F238E27FC236}">
                  <a16:creationId xmlns:a16="http://schemas.microsoft.com/office/drawing/2014/main" id="{97306E7D-5DEF-CA20-722E-A35AFA1F322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930948" y="3707721"/>
              <a:ext cx="4671252" cy="2292427"/>
            </a:xfrm>
            <a:prstGeom prst="rect">
              <a:avLst/>
            </a:prstGeom>
          </p:spPr>
        </p:pic>
      </p:grpSp>
    </p:spTree>
    <p:extLst>
      <p:ext uri="{BB962C8B-B14F-4D97-AF65-F5344CB8AC3E}">
        <p14:creationId xmlns:p14="http://schemas.microsoft.com/office/powerpoint/2010/main" val="283947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330" y="4368729"/>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sp>
        <p:nvSpPr>
          <p:cNvPr id="4" name="CuadroTexto 3">
            <a:extLst>
              <a:ext uri="{FF2B5EF4-FFF2-40B4-BE49-F238E27FC236}">
                <a16:creationId xmlns:a16="http://schemas.microsoft.com/office/drawing/2014/main" id="{4FE455D9-033D-5004-7260-70480B5F47F1}"/>
              </a:ext>
            </a:extLst>
          </p:cNvPr>
          <p:cNvSpPr txBox="1"/>
          <p:nvPr/>
        </p:nvSpPr>
        <p:spPr>
          <a:xfrm>
            <a:off x="1843264" y="2221313"/>
            <a:ext cx="9144000" cy="584775"/>
          </a:xfrm>
          <a:prstGeom prst="rect">
            <a:avLst/>
          </a:prstGeom>
          <a:noFill/>
        </p:spPr>
        <p:txBody>
          <a:bodyPr wrap="square">
            <a:spAutoFit/>
          </a:bodyPr>
          <a:lstStyle/>
          <a:p>
            <a:r>
              <a:rPr lang="es-CO" sz="3200" b="1" kern="0" dirty="0">
                <a:solidFill>
                  <a:srgbClr val="202020"/>
                </a:solidFill>
                <a:latin typeface="Segoe UI Light" panose="020B0502040204020203" pitchFamily="34" charset="0"/>
                <a:ea typeface="Times New Roman" panose="02020603050405020304" pitchFamily="18" charset="0"/>
                <a:cs typeface="Segoe UI Light" panose="020B0502040204020203" pitchFamily="34" charset="0"/>
              </a:rPr>
              <a:t>L</a:t>
            </a:r>
            <a:r>
              <a:rPr lang="es-CO" sz="3200" b="1"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as ventajas de la psicología en el deporte</a:t>
            </a:r>
            <a:endParaRPr lang="es-CO" sz="3200" dirty="0">
              <a:latin typeface="Segoe UI Light" panose="020B0502040204020203" pitchFamily="34" charset="0"/>
              <a:cs typeface="Segoe UI Light" panose="020B0502040204020203" pitchFamily="34" charset="0"/>
            </a:endParaRPr>
          </a:p>
        </p:txBody>
      </p:sp>
      <p:sp>
        <p:nvSpPr>
          <p:cNvPr id="7" name="CuadroTexto 6">
            <a:extLst>
              <a:ext uri="{FF2B5EF4-FFF2-40B4-BE49-F238E27FC236}">
                <a16:creationId xmlns:a16="http://schemas.microsoft.com/office/drawing/2014/main" id="{7B57EC3A-CB1D-5549-61AD-E0442A76F1D3}"/>
              </a:ext>
            </a:extLst>
          </p:cNvPr>
          <p:cNvSpPr txBox="1"/>
          <p:nvPr/>
        </p:nvSpPr>
        <p:spPr>
          <a:xfrm>
            <a:off x="1909068" y="3548340"/>
            <a:ext cx="9144000" cy="1304716"/>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Hoy en día, la psicología deportiva es muy valorada en todos los deportes y países. </a:t>
            </a:r>
          </a:p>
        </p:txBody>
      </p:sp>
      <p:sp>
        <p:nvSpPr>
          <p:cNvPr id="9" name="CuadroTexto 8">
            <a:extLst>
              <a:ext uri="{FF2B5EF4-FFF2-40B4-BE49-F238E27FC236}">
                <a16:creationId xmlns:a16="http://schemas.microsoft.com/office/drawing/2014/main" id="{ACC66D55-C934-B464-0E02-C5703CA8D107}"/>
              </a:ext>
            </a:extLst>
          </p:cNvPr>
          <p:cNvSpPr txBox="1"/>
          <p:nvPr/>
        </p:nvSpPr>
        <p:spPr>
          <a:xfrm>
            <a:off x="1909068" y="5258290"/>
            <a:ext cx="9144000" cy="2597378"/>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Las actividades relacionadas con el alto rendimiento deportivo, incluyen algún profesional que fortalece la confianza y aporta técnicas para el cuidado y mantenimiento de una buena salud mental y física.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37" name="Grupo 36">
            <a:extLst>
              <a:ext uri="{FF2B5EF4-FFF2-40B4-BE49-F238E27FC236}">
                <a16:creationId xmlns:a16="http://schemas.microsoft.com/office/drawing/2014/main" id="{6AED5DF1-AB46-C3D9-12F0-45DB575E9B2C}"/>
              </a:ext>
            </a:extLst>
          </p:cNvPr>
          <p:cNvGrpSpPr/>
          <p:nvPr/>
        </p:nvGrpSpPr>
        <p:grpSpPr>
          <a:xfrm>
            <a:off x="11955520" y="3757567"/>
            <a:ext cx="5735674" cy="4304822"/>
            <a:chOff x="12754253" y="3550846"/>
            <a:chExt cx="5097221" cy="3296204"/>
          </a:xfrm>
        </p:grpSpPr>
        <p:sp>
          <p:nvSpPr>
            <p:cNvPr id="10" name="object 3">
              <a:extLst>
                <a:ext uri="{FF2B5EF4-FFF2-40B4-BE49-F238E27FC236}">
                  <a16:creationId xmlns:a16="http://schemas.microsoft.com/office/drawing/2014/main" id="{407257FB-1D34-6DC8-14A7-712CE580EDB1}"/>
                </a:ext>
              </a:extLst>
            </p:cNvPr>
            <p:cNvSpPr/>
            <p:nvPr/>
          </p:nvSpPr>
          <p:spPr>
            <a:xfrm rot="5400000">
              <a:off x="13654762" y="2650337"/>
              <a:ext cx="3296204"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36" name="Imagen 35">
              <a:extLst>
                <a:ext uri="{FF2B5EF4-FFF2-40B4-BE49-F238E27FC236}">
                  <a16:creationId xmlns:a16="http://schemas.microsoft.com/office/drawing/2014/main" id="{69869158-7BCD-45CC-5C45-DCFF6CD8239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954000" y="3738022"/>
              <a:ext cx="4746052" cy="2853277"/>
            </a:xfrm>
            <a:prstGeom prst="rect">
              <a:avLst/>
            </a:prstGeom>
          </p:spPr>
        </p:pic>
      </p:grpSp>
    </p:spTree>
    <p:extLst>
      <p:ext uri="{BB962C8B-B14F-4D97-AF65-F5344CB8AC3E}">
        <p14:creationId xmlns:p14="http://schemas.microsoft.com/office/powerpoint/2010/main" val="27230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4" name="CuadroTexto 3">
            <a:extLst>
              <a:ext uri="{FF2B5EF4-FFF2-40B4-BE49-F238E27FC236}">
                <a16:creationId xmlns:a16="http://schemas.microsoft.com/office/drawing/2014/main" id="{C6AD9608-2970-A844-BC76-4BD345B1E291}"/>
              </a:ext>
            </a:extLst>
          </p:cNvPr>
          <p:cNvSpPr txBox="1"/>
          <p:nvPr/>
        </p:nvSpPr>
        <p:spPr>
          <a:xfrm>
            <a:off x="670869" y="1706042"/>
            <a:ext cx="14236423" cy="1304716"/>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CO" sz="2800" kern="0" dirty="0">
                <a:solidFill>
                  <a:srgbClr val="202020"/>
                </a:solidFill>
                <a:latin typeface="Segoe UI Light" panose="020B0502040204020203" pitchFamily="34" charset="0"/>
                <a:ea typeface="Times New Roman" panose="02020603050405020304" pitchFamily="18" charset="0"/>
                <a:cs typeface="Segoe UI Light" panose="020B0502040204020203" pitchFamily="34" charset="0"/>
              </a:rPr>
              <a:t>L</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a implementación de la </a:t>
            </a:r>
            <a:r>
              <a:rPr lang="es-CO" sz="2800" b="1"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Psicología deportiva</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 en los equipos de alto rendimiento es una prioridad para poder alcanzar grandes objetivos.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6" name="CuadroTexto 5">
            <a:extLst>
              <a:ext uri="{FF2B5EF4-FFF2-40B4-BE49-F238E27FC236}">
                <a16:creationId xmlns:a16="http://schemas.microsoft.com/office/drawing/2014/main" id="{149041D0-5DE6-7238-70BA-CD4D4229AC08}"/>
              </a:ext>
            </a:extLst>
          </p:cNvPr>
          <p:cNvSpPr txBox="1"/>
          <p:nvPr/>
        </p:nvSpPr>
        <p:spPr>
          <a:xfrm>
            <a:off x="743980" y="3305709"/>
            <a:ext cx="8513995" cy="3890039"/>
          </a:xfrm>
          <a:prstGeom prst="rect">
            <a:avLst/>
          </a:prstGeom>
          <a:noFill/>
        </p:spPr>
        <p:txBody>
          <a:bodyPr wrap="square">
            <a:spAutoFit/>
          </a:bodyPr>
          <a:lstStyle/>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Mejora la confianza. 		               </a:t>
            </a:r>
          </a:p>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Mejora la motivación. 		      </a:t>
            </a:r>
          </a:p>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Mejora el rendimiento. 		      </a:t>
            </a:r>
          </a:p>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Mejora habilidades de la memoria y la coordinación</a:t>
            </a:r>
          </a:p>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Mejora las relaciones entre compañeros.     </a:t>
            </a:r>
          </a:p>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Disminuye episodios de ansiedad. .</a:t>
            </a:r>
          </a:p>
        </p:txBody>
      </p:sp>
      <p:sp>
        <p:nvSpPr>
          <p:cNvPr id="8" name="CuadroTexto 7">
            <a:extLst>
              <a:ext uri="{FF2B5EF4-FFF2-40B4-BE49-F238E27FC236}">
                <a16:creationId xmlns:a16="http://schemas.microsoft.com/office/drawing/2014/main" id="{A70EE877-F32A-9140-9BE8-2A6A83F50460}"/>
              </a:ext>
            </a:extLst>
          </p:cNvPr>
          <p:cNvSpPr txBox="1"/>
          <p:nvPr/>
        </p:nvSpPr>
        <p:spPr>
          <a:xfrm>
            <a:off x="9577139" y="3305709"/>
            <a:ext cx="7907351" cy="3890039"/>
          </a:xfrm>
          <a:prstGeom prst="rect">
            <a:avLst/>
          </a:prstGeom>
          <a:noFill/>
        </p:spPr>
        <p:txBody>
          <a:bodyPr wrap="square">
            <a:spAutoFit/>
          </a:bodyPr>
          <a:lstStyle/>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Mejora el trabajo en equipo.</a:t>
            </a:r>
            <a:endParaRPr lang="es-CO" sz="2800" kern="100" dirty="0">
              <a:solidFill>
                <a:srgbClr val="202020"/>
              </a:solidFill>
              <a:effectLst/>
              <a:latin typeface="Segoe UI Light" panose="020B0502040204020203" pitchFamily="34" charset="0"/>
              <a:ea typeface="Calibri" panose="020F0502020204030204" pitchFamily="34" charset="0"/>
              <a:cs typeface="Segoe UI Light" panose="020B0502040204020203" pitchFamily="34" charset="0"/>
            </a:endParaRPr>
          </a:p>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Mejora la capacidad de delegar.</a:t>
            </a:r>
          </a:p>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Disminuye la inseguridad.</a:t>
            </a:r>
          </a:p>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Disminuye el estrés. </a:t>
            </a:r>
            <a:endParaRPr lang="es-CO" sz="2800" kern="0" dirty="0">
              <a:solidFill>
                <a:srgbClr val="202020"/>
              </a:solidFill>
              <a:latin typeface="Segoe UI Light" panose="020B0502040204020203" pitchFamily="34" charset="0"/>
              <a:ea typeface="Times New Roman" panose="02020603050405020304" pitchFamily="18" charset="0"/>
              <a:cs typeface="Segoe UI Light" panose="020B0502040204020203" pitchFamily="34" charset="0"/>
            </a:endParaRPr>
          </a:p>
          <a:p>
            <a:pPr marL="45720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Favorece la concentración</a:t>
            </a:r>
          </a:p>
          <a:p>
            <a:pPr marL="457200" lvl="0" indent="-457200">
              <a:lnSpc>
                <a:spcPct val="150000"/>
              </a:lnSpc>
              <a:buSzPct val="100000"/>
              <a:buFont typeface="Wingdings" panose="05000000000000000000" pitchFamily="2" charset="2"/>
              <a:buChar char="§"/>
              <a:tabLst>
                <a:tab pos="457200" algn="l"/>
              </a:tabLst>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Ayuda a mejorar las técnicas de entrenamiento.</a:t>
            </a:r>
            <a:endParaRPr lang="es-CO" sz="2800" kern="100" dirty="0">
              <a:solidFill>
                <a:srgbClr val="202020"/>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34708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grpSp>
        <p:nvGrpSpPr>
          <p:cNvPr id="4" name="Grupo 3"/>
          <p:cNvGrpSpPr/>
          <p:nvPr/>
        </p:nvGrpSpPr>
        <p:grpSpPr>
          <a:xfrm>
            <a:off x="11872993" y="3662944"/>
            <a:ext cx="5737255" cy="4511045"/>
            <a:chOff x="10287602" y="6809715"/>
            <a:chExt cx="3961797" cy="2880574"/>
          </a:xfrm>
        </p:grpSpPr>
        <p:sp>
          <p:nvSpPr>
            <p:cNvPr id="44" name="object 3"/>
            <p:cNvSpPr/>
            <p:nvPr/>
          </p:nvSpPr>
          <p:spPr>
            <a:xfrm>
              <a:off x="10287602" y="6809715"/>
              <a:ext cx="3961797" cy="2880574"/>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43" name="Imagen 42"/>
            <p:cNvPicPr>
              <a:picLocks noChangeAspect="1"/>
            </p:cNvPicPr>
            <p:nvPr/>
          </p:nvPicPr>
          <p:blipFill>
            <a:blip r:embed="rId16"/>
            <a:stretch>
              <a:fillRect/>
            </a:stretch>
          </p:blipFill>
          <p:spPr>
            <a:xfrm>
              <a:off x="10500528" y="7006738"/>
              <a:ext cx="3535943" cy="2473341"/>
            </a:xfrm>
            <a:prstGeom prst="rect">
              <a:avLst/>
            </a:prstGeom>
          </p:spPr>
        </p:pic>
      </p:grpSp>
      <p:sp>
        <p:nvSpPr>
          <p:cNvPr id="9" name="CuadroTexto 8">
            <a:extLst>
              <a:ext uri="{FF2B5EF4-FFF2-40B4-BE49-F238E27FC236}">
                <a16:creationId xmlns:a16="http://schemas.microsoft.com/office/drawing/2014/main" id="{2E54DEC6-1E2B-3BE0-2A58-E3A1E7C1A6F8}"/>
              </a:ext>
            </a:extLst>
          </p:cNvPr>
          <p:cNvSpPr txBox="1"/>
          <p:nvPr/>
        </p:nvSpPr>
        <p:spPr>
          <a:xfrm>
            <a:off x="1701968" y="1964274"/>
            <a:ext cx="9154632" cy="1304716"/>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Las habilidades psicológicas que intervienen en el rendimiento deportivo son: </a:t>
            </a:r>
          </a:p>
        </p:txBody>
      </p:sp>
      <p:sp>
        <p:nvSpPr>
          <p:cNvPr id="15" name="CuadroTexto 14">
            <a:extLst>
              <a:ext uri="{FF2B5EF4-FFF2-40B4-BE49-F238E27FC236}">
                <a16:creationId xmlns:a16="http://schemas.microsoft.com/office/drawing/2014/main" id="{375AEA5C-B2DB-DCDE-8014-B8F6218AC6FF}"/>
              </a:ext>
            </a:extLst>
          </p:cNvPr>
          <p:cNvSpPr txBox="1"/>
          <p:nvPr/>
        </p:nvSpPr>
        <p:spPr>
          <a:xfrm>
            <a:off x="1804319" y="8566558"/>
            <a:ext cx="9154632" cy="1304716"/>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Estas habilidades son las más destacadas por diversos escritores. </a:t>
            </a:r>
            <a:endParaRPr lang="es-CO" sz="2800" dirty="0">
              <a:latin typeface="Segoe UI Light" panose="020B0502040204020203" pitchFamily="34" charset="0"/>
              <a:cs typeface="Segoe UI Light" panose="020B0502040204020203" pitchFamily="34" charset="0"/>
            </a:endParaRPr>
          </a:p>
        </p:txBody>
      </p:sp>
      <p:sp>
        <p:nvSpPr>
          <p:cNvPr id="17" name="CuadroTexto 16">
            <a:extLst>
              <a:ext uri="{FF2B5EF4-FFF2-40B4-BE49-F238E27FC236}">
                <a16:creationId xmlns:a16="http://schemas.microsoft.com/office/drawing/2014/main" id="{EFA12F9F-B466-2CB9-FD26-6B64497D8375}"/>
              </a:ext>
            </a:extLst>
          </p:cNvPr>
          <p:cNvSpPr txBox="1"/>
          <p:nvPr/>
        </p:nvSpPr>
        <p:spPr>
          <a:xfrm>
            <a:off x="2493739" y="3685030"/>
            <a:ext cx="4507938" cy="658385"/>
          </a:xfrm>
          <a:prstGeom prst="rect">
            <a:avLst/>
          </a:prstGeom>
          <a:noFill/>
        </p:spPr>
        <p:txBody>
          <a:bodyPr wrap="square">
            <a:spAutoFit/>
          </a:bodyPr>
          <a:lstStyle/>
          <a:p>
            <a:pPr marL="914400" lvl="1" indent="-457200" algn="just">
              <a:lnSpc>
                <a:spcPct val="150000"/>
              </a:lnSpc>
              <a:buFont typeface="Wingdings" panose="05000000000000000000" pitchFamily="2" charset="2"/>
              <a:buChar char="§"/>
            </a:pPr>
            <a:r>
              <a:rPr lang="es-ES" sz="2800" dirty="0">
                <a:solidFill>
                  <a:srgbClr val="00000A"/>
                </a:solidFill>
                <a:latin typeface="Segoe UI Light" panose="020B0502040204020203" pitchFamily="34" charset="0"/>
                <a:cs typeface="Segoe UI Light" panose="020B0502040204020203" pitchFamily="34" charset="0"/>
              </a:rPr>
              <a:t>Autoconfianza</a:t>
            </a:r>
            <a:endParaRPr lang="es-ES" sz="2800" b="0" i="0" u="none" strike="noStrike" baseline="0" dirty="0">
              <a:solidFill>
                <a:srgbClr val="00000A"/>
              </a:solidFill>
              <a:latin typeface="Segoe UI Light" panose="020B0502040204020203" pitchFamily="34" charset="0"/>
              <a:cs typeface="Segoe UI Light" panose="020B0502040204020203" pitchFamily="34" charset="0"/>
            </a:endParaRPr>
          </a:p>
        </p:txBody>
      </p:sp>
      <p:sp>
        <p:nvSpPr>
          <p:cNvPr id="21" name="CuadroTexto 20">
            <a:extLst>
              <a:ext uri="{FF2B5EF4-FFF2-40B4-BE49-F238E27FC236}">
                <a16:creationId xmlns:a16="http://schemas.microsoft.com/office/drawing/2014/main" id="{D0235633-8936-8E91-C708-6E2003B8DD6B}"/>
              </a:ext>
            </a:extLst>
          </p:cNvPr>
          <p:cNvSpPr txBox="1"/>
          <p:nvPr/>
        </p:nvSpPr>
        <p:spPr>
          <a:xfrm>
            <a:off x="2454962" y="6944663"/>
            <a:ext cx="4507938" cy="658385"/>
          </a:xfrm>
          <a:prstGeom prst="rect">
            <a:avLst/>
          </a:prstGeom>
          <a:noFill/>
        </p:spPr>
        <p:txBody>
          <a:bodyPr wrap="square">
            <a:spAutoFit/>
          </a:bodyPr>
          <a:lstStyle/>
          <a:p>
            <a:pPr marL="914400" lvl="1" indent="-457200" algn="just">
              <a:lnSpc>
                <a:spcPct val="150000"/>
              </a:lnSpc>
              <a:buFont typeface="Wingdings" panose="05000000000000000000" pitchFamily="2" charset="2"/>
              <a:buChar char="§"/>
            </a:pPr>
            <a:r>
              <a:rPr lang="es-ES" sz="2800" dirty="0">
                <a:solidFill>
                  <a:srgbClr val="00000A"/>
                </a:solidFill>
                <a:latin typeface="Segoe UI Light" panose="020B0502040204020203" pitchFamily="34" charset="0"/>
                <a:cs typeface="Segoe UI Light" panose="020B0502040204020203" pitchFamily="34" charset="0"/>
              </a:rPr>
              <a:t>Ansiedad</a:t>
            </a:r>
            <a:endParaRPr lang="es-ES" sz="2800" b="0" i="0" u="none" strike="noStrike" baseline="0" dirty="0">
              <a:solidFill>
                <a:srgbClr val="00000A"/>
              </a:solidFill>
              <a:latin typeface="Segoe UI Light" panose="020B0502040204020203" pitchFamily="34" charset="0"/>
              <a:cs typeface="Segoe UI Light" panose="020B0502040204020203" pitchFamily="34" charset="0"/>
            </a:endParaRPr>
          </a:p>
        </p:txBody>
      </p:sp>
      <p:sp>
        <p:nvSpPr>
          <p:cNvPr id="23" name="CuadroTexto 22">
            <a:extLst>
              <a:ext uri="{FF2B5EF4-FFF2-40B4-BE49-F238E27FC236}">
                <a16:creationId xmlns:a16="http://schemas.microsoft.com/office/drawing/2014/main" id="{DAC32DD7-A98D-3A66-B13D-B3CF4CB8ECAA}"/>
              </a:ext>
            </a:extLst>
          </p:cNvPr>
          <p:cNvSpPr txBox="1"/>
          <p:nvPr/>
        </p:nvSpPr>
        <p:spPr>
          <a:xfrm>
            <a:off x="2493739" y="4437443"/>
            <a:ext cx="4507938" cy="658385"/>
          </a:xfrm>
          <a:prstGeom prst="rect">
            <a:avLst/>
          </a:prstGeom>
          <a:noFill/>
        </p:spPr>
        <p:txBody>
          <a:bodyPr wrap="square">
            <a:spAutoFit/>
          </a:bodyPr>
          <a:lstStyle/>
          <a:p>
            <a:pPr marL="914400" lvl="1" indent="-457200" algn="just">
              <a:lnSpc>
                <a:spcPct val="150000"/>
              </a:lnSpc>
              <a:buFont typeface="Wingdings" panose="05000000000000000000" pitchFamily="2" charset="2"/>
              <a:buChar char="§"/>
            </a:pPr>
            <a:r>
              <a:rPr lang="es-ES" sz="2800" b="0" i="0" u="none" strike="noStrike" baseline="0" dirty="0">
                <a:solidFill>
                  <a:srgbClr val="00000A"/>
                </a:solidFill>
                <a:latin typeface="Segoe UI Light" panose="020B0502040204020203" pitchFamily="34" charset="0"/>
                <a:cs typeface="Segoe UI Light" panose="020B0502040204020203" pitchFamily="34" charset="0"/>
              </a:rPr>
              <a:t>Atención </a:t>
            </a:r>
          </a:p>
        </p:txBody>
      </p:sp>
      <p:sp>
        <p:nvSpPr>
          <p:cNvPr id="25" name="CuadroTexto 24">
            <a:extLst>
              <a:ext uri="{FF2B5EF4-FFF2-40B4-BE49-F238E27FC236}">
                <a16:creationId xmlns:a16="http://schemas.microsoft.com/office/drawing/2014/main" id="{1EB72EB3-B0EF-2693-FAB5-C393289A4B15}"/>
              </a:ext>
            </a:extLst>
          </p:cNvPr>
          <p:cNvSpPr txBox="1"/>
          <p:nvPr/>
        </p:nvSpPr>
        <p:spPr>
          <a:xfrm>
            <a:off x="2493739" y="5318364"/>
            <a:ext cx="4507938" cy="658385"/>
          </a:xfrm>
          <a:prstGeom prst="rect">
            <a:avLst/>
          </a:prstGeom>
          <a:noFill/>
        </p:spPr>
        <p:txBody>
          <a:bodyPr wrap="square">
            <a:spAutoFit/>
          </a:bodyPr>
          <a:lstStyle/>
          <a:p>
            <a:pPr marL="914400" lvl="1" indent="-457200" algn="just">
              <a:lnSpc>
                <a:spcPct val="150000"/>
              </a:lnSpc>
              <a:buFont typeface="Wingdings" panose="05000000000000000000" pitchFamily="2" charset="2"/>
              <a:buChar char="§"/>
            </a:pPr>
            <a:r>
              <a:rPr lang="es-ES" sz="2800" b="0" i="0" u="none" strike="noStrike" baseline="0" dirty="0">
                <a:solidFill>
                  <a:srgbClr val="00000A"/>
                </a:solidFill>
                <a:latin typeface="Segoe UI Light" panose="020B0502040204020203" pitchFamily="34" charset="0"/>
                <a:cs typeface="Segoe UI Light" panose="020B0502040204020203" pitchFamily="34" charset="0"/>
              </a:rPr>
              <a:t>Motivación </a:t>
            </a:r>
          </a:p>
        </p:txBody>
      </p:sp>
      <p:sp>
        <p:nvSpPr>
          <p:cNvPr id="26" name="CuadroTexto 25">
            <a:extLst>
              <a:ext uri="{FF2B5EF4-FFF2-40B4-BE49-F238E27FC236}">
                <a16:creationId xmlns:a16="http://schemas.microsoft.com/office/drawing/2014/main" id="{F7F03F44-F1BD-2228-9BCB-6AD17E55F1DE}"/>
              </a:ext>
            </a:extLst>
          </p:cNvPr>
          <p:cNvSpPr txBox="1"/>
          <p:nvPr/>
        </p:nvSpPr>
        <p:spPr>
          <a:xfrm>
            <a:off x="2474455" y="7745599"/>
            <a:ext cx="4507938" cy="658385"/>
          </a:xfrm>
          <a:prstGeom prst="rect">
            <a:avLst/>
          </a:prstGeom>
          <a:noFill/>
        </p:spPr>
        <p:txBody>
          <a:bodyPr wrap="square">
            <a:spAutoFit/>
          </a:bodyPr>
          <a:lstStyle/>
          <a:p>
            <a:pPr marL="914400" lvl="1" indent="-457200" algn="just">
              <a:lnSpc>
                <a:spcPct val="150000"/>
              </a:lnSpc>
              <a:buFont typeface="Wingdings" panose="05000000000000000000" pitchFamily="2" charset="2"/>
              <a:buChar char="§"/>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Estrés </a:t>
            </a:r>
          </a:p>
        </p:txBody>
      </p:sp>
      <p:sp>
        <p:nvSpPr>
          <p:cNvPr id="27" name="CuadroTexto 26">
            <a:extLst>
              <a:ext uri="{FF2B5EF4-FFF2-40B4-BE49-F238E27FC236}">
                <a16:creationId xmlns:a16="http://schemas.microsoft.com/office/drawing/2014/main" id="{38FCDB78-65C3-999B-7D0E-3A126D405EB7}"/>
              </a:ext>
            </a:extLst>
          </p:cNvPr>
          <p:cNvSpPr txBox="1"/>
          <p:nvPr/>
        </p:nvSpPr>
        <p:spPr>
          <a:xfrm>
            <a:off x="2474455" y="6175943"/>
            <a:ext cx="4507938" cy="658385"/>
          </a:xfrm>
          <a:prstGeom prst="rect">
            <a:avLst/>
          </a:prstGeom>
          <a:noFill/>
        </p:spPr>
        <p:txBody>
          <a:bodyPr wrap="square">
            <a:spAutoFit/>
          </a:bodyPr>
          <a:lstStyle/>
          <a:p>
            <a:pPr marL="914400" lvl="1" indent="-457200" algn="just">
              <a:lnSpc>
                <a:spcPct val="150000"/>
              </a:lnSpc>
              <a:buFont typeface="Wingdings" panose="05000000000000000000" pitchFamily="2" charset="2"/>
              <a:buChar char="§"/>
            </a:pPr>
            <a:r>
              <a:rPr lang="es-ES" sz="2800" dirty="0">
                <a:solidFill>
                  <a:srgbClr val="00000A"/>
                </a:solidFill>
                <a:latin typeface="Segoe UI Light" panose="020B0502040204020203" pitchFamily="34" charset="0"/>
                <a:cs typeface="Segoe UI Light" panose="020B0502040204020203" pitchFamily="34" charset="0"/>
              </a:rPr>
              <a:t>Activación</a:t>
            </a:r>
            <a:r>
              <a:rPr lang="es-ES" sz="2800" b="0" i="0" u="none" strike="noStrike" baseline="0" dirty="0">
                <a:solidFill>
                  <a:srgbClr val="00000A"/>
                </a:solidFill>
                <a:latin typeface="Segoe UI Light" panose="020B0502040204020203" pitchFamily="34" charset="0"/>
                <a:cs typeface="Segoe UI Light" panose="020B0502040204020203" pitchFamily="34" charset="0"/>
              </a:rPr>
              <a:t> </a:t>
            </a:r>
          </a:p>
        </p:txBody>
      </p:sp>
    </p:spTree>
    <p:extLst>
      <p:ext uri="{BB962C8B-B14F-4D97-AF65-F5344CB8AC3E}">
        <p14:creationId xmlns:p14="http://schemas.microsoft.com/office/powerpoint/2010/main" val="298407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21" grpId="0"/>
      <p:bldP spid="23"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0210"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32" name="Picture 5"/>
          <p:cNvPicPr>
            <a:picLocks noChangeAspect="1"/>
          </p:cNvPicPr>
          <p:nvPr/>
        </p:nvPicPr>
        <p:blipFill>
          <a:blip r:embed="rId13">
            <a:alphaModFix amt="97000"/>
          </a:blip>
          <a:srcRect l="18146" t="18339" r="31685" b="22961"/>
          <a:stretch>
            <a:fillRect/>
          </a:stretch>
        </p:blipFill>
        <p:spPr>
          <a:xfrm>
            <a:off x="16110857" y="266700"/>
            <a:ext cx="1981200" cy="1573743"/>
          </a:xfrm>
          <a:prstGeom prst="rect">
            <a:avLst/>
          </a:prstGeom>
        </p:spPr>
      </p:pic>
      <p:grpSp>
        <p:nvGrpSpPr>
          <p:cNvPr id="2" name="Grupo 1"/>
          <p:cNvGrpSpPr/>
          <p:nvPr/>
        </p:nvGrpSpPr>
        <p:grpSpPr>
          <a:xfrm>
            <a:off x="11776922" y="2780951"/>
            <a:ext cx="5816146" cy="4267549"/>
            <a:chOff x="11875842" y="2133885"/>
            <a:chExt cx="5469305" cy="3776854"/>
          </a:xfrm>
        </p:grpSpPr>
        <p:sp>
          <p:nvSpPr>
            <p:cNvPr id="36" name="object 3"/>
            <p:cNvSpPr/>
            <p:nvPr/>
          </p:nvSpPr>
          <p:spPr>
            <a:xfrm>
              <a:off x="11875842" y="2133885"/>
              <a:ext cx="5469305" cy="3776854"/>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44" name="Imagen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053768" y="2404147"/>
              <a:ext cx="5113454" cy="3304277"/>
            </a:xfrm>
            <a:prstGeom prst="rect">
              <a:avLst/>
            </a:prstGeom>
          </p:spPr>
        </p:pic>
      </p:grpSp>
      <p:sp>
        <p:nvSpPr>
          <p:cNvPr id="4" name="CuadroTexto 3">
            <a:extLst>
              <a:ext uri="{FF2B5EF4-FFF2-40B4-BE49-F238E27FC236}">
                <a16:creationId xmlns:a16="http://schemas.microsoft.com/office/drawing/2014/main" id="{0A6F7E86-C6B6-A2EB-2844-C15249064A9D}"/>
              </a:ext>
            </a:extLst>
          </p:cNvPr>
          <p:cNvSpPr txBox="1"/>
          <p:nvPr/>
        </p:nvSpPr>
        <p:spPr>
          <a:xfrm>
            <a:off x="884141" y="2819580"/>
            <a:ext cx="9154632" cy="4267066"/>
          </a:xfrm>
          <a:prstGeom prst="rect">
            <a:avLst/>
          </a:prstGeom>
          <a:noFill/>
        </p:spPr>
        <p:txBody>
          <a:bodyPr wrap="square">
            <a:spAutoFit/>
          </a:bodyPr>
          <a:lstStyle/>
          <a:p>
            <a:pPr marL="457200" indent="-457200" algn="just">
              <a:lnSpc>
                <a:spcPct val="20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Estas habilidades psicológicas son entrenables, la psicología deportiva tiene como uno de sus objetivos potenciar </a:t>
            </a:r>
            <a:r>
              <a:rPr lang="es-ES" sz="2800" dirty="0">
                <a:solidFill>
                  <a:srgbClr val="00000A"/>
                </a:solidFill>
                <a:latin typeface="Segoe UI Light" panose="020B0502040204020203" pitchFamily="34" charset="0"/>
                <a:cs typeface="Segoe UI Light" panose="020B0502040204020203" pitchFamily="34" charset="0"/>
              </a:rPr>
              <a:t>estas</a:t>
            </a:r>
            <a:r>
              <a:rPr lang="es-ES" sz="2800" b="0" i="0" u="none" strike="noStrike" baseline="0" dirty="0">
                <a:solidFill>
                  <a:srgbClr val="00000A"/>
                </a:solidFill>
                <a:latin typeface="Segoe UI Light" panose="020B0502040204020203" pitchFamily="34" charset="0"/>
                <a:cs typeface="Segoe UI Light" panose="020B0502040204020203" pitchFamily="34" charset="0"/>
              </a:rPr>
              <a:t> habilidades psicológicas ya existentes en el deportista y/o corregir aquellas que están en un nivel </a:t>
            </a:r>
            <a:r>
              <a:rPr lang="es-CO" sz="2800" b="0" i="0" u="none" strike="noStrike" baseline="0" dirty="0">
                <a:solidFill>
                  <a:srgbClr val="00000A"/>
                </a:solidFill>
                <a:latin typeface="Segoe UI Light" panose="020B0502040204020203" pitchFamily="34" charset="0"/>
                <a:cs typeface="Segoe UI Light" panose="020B0502040204020203" pitchFamily="34" charset="0"/>
              </a:rPr>
              <a:t>deficitario.</a:t>
            </a:r>
          </a:p>
        </p:txBody>
      </p:sp>
    </p:spTree>
    <p:extLst>
      <p:ext uri="{BB962C8B-B14F-4D97-AF65-F5344CB8AC3E}">
        <p14:creationId xmlns:p14="http://schemas.microsoft.com/office/powerpoint/2010/main" val="258399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grpSp>
        <p:nvGrpSpPr>
          <p:cNvPr id="2" name="Grupo 1"/>
          <p:cNvGrpSpPr/>
          <p:nvPr/>
        </p:nvGrpSpPr>
        <p:grpSpPr>
          <a:xfrm>
            <a:off x="13366332" y="2561623"/>
            <a:ext cx="4648200" cy="5854717"/>
            <a:chOff x="8915400" y="2514191"/>
            <a:chExt cx="4191000" cy="4625772"/>
          </a:xfrm>
        </p:grpSpPr>
        <p:sp>
          <p:nvSpPr>
            <p:cNvPr id="39" name="object 3"/>
            <p:cNvSpPr/>
            <p:nvPr/>
          </p:nvSpPr>
          <p:spPr>
            <a:xfrm>
              <a:off x="8915400" y="2514191"/>
              <a:ext cx="4191000" cy="4625772"/>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43" name="Imagen 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12966" y="2769355"/>
              <a:ext cx="3795868" cy="4027294"/>
            </a:xfrm>
            <a:prstGeom prst="rect">
              <a:avLst/>
            </a:prstGeom>
          </p:spPr>
        </p:pic>
      </p:grpSp>
      <p:sp>
        <p:nvSpPr>
          <p:cNvPr id="5" name="CuadroTexto 4">
            <a:extLst>
              <a:ext uri="{FF2B5EF4-FFF2-40B4-BE49-F238E27FC236}">
                <a16:creationId xmlns:a16="http://schemas.microsoft.com/office/drawing/2014/main" id="{B2ECF1FD-1CFC-B3C8-87C7-59B163F63C32}"/>
              </a:ext>
            </a:extLst>
          </p:cNvPr>
          <p:cNvSpPr txBox="1"/>
          <p:nvPr/>
        </p:nvSpPr>
        <p:spPr>
          <a:xfrm>
            <a:off x="1658966" y="2271383"/>
            <a:ext cx="6096000" cy="580480"/>
          </a:xfrm>
          <a:prstGeom prst="rect">
            <a:avLst/>
          </a:prstGeom>
          <a:noFill/>
        </p:spPr>
        <p:txBody>
          <a:bodyPr wrap="square">
            <a:spAutoFit/>
          </a:bodyPr>
          <a:lstStyle/>
          <a:p>
            <a:pPr algn="just">
              <a:lnSpc>
                <a:spcPct val="107000"/>
              </a:lnSpc>
              <a:spcAft>
                <a:spcPts val="800"/>
              </a:spcAft>
            </a:pPr>
            <a:r>
              <a:rPr lang="es-CO" sz="3200" b="1" kern="0" dirty="0">
                <a:effectLst/>
                <a:latin typeface="Segoe UI Light" panose="020B0502040204020203" pitchFamily="34" charset="0"/>
                <a:ea typeface="Times New Roman" panose="02020603050405020304" pitchFamily="18" charset="0"/>
                <a:cs typeface="Segoe UI Light" panose="020B0502040204020203" pitchFamily="34" charset="0"/>
              </a:rPr>
              <a:t>Tipos de Habilidades </a:t>
            </a:r>
            <a:r>
              <a:rPr lang="es-CO" sz="3200" b="1" kern="0" dirty="0">
                <a:latin typeface="Segoe UI Light" panose="020B0502040204020203" pitchFamily="34" charset="0"/>
                <a:ea typeface="Times New Roman" panose="02020603050405020304" pitchFamily="18" charset="0"/>
                <a:cs typeface="Segoe UI Light" panose="020B0502040204020203" pitchFamily="34" charset="0"/>
              </a:rPr>
              <a:t>P</a:t>
            </a:r>
            <a:r>
              <a:rPr lang="es-CO" sz="3200" b="1" kern="0" dirty="0">
                <a:effectLst/>
                <a:latin typeface="Segoe UI Light" panose="020B0502040204020203" pitchFamily="34" charset="0"/>
                <a:ea typeface="Times New Roman" panose="02020603050405020304" pitchFamily="18" charset="0"/>
                <a:cs typeface="Segoe UI Light" panose="020B0502040204020203" pitchFamily="34" charset="0"/>
              </a:rPr>
              <a:t>sicológicas</a:t>
            </a:r>
            <a:endParaRPr lang="es-CO" sz="32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uadroTexto 8">
            <a:extLst>
              <a:ext uri="{FF2B5EF4-FFF2-40B4-BE49-F238E27FC236}">
                <a16:creationId xmlns:a16="http://schemas.microsoft.com/office/drawing/2014/main" id="{C7A7BBEB-36B7-35D2-4BFB-E9D63D64FF7D}"/>
              </a:ext>
            </a:extLst>
          </p:cNvPr>
          <p:cNvSpPr txBox="1"/>
          <p:nvPr/>
        </p:nvSpPr>
        <p:spPr>
          <a:xfrm>
            <a:off x="1714108" y="4273147"/>
            <a:ext cx="10706491" cy="1951047"/>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latin typeface="Segoe UI Light" panose="020B0502040204020203" pitchFamily="34" charset="0"/>
                <a:cs typeface="Segoe UI Light" panose="020B0502040204020203" pitchFamily="34" charset="0"/>
              </a:rPr>
              <a:t>Es importante que la confianza se construya sobre cuestiones que estén bajo en control del propio deportista, como en su  preparación física y mental. </a:t>
            </a:r>
          </a:p>
        </p:txBody>
      </p:sp>
      <p:sp>
        <p:nvSpPr>
          <p:cNvPr id="11" name="CuadroTexto 10">
            <a:extLst>
              <a:ext uri="{FF2B5EF4-FFF2-40B4-BE49-F238E27FC236}">
                <a16:creationId xmlns:a16="http://schemas.microsoft.com/office/drawing/2014/main" id="{88ECC1C9-B969-B454-02A9-9CF6E0C8567D}"/>
              </a:ext>
            </a:extLst>
          </p:cNvPr>
          <p:cNvSpPr txBox="1"/>
          <p:nvPr/>
        </p:nvSpPr>
        <p:spPr>
          <a:xfrm>
            <a:off x="1705398" y="3428228"/>
            <a:ext cx="2866602" cy="519438"/>
          </a:xfrm>
          <a:prstGeom prst="rect">
            <a:avLst/>
          </a:prstGeom>
          <a:noFill/>
        </p:spPr>
        <p:txBody>
          <a:bodyPr wrap="square">
            <a:spAutoFit/>
          </a:bodyPr>
          <a:lstStyle/>
          <a:p>
            <a:pPr algn="just">
              <a:lnSpc>
                <a:spcPct val="107000"/>
              </a:lnSpc>
              <a:spcAft>
                <a:spcPts val="800"/>
              </a:spcAft>
            </a:pP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Autoconfianza</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3" name="CuadroTexto 12">
            <a:extLst>
              <a:ext uri="{FF2B5EF4-FFF2-40B4-BE49-F238E27FC236}">
                <a16:creationId xmlns:a16="http://schemas.microsoft.com/office/drawing/2014/main" id="{95C74ACD-3535-1D78-57C2-D375DF142DDD}"/>
              </a:ext>
            </a:extLst>
          </p:cNvPr>
          <p:cNvSpPr txBox="1"/>
          <p:nvPr/>
        </p:nvSpPr>
        <p:spPr>
          <a:xfrm>
            <a:off x="1774856" y="6796649"/>
            <a:ext cx="10661692" cy="1304716"/>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latin typeface="Segoe UI Light" panose="020B0502040204020203" pitchFamily="34" charset="0"/>
                <a:cs typeface="Segoe UI Light" panose="020B0502040204020203" pitchFamily="34" charset="0"/>
              </a:rPr>
              <a:t>Esto</a:t>
            </a:r>
            <a:r>
              <a:rPr lang="es-ES" sz="2800" dirty="0">
                <a:latin typeface="Segoe UI Light" panose="020B0502040204020203" pitchFamily="34" charset="0"/>
                <a:cs typeface="Segoe UI Light" panose="020B0502040204020203" pitchFamily="34" charset="0"/>
              </a:rPr>
              <a:t> </a:t>
            </a:r>
            <a:r>
              <a:rPr lang="es-ES" sz="2800" b="0" i="0" u="none" strike="noStrike" baseline="0" dirty="0">
                <a:latin typeface="Segoe UI Light" panose="020B0502040204020203" pitchFamily="34" charset="0"/>
                <a:cs typeface="Segoe UI Light" panose="020B0502040204020203" pitchFamily="34" charset="0"/>
              </a:rPr>
              <a:t>proporcionara una sostenida motivación, así como emociones positivas y cogniciones productivas. </a:t>
            </a:r>
          </a:p>
        </p:txBody>
      </p:sp>
    </p:spTree>
    <p:extLst>
      <p:ext uri="{BB962C8B-B14F-4D97-AF65-F5344CB8AC3E}">
        <p14:creationId xmlns:p14="http://schemas.microsoft.com/office/powerpoint/2010/main" val="135691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0210"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32" name="Picture 5"/>
          <p:cNvPicPr>
            <a:picLocks noChangeAspect="1"/>
          </p:cNvPicPr>
          <p:nvPr/>
        </p:nvPicPr>
        <p:blipFill>
          <a:blip r:embed="rId13">
            <a:alphaModFix amt="97000"/>
          </a:blip>
          <a:srcRect l="18146" t="18339" r="31685" b="22961"/>
          <a:stretch>
            <a:fillRect/>
          </a:stretch>
        </p:blipFill>
        <p:spPr>
          <a:xfrm>
            <a:off x="16110857" y="266700"/>
            <a:ext cx="1981200" cy="1573743"/>
          </a:xfrm>
          <a:prstGeom prst="rect">
            <a:avLst/>
          </a:prstGeom>
        </p:spPr>
      </p:pic>
      <p:sp>
        <p:nvSpPr>
          <p:cNvPr id="4" name="CuadroTexto 3">
            <a:extLst>
              <a:ext uri="{FF2B5EF4-FFF2-40B4-BE49-F238E27FC236}">
                <a16:creationId xmlns:a16="http://schemas.microsoft.com/office/drawing/2014/main" id="{F145B8FF-9439-4FEC-3B8F-06EA6A3DCA4C}"/>
              </a:ext>
            </a:extLst>
          </p:cNvPr>
          <p:cNvSpPr txBox="1"/>
          <p:nvPr/>
        </p:nvSpPr>
        <p:spPr>
          <a:xfrm>
            <a:off x="602007" y="2471607"/>
            <a:ext cx="11623736" cy="2597378"/>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1" i="0" u="none" strike="noStrike" baseline="0" dirty="0">
                <a:latin typeface="Segoe UI Light" panose="020B0502040204020203" pitchFamily="34" charset="0"/>
                <a:cs typeface="Segoe UI Light" panose="020B0502040204020203" pitchFamily="34" charset="0"/>
              </a:rPr>
              <a:t>Si la confianza </a:t>
            </a:r>
            <a:r>
              <a:rPr lang="es-ES" sz="2800" b="0" i="0" u="none" strike="noStrike" baseline="0" dirty="0">
                <a:latin typeface="Segoe UI Light" panose="020B0502040204020203" pitchFamily="34" charset="0"/>
                <a:cs typeface="Segoe UI Light" panose="020B0502040204020203" pitchFamily="34" charset="0"/>
              </a:rPr>
              <a:t>se basa en fuentes menos controlables como la suerte, la imagen física, los deportistas tendrán una fuente menos estable y tendrán percepciones más débiles de control y competencia, así como emociones negativas como la ansiedad y/o estrés, entre otras.</a:t>
            </a:r>
            <a:endParaRPr lang="es-CO" sz="2800" dirty="0">
              <a:latin typeface="Segoe UI Light" panose="020B0502040204020203" pitchFamily="34" charset="0"/>
              <a:cs typeface="Segoe UI Light" panose="020B0502040204020203" pitchFamily="34" charset="0"/>
            </a:endParaRPr>
          </a:p>
        </p:txBody>
      </p:sp>
      <p:grpSp>
        <p:nvGrpSpPr>
          <p:cNvPr id="5" name="Grupo 4">
            <a:extLst>
              <a:ext uri="{FF2B5EF4-FFF2-40B4-BE49-F238E27FC236}">
                <a16:creationId xmlns:a16="http://schemas.microsoft.com/office/drawing/2014/main" id="{65889F36-D804-158E-7297-656E262AEA90}"/>
              </a:ext>
            </a:extLst>
          </p:cNvPr>
          <p:cNvGrpSpPr/>
          <p:nvPr/>
        </p:nvGrpSpPr>
        <p:grpSpPr>
          <a:xfrm>
            <a:off x="12798363" y="3166683"/>
            <a:ext cx="5068986" cy="3926482"/>
            <a:chOff x="13441249" y="2588334"/>
            <a:chExt cx="4084752" cy="2974022"/>
          </a:xfrm>
        </p:grpSpPr>
        <p:sp>
          <p:nvSpPr>
            <p:cNvPr id="6" name="object 3">
              <a:extLst>
                <a:ext uri="{FF2B5EF4-FFF2-40B4-BE49-F238E27FC236}">
                  <a16:creationId xmlns:a16="http://schemas.microsoft.com/office/drawing/2014/main" id="{71DCF3A7-7E35-7E26-48AF-3E4232C6E0A3}"/>
                </a:ext>
              </a:extLst>
            </p:cNvPr>
            <p:cNvSpPr/>
            <p:nvPr/>
          </p:nvSpPr>
          <p:spPr>
            <a:xfrm>
              <a:off x="13441249" y="2588334"/>
              <a:ext cx="4084752" cy="2974022"/>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7" name="Imagen 6">
              <a:extLst>
                <a:ext uri="{FF2B5EF4-FFF2-40B4-BE49-F238E27FC236}">
                  <a16:creationId xmlns:a16="http://schemas.microsoft.com/office/drawing/2014/main" id="{8780F7BE-47CD-7B99-2FCC-637D5604759A}"/>
                </a:ext>
              </a:extLst>
            </p:cNvPr>
            <p:cNvPicPr>
              <a:picLocks noChangeAspect="1"/>
            </p:cNvPicPr>
            <p:nvPr/>
          </p:nvPicPr>
          <p:blipFill>
            <a:blip r:embed="rId14"/>
            <a:stretch>
              <a:fillRect/>
            </a:stretch>
          </p:blipFill>
          <p:spPr>
            <a:xfrm>
              <a:off x="13715653" y="2828391"/>
              <a:ext cx="3535943" cy="2493909"/>
            </a:xfrm>
            <a:prstGeom prst="rect">
              <a:avLst/>
            </a:prstGeom>
          </p:spPr>
        </p:pic>
      </p:grpSp>
      <p:sp>
        <p:nvSpPr>
          <p:cNvPr id="9" name="CuadroTexto 8">
            <a:extLst>
              <a:ext uri="{FF2B5EF4-FFF2-40B4-BE49-F238E27FC236}">
                <a16:creationId xmlns:a16="http://schemas.microsoft.com/office/drawing/2014/main" id="{2BE02C66-4386-9B03-2518-599D6012F064}"/>
              </a:ext>
            </a:extLst>
          </p:cNvPr>
          <p:cNvSpPr txBox="1"/>
          <p:nvPr/>
        </p:nvSpPr>
        <p:spPr>
          <a:xfrm>
            <a:off x="578414" y="5772515"/>
            <a:ext cx="11623736" cy="1951047"/>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1" i="0" u="none" strike="noStrike" baseline="0" dirty="0">
                <a:solidFill>
                  <a:srgbClr val="00000A"/>
                </a:solidFill>
                <a:latin typeface="Segoe UI Light" panose="020B0502040204020203" pitchFamily="34" charset="0"/>
                <a:cs typeface="Segoe UI Light" panose="020B0502040204020203" pitchFamily="34" charset="0"/>
              </a:rPr>
              <a:t>La confianza </a:t>
            </a:r>
            <a:r>
              <a:rPr lang="es-ES" sz="2800" b="0" i="0" u="none" strike="noStrike" baseline="0" dirty="0">
                <a:solidFill>
                  <a:srgbClr val="00000A"/>
                </a:solidFill>
                <a:latin typeface="Segoe UI Light" panose="020B0502040204020203" pitchFamily="34" charset="0"/>
                <a:cs typeface="Segoe UI Light" panose="020B0502040204020203" pitchFamily="34" charset="0"/>
              </a:rPr>
              <a:t>está ligada con las percepciones y valoraciones que un deportista tiene acerca de sus capacidades personales frente a una tarea específica que requiere la </a:t>
            </a:r>
            <a:r>
              <a:rPr lang="es-CO" sz="2800" b="0" i="0" u="none" strike="noStrike" baseline="0" dirty="0">
                <a:solidFill>
                  <a:srgbClr val="00000A"/>
                </a:solidFill>
                <a:latin typeface="Segoe UI Light" panose="020B0502040204020203" pitchFamily="34" charset="0"/>
                <a:cs typeface="Segoe UI Light" panose="020B0502040204020203" pitchFamily="34" charset="0"/>
              </a:rPr>
              <a:t>expresión de habilidades.</a:t>
            </a:r>
            <a:endParaRPr lang="es-CO" sz="2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7295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grpSp>
        <p:nvGrpSpPr>
          <p:cNvPr id="2" name="Grupo 1"/>
          <p:cNvGrpSpPr/>
          <p:nvPr/>
        </p:nvGrpSpPr>
        <p:grpSpPr>
          <a:xfrm>
            <a:off x="13106401" y="2362184"/>
            <a:ext cx="4780092" cy="6460284"/>
            <a:chOff x="12041256" y="2999639"/>
            <a:chExt cx="3579744" cy="5709755"/>
          </a:xfrm>
        </p:grpSpPr>
        <p:sp>
          <p:nvSpPr>
            <p:cNvPr id="39" name="object 3"/>
            <p:cNvSpPr/>
            <p:nvPr/>
          </p:nvSpPr>
          <p:spPr>
            <a:xfrm>
              <a:off x="12041256" y="2999639"/>
              <a:ext cx="3579744" cy="570975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46" name="Imagen 4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45028" y="3120391"/>
              <a:ext cx="3226425" cy="5297307"/>
            </a:xfrm>
            <a:prstGeom prst="rect">
              <a:avLst/>
            </a:prstGeom>
          </p:spPr>
        </p:pic>
      </p:grpSp>
      <p:sp>
        <p:nvSpPr>
          <p:cNvPr id="5" name="CuadroTexto 4">
            <a:extLst>
              <a:ext uri="{FF2B5EF4-FFF2-40B4-BE49-F238E27FC236}">
                <a16:creationId xmlns:a16="http://schemas.microsoft.com/office/drawing/2014/main" id="{E2A07514-B9B7-9811-5952-D573DE22E3B6}"/>
              </a:ext>
            </a:extLst>
          </p:cNvPr>
          <p:cNvSpPr txBox="1"/>
          <p:nvPr/>
        </p:nvSpPr>
        <p:spPr>
          <a:xfrm>
            <a:off x="1651470" y="2415646"/>
            <a:ext cx="10785264" cy="3243708"/>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El aspecto más importante de la confianza no es que el deportista crea ciegamente que tendrá éxito, sino que lo que importa es que tenga la convicción de que posee los recursos necesarios para afrontar los retos a los que se enfrentara con posibilidad de éxito y superar las dificultades que se le presentaran en </a:t>
            </a:r>
            <a:r>
              <a:rPr lang="es-CO" sz="2800" b="0" i="0" u="none" strike="noStrike" baseline="0" dirty="0">
                <a:solidFill>
                  <a:srgbClr val="00000A"/>
                </a:solidFill>
                <a:latin typeface="Segoe UI Light" panose="020B0502040204020203" pitchFamily="34" charset="0"/>
                <a:cs typeface="Segoe UI Light" panose="020B0502040204020203" pitchFamily="34" charset="0"/>
              </a:rPr>
              <a:t>el camino.</a:t>
            </a:r>
            <a:endParaRPr lang="es-CO" sz="2800" dirty="0">
              <a:latin typeface="Segoe UI Light" panose="020B0502040204020203" pitchFamily="34" charset="0"/>
              <a:cs typeface="Segoe UI Light" panose="020B0502040204020203" pitchFamily="34" charset="0"/>
            </a:endParaRPr>
          </a:p>
        </p:txBody>
      </p:sp>
      <p:sp>
        <p:nvSpPr>
          <p:cNvPr id="7" name="CuadroTexto 6">
            <a:extLst>
              <a:ext uri="{FF2B5EF4-FFF2-40B4-BE49-F238E27FC236}">
                <a16:creationId xmlns:a16="http://schemas.microsoft.com/office/drawing/2014/main" id="{A56A7DB3-58C0-5B5E-11D4-A4ABE765B310}"/>
              </a:ext>
            </a:extLst>
          </p:cNvPr>
          <p:cNvSpPr txBox="1"/>
          <p:nvPr/>
        </p:nvSpPr>
        <p:spPr>
          <a:xfrm>
            <a:off x="1651470" y="6652449"/>
            <a:ext cx="10785264" cy="1304716"/>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La Autoconfianza</a:t>
            </a:r>
            <a:r>
              <a:rPr lang="es-CO" sz="2800" b="1" kern="100" dirty="0">
                <a:latin typeface="Segoe UI Light" panose="020B0502040204020203" pitchFamily="34" charset="0"/>
                <a:ea typeface="Calibri" panose="020F0502020204030204" pitchFamily="34" charset="0"/>
                <a:cs typeface="Segoe UI Light" panose="020B0502040204020203" pitchFamily="34" charset="0"/>
              </a:rPr>
              <a:t> </a:t>
            </a:r>
            <a:r>
              <a:rPr lang="es-CO" sz="2800" kern="100" dirty="0">
                <a:latin typeface="Segoe UI Light" panose="020B0502040204020203" pitchFamily="34" charset="0"/>
                <a:ea typeface="Calibri" panose="020F0502020204030204" pitchFamily="34" charset="0"/>
                <a:cs typeface="Segoe UI Light" panose="020B0502040204020203" pitchFamily="34" charset="0"/>
              </a:rPr>
              <a:t>es u</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na de las primeras habilidades psicológicas en el deporte a la que conviene prestar atención.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241769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330" y="4368729"/>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grpSp>
        <p:nvGrpSpPr>
          <p:cNvPr id="2" name="Grupo 1"/>
          <p:cNvGrpSpPr/>
          <p:nvPr/>
        </p:nvGrpSpPr>
        <p:grpSpPr>
          <a:xfrm>
            <a:off x="12573000" y="2461561"/>
            <a:ext cx="5248620" cy="5425140"/>
            <a:chOff x="12725400" y="3075979"/>
            <a:chExt cx="5181600" cy="3672675"/>
          </a:xfrm>
        </p:grpSpPr>
        <p:sp>
          <p:nvSpPr>
            <p:cNvPr id="43" name="object 3"/>
            <p:cNvSpPr/>
            <p:nvPr/>
          </p:nvSpPr>
          <p:spPr>
            <a:xfrm>
              <a:off x="12725400" y="3075979"/>
              <a:ext cx="5181600" cy="367267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41" name="Imagen 4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002281" y="3329275"/>
              <a:ext cx="4627837" cy="3236269"/>
            </a:xfrm>
            <a:prstGeom prst="rect">
              <a:avLst/>
            </a:prstGeom>
          </p:spPr>
        </p:pic>
      </p:grpSp>
      <p:sp>
        <p:nvSpPr>
          <p:cNvPr id="3" name="CuadroTexto 2">
            <a:extLst>
              <a:ext uri="{FF2B5EF4-FFF2-40B4-BE49-F238E27FC236}">
                <a16:creationId xmlns:a16="http://schemas.microsoft.com/office/drawing/2014/main" id="{607526A0-BB9F-F032-2FAD-0B5987CF6086}"/>
              </a:ext>
            </a:extLst>
          </p:cNvPr>
          <p:cNvSpPr txBox="1"/>
          <p:nvPr/>
        </p:nvSpPr>
        <p:spPr>
          <a:xfrm>
            <a:off x="1981050" y="8222490"/>
            <a:ext cx="15814719" cy="1304716"/>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De esta manera, el deportista se sentirá más competente y </a:t>
            </a:r>
            <a:r>
              <a:rPr lang="es-CO" sz="2800" b="1" kern="0" dirty="0">
                <a:effectLst/>
                <a:latin typeface="Segoe UI Light" panose="020B0502040204020203" pitchFamily="34" charset="0"/>
                <a:ea typeface="Times New Roman" panose="02020603050405020304" pitchFamily="18" charset="0"/>
                <a:cs typeface="Segoe UI Light" panose="020B0502040204020203" pitchFamily="34" charset="0"/>
              </a:rPr>
              <a:t>mejorará su autoconcepto</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 y autoestima, no solo como deportista, sino también como persona.</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6" name="CuadroTexto 5">
            <a:extLst>
              <a:ext uri="{FF2B5EF4-FFF2-40B4-BE49-F238E27FC236}">
                <a16:creationId xmlns:a16="http://schemas.microsoft.com/office/drawing/2014/main" id="{F28228CB-E804-37FC-DE31-616CD4117137}"/>
              </a:ext>
            </a:extLst>
          </p:cNvPr>
          <p:cNvSpPr txBox="1"/>
          <p:nvPr/>
        </p:nvSpPr>
        <p:spPr>
          <a:xfrm>
            <a:off x="1981050" y="2510251"/>
            <a:ext cx="9829950" cy="1315296"/>
          </a:xfrm>
          <a:prstGeom prst="rect">
            <a:avLst/>
          </a:prstGeom>
          <a:noFill/>
        </p:spPr>
        <p:txBody>
          <a:bodyPr wrap="square">
            <a:spAutoFit/>
          </a:bodyPr>
          <a:lstStyle/>
          <a:p>
            <a:pPr marL="457200" indent="-457200">
              <a:lnSpc>
                <a:spcPct val="150000"/>
              </a:lnSpc>
              <a:buFont typeface="Wingdings" panose="05000000000000000000" pitchFamily="2" charset="2"/>
              <a:buChar char="q"/>
            </a:pPr>
            <a:r>
              <a:rPr lang="es-CO" sz="2800" b="1" kern="0" dirty="0">
                <a:latin typeface="Segoe UI Light" panose="020B0502040204020203" pitchFamily="34" charset="0"/>
                <a:ea typeface="Times New Roman" panose="02020603050405020304" pitchFamily="18" charset="0"/>
                <a:cs typeface="Segoe UI Light" panose="020B0502040204020203" pitchFamily="34" charset="0"/>
              </a:rPr>
              <a:t>La Auto Confianza </a:t>
            </a: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aumentará cuanto más sienta el deportista que controla su rendimiento, es decir, cuando:</a:t>
            </a:r>
            <a:endParaRPr lang="es-CO" sz="2800" dirty="0"/>
          </a:p>
        </p:txBody>
      </p:sp>
      <p:sp>
        <p:nvSpPr>
          <p:cNvPr id="8" name="CuadroTexto 7">
            <a:extLst>
              <a:ext uri="{FF2B5EF4-FFF2-40B4-BE49-F238E27FC236}">
                <a16:creationId xmlns:a16="http://schemas.microsoft.com/office/drawing/2014/main" id="{F20AF580-76D3-699E-F432-318E61593BF2}"/>
              </a:ext>
            </a:extLst>
          </p:cNvPr>
          <p:cNvSpPr txBox="1"/>
          <p:nvPr/>
        </p:nvSpPr>
        <p:spPr>
          <a:xfrm>
            <a:off x="2560362" y="3999782"/>
            <a:ext cx="9144000" cy="1304716"/>
          </a:xfrm>
          <a:prstGeom prst="rect">
            <a:avLst/>
          </a:prstGeom>
          <a:noFill/>
        </p:spPr>
        <p:txBody>
          <a:bodyPr wrap="square">
            <a:spAutoFit/>
          </a:bodyPr>
          <a:lstStyle/>
          <a:p>
            <a:pPr marL="457200" lvl="0" indent="-457200" algn="just" fontAlgn="base">
              <a:lnSpc>
                <a:spcPct val="150000"/>
              </a:lnSpc>
              <a:spcAft>
                <a:spcPts val="800"/>
              </a:spcAft>
              <a:buSzPct val="100000"/>
              <a:buFont typeface="Wingdings" panose="05000000000000000000" pitchFamily="2" charset="2"/>
              <a:buChar char="§"/>
              <a:tabLst>
                <a:tab pos="457200" algn="l"/>
              </a:tabLst>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Toma las decisiones adecuadas y las ejecuta correctamente.</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0" name="CuadroTexto 9">
            <a:extLst>
              <a:ext uri="{FF2B5EF4-FFF2-40B4-BE49-F238E27FC236}">
                <a16:creationId xmlns:a16="http://schemas.microsoft.com/office/drawing/2014/main" id="{EF69CF29-A570-3358-DEEF-B71C56013CC3}"/>
              </a:ext>
            </a:extLst>
          </p:cNvPr>
          <p:cNvSpPr txBox="1"/>
          <p:nvPr/>
        </p:nvSpPr>
        <p:spPr>
          <a:xfrm>
            <a:off x="2523235" y="5458570"/>
            <a:ext cx="9144000" cy="658385"/>
          </a:xfrm>
          <a:prstGeom prst="rect">
            <a:avLst/>
          </a:prstGeom>
          <a:noFill/>
        </p:spPr>
        <p:txBody>
          <a:bodyPr wrap="square">
            <a:spAutoFit/>
          </a:bodyPr>
          <a:lstStyle/>
          <a:p>
            <a:pPr marL="457200" lvl="0" indent="-457200" algn="just" fontAlgn="base">
              <a:lnSpc>
                <a:spcPct val="150000"/>
              </a:lnSpc>
              <a:spcAft>
                <a:spcPts val="800"/>
              </a:spcAft>
              <a:buSzPct val="100000"/>
              <a:buFont typeface="Wingdings" panose="05000000000000000000" pitchFamily="2" charset="2"/>
              <a:buChar char="§"/>
              <a:tabLst>
                <a:tab pos="457200" algn="l"/>
              </a:tabLst>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Sabe lo que tiene qué hacer, cuándo, dónde, y cómo.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6" name="CuadroTexto 35">
            <a:extLst>
              <a:ext uri="{FF2B5EF4-FFF2-40B4-BE49-F238E27FC236}">
                <a16:creationId xmlns:a16="http://schemas.microsoft.com/office/drawing/2014/main" id="{E0D1868B-18D7-0166-D516-2B60A721F338}"/>
              </a:ext>
            </a:extLst>
          </p:cNvPr>
          <p:cNvSpPr txBox="1"/>
          <p:nvPr/>
        </p:nvSpPr>
        <p:spPr>
          <a:xfrm>
            <a:off x="2560362" y="6510929"/>
            <a:ext cx="9183681" cy="1304716"/>
          </a:xfrm>
          <a:prstGeom prst="rect">
            <a:avLst/>
          </a:prstGeom>
          <a:noFill/>
        </p:spPr>
        <p:txBody>
          <a:bodyPr wrap="square">
            <a:spAutoFit/>
          </a:bodyPr>
          <a:lstStyle/>
          <a:p>
            <a:pPr marL="457200" lvl="0" indent="-457200" algn="just" fontAlgn="base">
              <a:lnSpc>
                <a:spcPct val="150000"/>
              </a:lnSpc>
              <a:spcAft>
                <a:spcPts val="800"/>
              </a:spcAft>
              <a:buSzPct val="100000"/>
              <a:buFont typeface="Wingdings" panose="05000000000000000000" pitchFamily="2" charset="2"/>
              <a:buChar char="§"/>
              <a:tabLst>
                <a:tab pos="457200" algn="l"/>
              </a:tabLst>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Es capaz de asociar la consecuencia de su conducta a los resultados que obtiene.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29504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xEl>
                                              <p:pRg st="0" end="0"/>
                                            </p:txEl>
                                          </p:spTgt>
                                        </p:tgtEl>
                                        <p:attrNameLst>
                                          <p:attrName>style.visibility</p:attrName>
                                        </p:attrNameLst>
                                      </p:cBhvr>
                                      <p:to>
                                        <p:strVal val="visible"/>
                                      </p:to>
                                    </p:set>
                                    <p:anim calcmode="lin" valueType="num">
                                      <p:cBhvr additive="base">
                                        <p:cTn id="2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0210"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sp>
        <p:nvSpPr>
          <p:cNvPr id="4" name="object 4"/>
          <p:cNvSpPr/>
          <p:nvPr/>
        </p:nvSpPr>
        <p:spPr>
          <a:xfrm>
            <a:off x="7209237" y="3357055"/>
            <a:ext cx="2618772" cy="651294"/>
          </a:xfrm>
          <a:custGeom>
            <a:avLst/>
            <a:gdLst/>
            <a:ahLst/>
            <a:cxnLst/>
            <a:rect l="l" t="t" r="r" b="b"/>
            <a:pathLst>
              <a:path w="919479" h="883919">
                <a:moveTo>
                  <a:pt x="459486" y="0"/>
                </a:moveTo>
                <a:lnTo>
                  <a:pt x="409423" y="2593"/>
                </a:lnTo>
                <a:lnTo>
                  <a:pt x="360921" y="10193"/>
                </a:lnTo>
                <a:lnTo>
                  <a:pt x="314260" y="22530"/>
                </a:lnTo>
                <a:lnTo>
                  <a:pt x="269721" y="39335"/>
                </a:lnTo>
                <a:lnTo>
                  <a:pt x="227583" y="60339"/>
                </a:lnTo>
                <a:lnTo>
                  <a:pt x="188128" y="85270"/>
                </a:lnTo>
                <a:lnTo>
                  <a:pt x="151635" y="113861"/>
                </a:lnTo>
                <a:lnTo>
                  <a:pt x="118386" y="145841"/>
                </a:lnTo>
                <a:lnTo>
                  <a:pt x="88660" y="180941"/>
                </a:lnTo>
                <a:lnTo>
                  <a:pt x="62737" y="218891"/>
                </a:lnTo>
                <a:lnTo>
                  <a:pt x="40900" y="259422"/>
                </a:lnTo>
                <a:lnTo>
                  <a:pt x="23426" y="302264"/>
                </a:lnTo>
                <a:lnTo>
                  <a:pt x="10598" y="347147"/>
                </a:lnTo>
                <a:lnTo>
                  <a:pt x="2696" y="393802"/>
                </a:lnTo>
                <a:lnTo>
                  <a:pt x="0" y="441960"/>
                </a:lnTo>
                <a:lnTo>
                  <a:pt x="2696" y="490117"/>
                </a:lnTo>
                <a:lnTo>
                  <a:pt x="10598" y="536772"/>
                </a:lnTo>
                <a:lnTo>
                  <a:pt x="23426" y="581655"/>
                </a:lnTo>
                <a:lnTo>
                  <a:pt x="40900" y="624497"/>
                </a:lnTo>
                <a:lnTo>
                  <a:pt x="62737" y="665028"/>
                </a:lnTo>
                <a:lnTo>
                  <a:pt x="88660" y="702978"/>
                </a:lnTo>
                <a:lnTo>
                  <a:pt x="118386" y="738078"/>
                </a:lnTo>
                <a:lnTo>
                  <a:pt x="151635" y="770058"/>
                </a:lnTo>
                <a:lnTo>
                  <a:pt x="188128" y="798649"/>
                </a:lnTo>
                <a:lnTo>
                  <a:pt x="227583" y="823580"/>
                </a:lnTo>
                <a:lnTo>
                  <a:pt x="269721" y="844584"/>
                </a:lnTo>
                <a:lnTo>
                  <a:pt x="314260" y="861389"/>
                </a:lnTo>
                <a:lnTo>
                  <a:pt x="360921" y="873726"/>
                </a:lnTo>
                <a:lnTo>
                  <a:pt x="409423" y="881326"/>
                </a:lnTo>
                <a:lnTo>
                  <a:pt x="459486" y="883920"/>
                </a:lnTo>
                <a:lnTo>
                  <a:pt x="509548" y="881326"/>
                </a:lnTo>
                <a:lnTo>
                  <a:pt x="558050" y="873726"/>
                </a:lnTo>
                <a:lnTo>
                  <a:pt x="604711" y="861389"/>
                </a:lnTo>
                <a:lnTo>
                  <a:pt x="649250" y="844584"/>
                </a:lnTo>
                <a:lnTo>
                  <a:pt x="691388" y="823580"/>
                </a:lnTo>
                <a:lnTo>
                  <a:pt x="730843" y="798649"/>
                </a:lnTo>
                <a:lnTo>
                  <a:pt x="767336" y="770058"/>
                </a:lnTo>
                <a:lnTo>
                  <a:pt x="800585" y="738078"/>
                </a:lnTo>
                <a:lnTo>
                  <a:pt x="830311" y="702978"/>
                </a:lnTo>
                <a:lnTo>
                  <a:pt x="856234" y="665028"/>
                </a:lnTo>
                <a:lnTo>
                  <a:pt x="878071" y="624497"/>
                </a:lnTo>
                <a:lnTo>
                  <a:pt x="895545" y="581655"/>
                </a:lnTo>
                <a:lnTo>
                  <a:pt x="908373" y="536772"/>
                </a:lnTo>
                <a:lnTo>
                  <a:pt x="916275" y="490117"/>
                </a:lnTo>
                <a:lnTo>
                  <a:pt x="918971" y="441960"/>
                </a:lnTo>
                <a:lnTo>
                  <a:pt x="916275" y="393802"/>
                </a:lnTo>
                <a:lnTo>
                  <a:pt x="908373" y="347147"/>
                </a:lnTo>
                <a:lnTo>
                  <a:pt x="895545" y="302264"/>
                </a:lnTo>
                <a:lnTo>
                  <a:pt x="878071" y="259422"/>
                </a:lnTo>
                <a:lnTo>
                  <a:pt x="856234" y="218891"/>
                </a:lnTo>
                <a:lnTo>
                  <a:pt x="830311" y="180941"/>
                </a:lnTo>
                <a:lnTo>
                  <a:pt x="800585" y="145841"/>
                </a:lnTo>
                <a:lnTo>
                  <a:pt x="767336" y="113861"/>
                </a:lnTo>
                <a:lnTo>
                  <a:pt x="730843" y="85270"/>
                </a:lnTo>
                <a:lnTo>
                  <a:pt x="691388" y="60339"/>
                </a:lnTo>
                <a:lnTo>
                  <a:pt x="649250" y="39335"/>
                </a:lnTo>
                <a:lnTo>
                  <a:pt x="604711" y="22530"/>
                </a:lnTo>
                <a:lnTo>
                  <a:pt x="558050" y="10193"/>
                </a:lnTo>
                <a:lnTo>
                  <a:pt x="509548" y="2593"/>
                </a:lnTo>
                <a:lnTo>
                  <a:pt x="459486" y="0"/>
                </a:lnTo>
                <a:close/>
              </a:path>
            </a:pathLst>
          </a:custGeom>
          <a:solidFill>
            <a:srgbClr val="FFFFFF"/>
          </a:solidFill>
        </p:spPr>
        <p:txBody>
          <a:bodyPr wrap="square" lIns="0" tIns="0" rIns="0" bIns="0" rtlCol="0"/>
          <a:lstStyle/>
          <a:p>
            <a:endParaRPr sz="270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32" name="Picture 5"/>
          <p:cNvPicPr>
            <a:picLocks noChangeAspect="1"/>
          </p:cNvPicPr>
          <p:nvPr/>
        </p:nvPicPr>
        <p:blipFill>
          <a:blip r:embed="rId13">
            <a:alphaModFix amt="97000"/>
          </a:blip>
          <a:srcRect l="18146" t="18339" r="31685" b="22961"/>
          <a:stretch>
            <a:fillRect/>
          </a:stretch>
        </p:blipFill>
        <p:spPr>
          <a:xfrm>
            <a:off x="16110857" y="266700"/>
            <a:ext cx="1981200" cy="1573743"/>
          </a:xfrm>
          <a:prstGeom prst="rect">
            <a:avLst/>
          </a:prstGeom>
        </p:spPr>
      </p:pic>
      <p:grpSp>
        <p:nvGrpSpPr>
          <p:cNvPr id="2" name="Grupo 1"/>
          <p:cNvGrpSpPr/>
          <p:nvPr/>
        </p:nvGrpSpPr>
        <p:grpSpPr>
          <a:xfrm>
            <a:off x="13222463" y="2809026"/>
            <a:ext cx="4627075" cy="5353013"/>
            <a:chOff x="11615735" y="2816334"/>
            <a:chExt cx="4691066" cy="5527565"/>
          </a:xfrm>
        </p:grpSpPr>
        <p:sp>
          <p:nvSpPr>
            <p:cNvPr id="36" name="object 3"/>
            <p:cNvSpPr/>
            <p:nvPr/>
          </p:nvSpPr>
          <p:spPr>
            <a:xfrm>
              <a:off x="11615735" y="2816334"/>
              <a:ext cx="4691066" cy="552756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37" name="Imagen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55025" y="2981161"/>
              <a:ext cx="4219301" cy="5159418"/>
            </a:xfrm>
            <a:prstGeom prst="rect">
              <a:avLst/>
            </a:prstGeom>
          </p:spPr>
        </p:pic>
      </p:grpSp>
      <p:sp>
        <p:nvSpPr>
          <p:cNvPr id="8" name="CuadroTexto 7">
            <a:extLst>
              <a:ext uri="{FF2B5EF4-FFF2-40B4-BE49-F238E27FC236}">
                <a16:creationId xmlns:a16="http://schemas.microsoft.com/office/drawing/2014/main" id="{A5A4F0EB-25B0-F0B1-13E3-1D1B24C4CD1B}"/>
              </a:ext>
            </a:extLst>
          </p:cNvPr>
          <p:cNvSpPr txBox="1"/>
          <p:nvPr/>
        </p:nvSpPr>
        <p:spPr>
          <a:xfrm>
            <a:off x="591705" y="1757144"/>
            <a:ext cx="9175896" cy="584775"/>
          </a:xfrm>
          <a:prstGeom prst="rect">
            <a:avLst/>
          </a:prstGeom>
          <a:noFill/>
        </p:spPr>
        <p:txBody>
          <a:bodyPr wrap="square">
            <a:spAutoFit/>
          </a:bodyPr>
          <a:lstStyle/>
          <a:p>
            <a:pPr algn="l"/>
            <a:r>
              <a:rPr lang="es-ES" sz="3200" b="1" i="0" u="none" strike="noStrike" baseline="0" dirty="0">
                <a:solidFill>
                  <a:srgbClr val="00000A"/>
                </a:solidFill>
                <a:latin typeface="Segoe UI Light" panose="020B0502040204020203" pitchFamily="34" charset="0"/>
                <a:cs typeface="Segoe UI Light" panose="020B0502040204020203" pitchFamily="34" charset="0"/>
              </a:rPr>
              <a:t>Factores que influyen en la confianza</a:t>
            </a:r>
          </a:p>
        </p:txBody>
      </p:sp>
      <p:sp>
        <p:nvSpPr>
          <p:cNvPr id="10" name="CuadroTexto 9">
            <a:extLst>
              <a:ext uri="{FF2B5EF4-FFF2-40B4-BE49-F238E27FC236}">
                <a16:creationId xmlns:a16="http://schemas.microsoft.com/office/drawing/2014/main" id="{8EC8CB98-A932-5C00-A365-1CDCEC8D1CA0}"/>
              </a:ext>
            </a:extLst>
          </p:cNvPr>
          <p:cNvSpPr txBox="1"/>
          <p:nvPr/>
        </p:nvSpPr>
        <p:spPr>
          <a:xfrm>
            <a:off x="682516" y="2848848"/>
            <a:ext cx="11817639" cy="1304716"/>
          </a:xfrm>
          <a:prstGeom prst="rect">
            <a:avLst/>
          </a:prstGeom>
          <a:noFill/>
        </p:spPr>
        <p:txBody>
          <a:bodyPr wrap="square">
            <a:spAutoFit/>
          </a:bodyPr>
          <a:lstStyle/>
          <a:p>
            <a:pPr marL="342900" indent="-342900" algn="just">
              <a:lnSpc>
                <a:spcPct val="150000"/>
              </a:lnSpc>
              <a:buFont typeface="Wingdings" panose="05000000000000000000" pitchFamily="2" charset="2"/>
              <a:buChar char="q"/>
            </a:pPr>
            <a:r>
              <a:rPr lang="es-ES" sz="2800" b="1" i="0" u="none" strike="noStrike" baseline="0" dirty="0">
                <a:latin typeface="Segoe UI Light" panose="020B0502040204020203" pitchFamily="34" charset="0"/>
                <a:cs typeface="Segoe UI Light" panose="020B0502040204020203" pitchFamily="34" charset="0"/>
              </a:rPr>
              <a:t>Metas irreales</a:t>
            </a:r>
            <a:r>
              <a:rPr lang="es-ES" sz="2800" b="0" i="0" u="none" strike="noStrike" baseline="0" dirty="0">
                <a:latin typeface="Segoe UI Light" panose="020B0502040204020203" pitchFamily="34" charset="0"/>
                <a:cs typeface="Segoe UI Light" panose="020B0502040204020203" pitchFamily="34" charset="0"/>
              </a:rPr>
              <a:t>. Si un deportista se ha fijado metas muy altas, su confianza se podrá ver afectada al ver que </a:t>
            </a:r>
            <a:r>
              <a:rPr lang="es-ES" sz="2800" dirty="0">
                <a:latin typeface="Segoe UI Light" panose="020B0502040204020203" pitchFamily="34" charset="0"/>
                <a:cs typeface="Segoe UI Light" panose="020B0502040204020203" pitchFamily="34" charset="0"/>
              </a:rPr>
              <a:t> </a:t>
            </a:r>
            <a:r>
              <a:rPr lang="es-ES" sz="2800" b="0" i="0" u="none" strike="noStrike" baseline="0" dirty="0">
                <a:latin typeface="Segoe UI Light" panose="020B0502040204020203" pitchFamily="34" charset="0"/>
                <a:cs typeface="Segoe UI Light" panose="020B0502040204020203" pitchFamily="34" charset="0"/>
              </a:rPr>
              <a:t>no alcanza sus metas de forma satisfactoria.</a:t>
            </a:r>
          </a:p>
        </p:txBody>
      </p:sp>
      <p:sp>
        <p:nvSpPr>
          <p:cNvPr id="12" name="CuadroTexto 11">
            <a:extLst>
              <a:ext uri="{FF2B5EF4-FFF2-40B4-BE49-F238E27FC236}">
                <a16:creationId xmlns:a16="http://schemas.microsoft.com/office/drawing/2014/main" id="{3301A9A5-CDD3-A17F-7451-7EBB10601A98}"/>
              </a:ext>
            </a:extLst>
          </p:cNvPr>
          <p:cNvSpPr txBox="1"/>
          <p:nvPr/>
        </p:nvSpPr>
        <p:spPr>
          <a:xfrm>
            <a:off x="620759" y="6141882"/>
            <a:ext cx="11803468" cy="1951047"/>
          </a:xfrm>
          <a:prstGeom prst="rect">
            <a:avLst/>
          </a:prstGeom>
          <a:noFill/>
        </p:spPr>
        <p:txBody>
          <a:bodyPr wrap="square">
            <a:spAutoFit/>
          </a:bodyPr>
          <a:lstStyle/>
          <a:p>
            <a:pPr marL="342900" indent="-342900" algn="just">
              <a:lnSpc>
                <a:spcPct val="150000"/>
              </a:lnSpc>
              <a:buFont typeface="Wingdings" panose="05000000000000000000" pitchFamily="2" charset="2"/>
              <a:buChar char="q"/>
            </a:pPr>
            <a:r>
              <a:rPr lang="es-ES" sz="2800" b="0" i="0" u="none" strike="noStrike" baseline="0" dirty="0">
                <a:latin typeface="Segoe UI Light" panose="020B0502040204020203" pitchFamily="34" charset="0"/>
                <a:cs typeface="Segoe UI Light" panose="020B0502040204020203" pitchFamily="34" charset="0"/>
              </a:rPr>
              <a:t>Las experiencias que resultan exitosas llevan a la creencia de que el deportista es competente y eficaz en lo que ha aprendido y puesto en práctica, mientras que  los fracasos reiterados conducen a lo contrario. </a:t>
            </a:r>
          </a:p>
        </p:txBody>
      </p:sp>
      <p:sp>
        <p:nvSpPr>
          <p:cNvPr id="16" name="CuadroTexto 15">
            <a:extLst>
              <a:ext uri="{FF2B5EF4-FFF2-40B4-BE49-F238E27FC236}">
                <a16:creationId xmlns:a16="http://schemas.microsoft.com/office/drawing/2014/main" id="{382E8290-C6C9-D4F8-C55D-F3306420CB67}"/>
              </a:ext>
            </a:extLst>
          </p:cNvPr>
          <p:cNvSpPr txBox="1"/>
          <p:nvPr/>
        </p:nvSpPr>
        <p:spPr>
          <a:xfrm>
            <a:off x="613673" y="4848947"/>
            <a:ext cx="11841907" cy="658385"/>
          </a:xfrm>
          <a:prstGeom prst="rect">
            <a:avLst/>
          </a:prstGeom>
          <a:noFill/>
        </p:spPr>
        <p:txBody>
          <a:bodyPr wrap="square">
            <a:spAutoFit/>
          </a:bodyPr>
          <a:lstStyle/>
          <a:p>
            <a:pPr marL="342900" indent="-342900" algn="just">
              <a:lnSpc>
                <a:spcPct val="150000"/>
              </a:lnSpc>
              <a:buFont typeface="Wingdings" panose="05000000000000000000" pitchFamily="2" charset="2"/>
              <a:buChar char="q"/>
            </a:pPr>
            <a:r>
              <a:rPr lang="es-ES" sz="2800" b="0" i="0" u="none" strike="noStrike" baseline="0" dirty="0">
                <a:latin typeface="Segoe UI Light" panose="020B0502040204020203" pitchFamily="34" charset="0"/>
                <a:cs typeface="Segoe UI Light" panose="020B0502040204020203" pitchFamily="34" charset="0"/>
              </a:rPr>
              <a:t>Los resultados alcanzados van a incidir en la confianza del deportista. </a:t>
            </a:r>
          </a:p>
        </p:txBody>
      </p:sp>
    </p:spTree>
    <p:extLst>
      <p:ext uri="{BB962C8B-B14F-4D97-AF65-F5344CB8AC3E}">
        <p14:creationId xmlns:p14="http://schemas.microsoft.com/office/powerpoint/2010/main" val="47705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5E5E"/>
        </a:solid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4A532B52-0410-4B57-A7ED-5F580B8C43FC}"/>
              </a:ext>
            </a:extLst>
          </p:cNvPr>
          <p:cNvSpPr/>
          <p:nvPr/>
        </p:nvSpPr>
        <p:spPr>
          <a:xfrm>
            <a:off x="0" y="0"/>
            <a:ext cx="18288000" cy="10287000"/>
          </a:xfrm>
          <a:prstGeom prst="rect">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p>
        </p:txBody>
      </p:sp>
      <p:sp>
        <p:nvSpPr>
          <p:cNvPr id="4" name="TextBox 4"/>
          <p:cNvSpPr txBox="1"/>
          <p:nvPr/>
        </p:nvSpPr>
        <p:spPr>
          <a:xfrm>
            <a:off x="227976" y="7022585"/>
            <a:ext cx="3112291" cy="2879137"/>
          </a:xfrm>
          <a:prstGeom prst="rect">
            <a:avLst/>
          </a:prstGeom>
        </p:spPr>
        <p:txBody>
          <a:bodyPr lIns="50800" tIns="50800" rIns="50800" bIns="50800" rtlCol="0" anchor="ctr"/>
          <a:lstStyle/>
          <a:p>
            <a:pPr algn="ctr">
              <a:lnSpc>
                <a:spcPts val="2659"/>
              </a:lnSpc>
              <a:spcBef>
                <a:spcPct val="0"/>
              </a:spcBef>
            </a:pPr>
            <a:endParaRPr/>
          </a:p>
        </p:txBody>
      </p:sp>
      <p:pic>
        <p:nvPicPr>
          <p:cNvPr id="3" name="Imagen 2">
            <a:extLst>
              <a:ext uri="{FF2B5EF4-FFF2-40B4-BE49-F238E27FC236}">
                <a16:creationId xmlns:a16="http://schemas.microsoft.com/office/drawing/2014/main" id="{29516D2B-DAFD-D750-4B9C-8579FC64C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93650"/>
          </a:xfrm>
          <a:prstGeom prst="rect">
            <a:avLst/>
          </a:prstGeom>
        </p:spPr>
      </p:pic>
    </p:spTree>
    <p:extLst>
      <p:ext uri="{BB962C8B-B14F-4D97-AF65-F5344CB8AC3E}">
        <p14:creationId xmlns:p14="http://schemas.microsoft.com/office/powerpoint/2010/main" val="917231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sp>
        <p:nvSpPr>
          <p:cNvPr id="2" name="CuadroTexto 1">
            <a:extLst>
              <a:ext uri="{FF2B5EF4-FFF2-40B4-BE49-F238E27FC236}">
                <a16:creationId xmlns:a16="http://schemas.microsoft.com/office/drawing/2014/main" id="{74547C5E-AE11-2D6C-367D-08EEA048815F}"/>
              </a:ext>
            </a:extLst>
          </p:cNvPr>
          <p:cNvSpPr txBox="1"/>
          <p:nvPr/>
        </p:nvSpPr>
        <p:spPr>
          <a:xfrm>
            <a:off x="1552017" y="5477758"/>
            <a:ext cx="10548302" cy="1951047"/>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1" i="0" u="none" strike="noStrike" baseline="0" dirty="0">
                <a:latin typeface="Segoe UI Light" panose="020B0502040204020203" pitchFamily="34" charset="0"/>
                <a:cs typeface="Segoe UI Light" panose="020B0502040204020203" pitchFamily="34" charset="0"/>
              </a:rPr>
              <a:t>El Afecto</a:t>
            </a:r>
            <a:r>
              <a:rPr lang="es-ES" sz="2800" i="0" u="none" strike="noStrike" baseline="0" dirty="0">
                <a:latin typeface="Segoe UI Light" panose="020B0502040204020203" pitchFamily="34" charset="0"/>
                <a:cs typeface="Segoe UI Light" panose="020B0502040204020203" pitchFamily="34" charset="0"/>
              </a:rPr>
              <a:t>. Se ha demostrado que las emociones positivas (felicidad, tranquilidad) favorecen más al aumento de los juicios de eficacia que las emociones </a:t>
            </a:r>
            <a:r>
              <a:rPr lang="es-CO" sz="2800" i="0" u="none" strike="noStrike" baseline="0" dirty="0">
                <a:latin typeface="Segoe UI Light" panose="020B0502040204020203" pitchFamily="34" charset="0"/>
                <a:cs typeface="Segoe UI Light" panose="020B0502040204020203" pitchFamily="34" charset="0"/>
              </a:rPr>
              <a:t>negativas (tristeza, ansiedad, estrés).</a:t>
            </a:r>
            <a:endParaRPr lang="es-CO" sz="2800" dirty="0">
              <a:latin typeface="Segoe UI Light" panose="020B0502040204020203" pitchFamily="34" charset="0"/>
              <a:cs typeface="Segoe UI Light" panose="020B0502040204020203" pitchFamily="34" charset="0"/>
            </a:endParaRPr>
          </a:p>
        </p:txBody>
      </p:sp>
      <p:sp>
        <p:nvSpPr>
          <p:cNvPr id="5" name="CuadroTexto 4">
            <a:extLst>
              <a:ext uri="{FF2B5EF4-FFF2-40B4-BE49-F238E27FC236}">
                <a16:creationId xmlns:a16="http://schemas.microsoft.com/office/drawing/2014/main" id="{15186631-6600-A330-0AF2-D1716881BB09}"/>
              </a:ext>
            </a:extLst>
          </p:cNvPr>
          <p:cNvSpPr txBox="1"/>
          <p:nvPr/>
        </p:nvSpPr>
        <p:spPr>
          <a:xfrm>
            <a:off x="1564919" y="2597742"/>
            <a:ext cx="10535400" cy="1951047"/>
          </a:xfrm>
          <a:prstGeom prst="rect">
            <a:avLst/>
          </a:prstGeom>
          <a:noFill/>
        </p:spPr>
        <p:txBody>
          <a:bodyPr wrap="square">
            <a:spAutoFit/>
          </a:bodyPr>
          <a:lstStyle/>
          <a:p>
            <a:pPr marL="342900" indent="-342900" algn="just">
              <a:lnSpc>
                <a:spcPct val="150000"/>
              </a:lnSpc>
              <a:buFont typeface="Wingdings" panose="05000000000000000000" pitchFamily="2" charset="2"/>
              <a:buChar char="q"/>
            </a:pPr>
            <a:r>
              <a:rPr lang="es-ES" sz="2800" b="0" i="0" u="none" strike="noStrike" baseline="0" dirty="0">
                <a:latin typeface="Segoe UI Light" panose="020B0502040204020203" pitchFamily="34" charset="0"/>
                <a:cs typeface="Segoe UI Light" panose="020B0502040204020203" pitchFamily="34" charset="0"/>
              </a:rPr>
              <a:t>Es por este motivo que es importante que aprenda a evaluar su rendimiento, y las mejoras que se van produciendo en este, y no ver únicamente los resultados.</a:t>
            </a:r>
          </a:p>
        </p:txBody>
      </p:sp>
      <p:grpSp>
        <p:nvGrpSpPr>
          <p:cNvPr id="6" name="Grupo 5">
            <a:extLst>
              <a:ext uri="{FF2B5EF4-FFF2-40B4-BE49-F238E27FC236}">
                <a16:creationId xmlns:a16="http://schemas.microsoft.com/office/drawing/2014/main" id="{4C55493C-73BA-828B-4DF9-52D4C1F71638}"/>
              </a:ext>
            </a:extLst>
          </p:cNvPr>
          <p:cNvGrpSpPr/>
          <p:nvPr/>
        </p:nvGrpSpPr>
        <p:grpSpPr>
          <a:xfrm>
            <a:off x="12685631" y="3150988"/>
            <a:ext cx="5365332" cy="3920630"/>
            <a:chOff x="10302098" y="6087293"/>
            <a:chExt cx="5577840" cy="3845982"/>
          </a:xfrm>
        </p:grpSpPr>
        <p:sp>
          <p:nvSpPr>
            <p:cNvPr id="7" name="object 3">
              <a:extLst>
                <a:ext uri="{FF2B5EF4-FFF2-40B4-BE49-F238E27FC236}">
                  <a16:creationId xmlns:a16="http://schemas.microsoft.com/office/drawing/2014/main" id="{50698767-542A-6D5A-13C0-657E890C824B}"/>
                </a:ext>
              </a:extLst>
            </p:cNvPr>
            <p:cNvSpPr/>
            <p:nvPr/>
          </p:nvSpPr>
          <p:spPr>
            <a:xfrm>
              <a:off x="10302098" y="6087293"/>
              <a:ext cx="5577840" cy="3845982"/>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8" name="Imagen 7">
              <a:extLst>
                <a:ext uri="{FF2B5EF4-FFF2-40B4-BE49-F238E27FC236}">
                  <a16:creationId xmlns:a16="http://schemas.microsoft.com/office/drawing/2014/main" id="{952E3173-725B-D98C-290F-228E42EFA19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58569" y="6217473"/>
              <a:ext cx="5244948" cy="3585622"/>
            </a:xfrm>
            <a:prstGeom prst="rect">
              <a:avLst/>
            </a:prstGeom>
          </p:spPr>
        </p:pic>
      </p:grpSp>
    </p:spTree>
    <p:extLst>
      <p:ext uri="{BB962C8B-B14F-4D97-AF65-F5344CB8AC3E}">
        <p14:creationId xmlns:p14="http://schemas.microsoft.com/office/powerpoint/2010/main" val="32216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grpSp>
        <p:nvGrpSpPr>
          <p:cNvPr id="2" name="Grupo 1"/>
          <p:cNvGrpSpPr/>
          <p:nvPr/>
        </p:nvGrpSpPr>
        <p:grpSpPr>
          <a:xfrm>
            <a:off x="12733944" y="3074045"/>
            <a:ext cx="5213458" cy="4724400"/>
            <a:chOff x="11260736" y="1919912"/>
            <a:chExt cx="4813590" cy="3585596"/>
          </a:xfrm>
        </p:grpSpPr>
        <p:sp>
          <p:nvSpPr>
            <p:cNvPr id="46" name="object 3"/>
            <p:cNvSpPr/>
            <p:nvPr/>
          </p:nvSpPr>
          <p:spPr>
            <a:xfrm>
              <a:off x="11260736" y="1919912"/>
              <a:ext cx="4813590" cy="3585596"/>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42" name="Imagen 41"/>
            <p:cNvPicPr>
              <a:picLocks noChangeAspect="1"/>
            </p:cNvPicPr>
            <p:nvPr/>
          </p:nvPicPr>
          <p:blipFill>
            <a:blip r:embed="rId14"/>
            <a:stretch>
              <a:fillRect/>
            </a:stretch>
          </p:blipFill>
          <p:spPr>
            <a:xfrm>
              <a:off x="11482118" y="2145810"/>
              <a:ext cx="4370825" cy="3133799"/>
            </a:xfrm>
            <a:prstGeom prst="rect">
              <a:avLst/>
            </a:prstGeom>
          </p:spPr>
        </p:pic>
      </p:grpSp>
      <p:sp>
        <p:nvSpPr>
          <p:cNvPr id="5" name="CuadroTexto 4">
            <a:extLst>
              <a:ext uri="{FF2B5EF4-FFF2-40B4-BE49-F238E27FC236}">
                <a16:creationId xmlns:a16="http://schemas.microsoft.com/office/drawing/2014/main" id="{E63B0BD0-CCD4-4774-928B-B2D2BA396E49}"/>
              </a:ext>
            </a:extLst>
          </p:cNvPr>
          <p:cNvSpPr txBox="1"/>
          <p:nvPr/>
        </p:nvSpPr>
        <p:spPr>
          <a:xfrm>
            <a:off x="647558" y="1830975"/>
            <a:ext cx="1895003" cy="584775"/>
          </a:xfrm>
          <a:prstGeom prst="rect">
            <a:avLst/>
          </a:prstGeom>
          <a:noFill/>
        </p:spPr>
        <p:txBody>
          <a:bodyPr wrap="square">
            <a:spAutoFit/>
          </a:bodyPr>
          <a:lstStyle/>
          <a:p>
            <a:r>
              <a:rPr lang="es-CO" sz="3200" b="1" i="0" u="none" strike="noStrike" baseline="0" dirty="0">
                <a:latin typeface="Segoe UI Light" panose="020B0502040204020203" pitchFamily="34" charset="0"/>
                <a:cs typeface="Segoe UI Light" panose="020B0502040204020203" pitchFamily="34" charset="0"/>
              </a:rPr>
              <a:t>Atención</a:t>
            </a:r>
            <a:endParaRPr lang="es-CO" sz="3200" dirty="0">
              <a:latin typeface="Segoe UI Light" panose="020B0502040204020203" pitchFamily="34" charset="0"/>
              <a:cs typeface="Segoe UI Light" panose="020B0502040204020203" pitchFamily="34" charset="0"/>
            </a:endParaRPr>
          </a:p>
        </p:txBody>
      </p:sp>
      <p:sp>
        <p:nvSpPr>
          <p:cNvPr id="7" name="CuadroTexto 6">
            <a:extLst>
              <a:ext uri="{FF2B5EF4-FFF2-40B4-BE49-F238E27FC236}">
                <a16:creationId xmlns:a16="http://schemas.microsoft.com/office/drawing/2014/main" id="{208B057E-A0EF-1137-CF61-599B45E25F97}"/>
              </a:ext>
            </a:extLst>
          </p:cNvPr>
          <p:cNvSpPr txBox="1"/>
          <p:nvPr/>
        </p:nvSpPr>
        <p:spPr>
          <a:xfrm>
            <a:off x="647558" y="5825879"/>
            <a:ext cx="11468242" cy="2597378"/>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Uno de los procesos que las emociones puede afectar es el aprendizaje</a:t>
            </a:r>
            <a:r>
              <a:rPr lang="es-ES" sz="2800" dirty="0">
                <a:solidFill>
                  <a:srgbClr val="00000A"/>
                </a:solidFill>
                <a:latin typeface="Segoe UI Light" panose="020B0502040204020203" pitchFamily="34" charset="0"/>
                <a:cs typeface="Segoe UI Light" panose="020B0502040204020203" pitchFamily="34" charset="0"/>
              </a:rPr>
              <a:t> y e</a:t>
            </a:r>
            <a:r>
              <a:rPr lang="es-ES" sz="2800" b="0" i="0" u="none" strike="noStrike" baseline="0" dirty="0">
                <a:solidFill>
                  <a:srgbClr val="00000A"/>
                </a:solidFill>
                <a:latin typeface="Segoe UI Light" panose="020B0502040204020203" pitchFamily="34" charset="0"/>
                <a:cs typeface="Segoe UI Light" panose="020B0502040204020203" pitchFamily="34" charset="0"/>
              </a:rPr>
              <a:t>l rendimiento es la capacidad de prestar atención a la tarea que se está realizando, dependiendo de cada deporte y la tarea a la que el </a:t>
            </a:r>
            <a:r>
              <a:rPr lang="es-CO" sz="2800" b="0" i="0" u="none" strike="noStrike" baseline="0" dirty="0">
                <a:solidFill>
                  <a:srgbClr val="00000A"/>
                </a:solidFill>
                <a:latin typeface="Segoe UI Light" panose="020B0502040204020203" pitchFamily="34" charset="0"/>
                <a:cs typeface="Segoe UI Light" panose="020B0502040204020203" pitchFamily="34" charset="0"/>
              </a:rPr>
              <a:t>deportista se enfrente, determinara una atención diferente.</a:t>
            </a:r>
            <a:endParaRPr lang="es-CO" sz="2800" dirty="0">
              <a:latin typeface="Segoe UI Light" panose="020B0502040204020203" pitchFamily="34" charset="0"/>
              <a:cs typeface="Segoe UI Light" panose="020B0502040204020203" pitchFamily="34" charset="0"/>
            </a:endParaRPr>
          </a:p>
        </p:txBody>
      </p:sp>
      <p:sp>
        <p:nvSpPr>
          <p:cNvPr id="9" name="CuadroTexto 8">
            <a:extLst>
              <a:ext uri="{FF2B5EF4-FFF2-40B4-BE49-F238E27FC236}">
                <a16:creationId xmlns:a16="http://schemas.microsoft.com/office/drawing/2014/main" id="{099663C4-1BA2-3027-8CC0-147982ADCB17}"/>
              </a:ext>
            </a:extLst>
          </p:cNvPr>
          <p:cNvSpPr txBox="1"/>
          <p:nvPr/>
        </p:nvSpPr>
        <p:spPr>
          <a:xfrm>
            <a:off x="647558" y="2646981"/>
            <a:ext cx="11468242" cy="2597378"/>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1" u="none" strike="noStrike" baseline="0" dirty="0">
                <a:solidFill>
                  <a:srgbClr val="00000A"/>
                </a:solidFill>
                <a:latin typeface="Segoe UI Light" panose="020B0502040204020203" pitchFamily="34" charset="0"/>
                <a:cs typeface="Segoe UI Light" panose="020B0502040204020203" pitchFamily="34" charset="0"/>
              </a:rPr>
              <a:t>La atención </a:t>
            </a:r>
            <a:r>
              <a:rPr lang="es-ES" sz="2800" b="0" u="none" strike="noStrike" baseline="0" dirty="0">
                <a:solidFill>
                  <a:srgbClr val="00000A"/>
                </a:solidFill>
                <a:latin typeface="Segoe UI Light" panose="020B0502040204020203" pitchFamily="34" charset="0"/>
                <a:cs typeface="Segoe UI Light" panose="020B0502040204020203" pitchFamily="34" charset="0"/>
              </a:rPr>
              <a:t>se puede definir como la “Selección de información con la cual la mente puede concentrarse en uno de varios objetos o pensamientos presentes simultáneamente. La atención implica desatender ciertas cosas para afrontar otras con eficacia.”</a:t>
            </a:r>
            <a:endParaRPr lang="es-CO" sz="2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609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330" y="4368729"/>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sp>
        <p:nvSpPr>
          <p:cNvPr id="6" name="CuadroTexto 5">
            <a:extLst>
              <a:ext uri="{FF2B5EF4-FFF2-40B4-BE49-F238E27FC236}">
                <a16:creationId xmlns:a16="http://schemas.microsoft.com/office/drawing/2014/main" id="{FDDA28B3-F73D-C4A8-9D7F-540035708A16}"/>
              </a:ext>
            </a:extLst>
          </p:cNvPr>
          <p:cNvSpPr txBox="1"/>
          <p:nvPr/>
        </p:nvSpPr>
        <p:spPr>
          <a:xfrm>
            <a:off x="1787001" y="2659415"/>
            <a:ext cx="10698999" cy="1304716"/>
          </a:xfrm>
          <a:prstGeom prst="rect">
            <a:avLst/>
          </a:prstGeom>
          <a:noFill/>
        </p:spPr>
        <p:txBody>
          <a:bodyPr wrap="square">
            <a:spAutoFit/>
          </a:bodyPr>
          <a:lstStyle/>
          <a:p>
            <a:pPr marL="457200" indent="-457200" algn="l">
              <a:lnSpc>
                <a:spcPct val="150000"/>
              </a:lnSpc>
              <a:buFont typeface="Wingdings" panose="05000000000000000000" pitchFamily="2" charset="2"/>
              <a:buChar char="q"/>
            </a:pPr>
            <a:r>
              <a:rPr lang="es-ES" sz="2800" b="1" i="0" u="none" strike="noStrike" baseline="0" dirty="0">
                <a:solidFill>
                  <a:srgbClr val="00000A"/>
                </a:solidFill>
                <a:latin typeface="Segoe UI Light" panose="020B0502040204020203" pitchFamily="34" charset="0"/>
                <a:cs typeface="Segoe UI Light" panose="020B0502040204020203" pitchFamily="34" charset="0"/>
              </a:rPr>
              <a:t>La atención </a:t>
            </a:r>
            <a:r>
              <a:rPr lang="es-ES" sz="2800" b="0" i="0" u="none" strike="noStrike" baseline="0" dirty="0">
                <a:solidFill>
                  <a:srgbClr val="00000A"/>
                </a:solidFill>
                <a:latin typeface="Segoe UI Light" panose="020B0502040204020203" pitchFamily="34" charset="0"/>
                <a:cs typeface="Segoe UI Light" panose="020B0502040204020203" pitchFamily="34" charset="0"/>
              </a:rPr>
              <a:t>tiene un carácter funcional y se considera una actividad selectiva regulada por el organismo en base a las necesidades. </a:t>
            </a:r>
          </a:p>
        </p:txBody>
      </p:sp>
      <p:grpSp>
        <p:nvGrpSpPr>
          <p:cNvPr id="9" name="Grupo 8">
            <a:extLst>
              <a:ext uri="{FF2B5EF4-FFF2-40B4-BE49-F238E27FC236}">
                <a16:creationId xmlns:a16="http://schemas.microsoft.com/office/drawing/2014/main" id="{13E4EB0F-9E67-2098-08CB-DC3D506E00E9}"/>
              </a:ext>
            </a:extLst>
          </p:cNvPr>
          <p:cNvGrpSpPr/>
          <p:nvPr/>
        </p:nvGrpSpPr>
        <p:grpSpPr>
          <a:xfrm>
            <a:off x="13258799" y="2695137"/>
            <a:ext cx="4468221" cy="5460304"/>
            <a:chOff x="12268200" y="3116901"/>
            <a:chExt cx="5290940" cy="5728590"/>
          </a:xfrm>
        </p:grpSpPr>
        <p:sp>
          <p:nvSpPr>
            <p:cNvPr id="43" name="object 3"/>
            <p:cNvSpPr/>
            <p:nvPr/>
          </p:nvSpPr>
          <p:spPr>
            <a:xfrm>
              <a:off x="12268200" y="3116901"/>
              <a:ext cx="5290940" cy="5728590"/>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lang="es-CO">
                <a:latin typeface="Segoe UI Light" panose="020B0502040204020203" pitchFamily="34" charset="0"/>
                <a:cs typeface="Segoe UI Light" panose="020B0502040204020203" pitchFamily="34" charset="0"/>
              </a:endParaRPr>
            </a:p>
          </p:txBody>
        </p:sp>
        <p:pic>
          <p:nvPicPr>
            <p:cNvPr id="8" name="Imagen 7">
              <a:extLst>
                <a:ext uri="{FF2B5EF4-FFF2-40B4-BE49-F238E27FC236}">
                  <a16:creationId xmlns:a16="http://schemas.microsoft.com/office/drawing/2014/main" id="{F119901C-F38C-AAAF-DFC1-CBA33CC854F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575952" y="3336644"/>
              <a:ext cx="4778598" cy="5284610"/>
            </a:xfrm>
            <a:prstGeom prst="rect">
              <a:avLst/>
            </a:prstGeom>
          </p:spPr>
        </p:pic>
      </p:grpSp>
      <p:sp>
        <p:nvSpPr>
          <p:cNvPr id="11" name="CuadroTexto 10">
            <a:extLst>
              <a:ext uri="{FF2B5EF4-FFF2-40B4-BE49-F238E27FC236}">
                <a16:creationId xmlns:a16="http://schemas.microsoft.com/office/drawing/2014/main" id="{BBECBBE2-21C8-E1DC-8602-240254D7D283}"/>
              </a:ext>
            </a:extLst>
          </p:cNvPr>
          <p:cNvSpPr txBox="1"/>
          <p:nvPr/>
        </p:nvSpPr>
        <p:spPr>
          <a:xfrm>
            <a:off x="1692352" y="6710800"/>
            <a:ext cx="10698998" cy="1304716"/>
          </a:xfrm>
          <a:prstGeom prst="rect">
            <a:avLst/>
          </a:prstGeom>
          <a:noFill/>
        </p:spPr>
        <p:txBody>
          <a:bodyPr wrap="square">
            <a:spAutoFit/>
          </a:bodyPr>
          <a:lstStyle/>
          <a:p>
            <a:pPr marL="457200" indent="-457200" algn="l">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En las fases iniciales de adquisición de una destreza se requiere una mayora atención  cuando esta ya se </a:t>
            </a:r>
            <a:r>
              <a:rPr lang="es-CO" sz="2800" b="0" i="0" u="none" strike="noStrike" baseline="0" dirty="0">
                <a:solidFill>
                  <a:srgbClr val="00000A"/>
                </a:solidFill>
                <a:latin typeface="Segoe UI Light" panose="020B0502040204020203" pitchFamily="34" charset="0"/>
                <a:cs typeface="Segoe UI Light" panose="020B0502040204020203" pitchFamily="34" charset="0"/>
              </a:rPr>
              <a:t>ha aprendido totalmente.</a:t>
            </a:r>
            <a:endParaRPr lang="es-CO" sz="2800" dirty="0">
              <a:latin typeface="Segoe UI Light" panose="020B0502040204020203" pitchFamily="34" charset="0"/>
              <a:cs typeface="Segoe UI Light" panose="020B0502040204020203" pitchFamily="34" charset="0"/>
            </a:endParaRPr>
          </a:p>
        </p:txBody>
      </p:sp>
      <p:sp>
        <p:nvSpPr>
          <p:cNvPr id="37" name="CuadroTexto 36">
            <a:extLst>
              <a:ext uri="{FF2B5EF4-FFF2-40B4-BE49-F238E27FC236}">
                <a16:creationId xmlns:a16="http://schemas.microsoft.com/office/drawing/2014/main" id="{1B1626FF-D98A-FCBE-EEDC-99F303024F45}"/>
              </a:ext>
            </a:extLst>
          </p:cNvPr>
          <p:cNvSpPr txBox="1"/>
          <p:nvPr/>
        </p:nvSpPr>
        <p:spPr>
          <a:xfrm>
            <a:off x="1743742" y="4650627"/>
            <a:ext cx="10698998" cy="1304716"/>
          </a:xfrm>
          <a:prstGeom prst="rect">
            <a:avLst/>
          </a:prstGeom>
          <a:noFill/>
        </p:spPr>
        <p:txBody>
          <a:bodyPr wrap="square">
            <a:spAutoFit/>
          </a:bodyPr>
          <a:lstStyle/>
          <a:p>
            <a:pPr marL="457200" indent="-457200" algn="l">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Esta selectividad supone el abandono de determinados estímulos para atender más eficazmente a otros. </a:t>
            </a:r>
          </a:p>
        </p:txBody>
      </p:sp>
    </p:spTree>
    <p:extLst>
      <p:ext uri="{BB962C8B-B14F-4D97-AF65-F5344CB8AC3E}">
        <p14:creationId xmlns:p14="http://schemas.microsoft.com/office/powerpoint/2010/main" val="10224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0210"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sp>
        <p:nvSpPr>
          <p:cNvPr id="4" name="object 4"/>
          <p:cNvSpPr/>
          <p:nvPr/>
        </p:nvSpPr>
        <p:spPr>
          <a:xfrm>
            <a:off x="7209237" y="3357055"/>
            <a:ext cx="2618772" cy="651294"/>
          </a:xfrm>
          <a:custGeom>
            <a:avLst/>
            <a:gdLst/>
            <a:ahLst/>
            <a:cxnLst/>
            <a:rect l="l" t="t" r="r" b="b"/>
            <a:pathLst>
              <a:path w="919479" h="883919">
                <a:moveTo>
                  <a:pt x="459486" y="0"/>
                </a:moveTo>
                <a:lnTo>
                  <a:pt x="409423" y="2593"/>
                </a:lnTo>
                <a:lnTo>
                  <a:pt x="360921" y="10193"/>
                </a:lnTo>
                <a:lnTo>
                  <a:pt x="314260" y="22530"/>
                </a:lnTo>
                <a:lnTo>
                  <a:pt x="269721" y="39335"/>
                </a:lnTo>
                <a:lnTo>
                  <a:pt x="227583" y="60339"/>
                </a:lnTo>
                <a:lnTo>
                  <a:pt x="188128" y="85270"/>
                </a:lnTo>
                <a:lnTo>
                  <a:pt x="151635" y="113861"/>
                </a:lnTo>
                <a:lnTo>
                  <a:pt x="118386" y="145841"/>
                </a:lnTo>
                <a:lnTo>
                  <a:pt x="88660" y="180941"/>
                </a:lnTo>
                <a:lnTo>
                  <a:pt x="62737" y="218891"/>
                </a:lnTo>
                <a:lnTo>
                  <a:pt x="40900" y="259422"/>
                </a:lnTo>
                <a:lnTo>
                  <a:pt x="23426" y="302264"/>
                </a:lnTo>
                <a:lnTo>
                  <a:pt x="10598" y="347147"/>
                </a:lnTo>
                <a:lnTo>
                  <a:pt x="2696" y="393802"/>
                </a:lnTo>
                <a:lnTo>
                  <a:pt x="0" y="441960"/>
                </a:lnTo>
                <a:lnTo>
                  <a:pt x="2696" y="490117"/>
                </a:lnTo>
                <a:lnTo>
                  <a:pt x="10598" y="536772"/>
                </a:lnTo>
                <a:lnTo>
                  <a:pt x="23426" y="581655"/>
                </a:lnTo>
                <a:lnTo>
                  <a:pt x="40900" y="624497"/>
                </a:lnTo>
                <a:lnTo>
                  <a:pt x="62737" y="665028"/>
                </a:lnTo>
                <a:lnTo>
                  <a:pt x="88660" y="702978"/>
                </a:lnTo>
                <a:lnTo>
                  <a:pt x="118386" y="738078"/>
                </a:lnTo>
                <a:lnTo>
                  <a:pt x="151635" y="770058"/>
                </a:lnTo>
                <a:lnTo>
                  <a:pt x="188128" y="798649"/>
                </a:lnTo>
                <a:lnTo>
                  <a:pt x="227583" y="823580"/>
                </a:lnTo>
                <a:lnTo>
                  <a:pt x="269721" y="844584"/>
                </a:lnTo>
                <a:lnTo>
                  <a:pt x="314260" y="861389"/>
                </a:lnTo>
                <a:lnTo>
                  <a:pt x="360921" y="873726"/>
                </a:lnTo>
                <a:lnTo>
                  <a:pt x="409423" y="881326"/>
                </a:lnTo>
                <a:lnTo>
                  <a:pt x="459486" y="883920"/>
                </a:lnTo>
                <a:lnTo>
                  <a:pt x="509548" y="881326"/>
                </a:lnTo>
                <a:lnTo>
                  <a:pt x="558050" y="873726"/>
                </a:lnTo>
                <a:lnTo>
                  <a:pt x="604711" y="861389"/>
                </a:lnTo>
                <a:lnTo>
                  <a:pt x="649250" y="844584"/>
                </a:lnTo>
                <a:lnTo>
                  <a:pt x="691388" y="823580"/>
                </a:lnTo>
                <a:lnTo>
                  <a:pt x="730843" y="798649"/>
                </a:lnTo>
                <a:lnTo>
                  <a:pt x="767336" y="770058"/>
                </a:lnTo>
                <a:lnTo>
                  <a:pt x="800585" y="738078"/>
                </a:lnTo>
                <a:lnTo>
                  <a:pt x="830311" y="702978"/>
                </a:lnTo>
                <a:lnTo>
                  <a:pt x="856234" y="665028"/>
                </a:lnTo>
                <a:lnTo>
                  <a:pt x="878071" y="624497"/>
                </a:lnTo>
                <a:lnTo>
                  <a:pt x="895545" y="581655"/>
                </a:lnTo>
                <a:lnTo>
                  <a:pt x="908373" y="536772"/>
                </a:lnTo>
                <a:lnTo>
                  <a:pt x="916275" y="490117"/>
                </a:lnTo>
                <a:lnTo>
                  <a:pt x="918971" y="441960"/>
                </a:lnTo>
                <a:lnTo>
                  <a:pt x="916275" y="393802"/>
                </a:lnTo>
                <a:lnTo>
                  <a:pt x="908373" y="347147"/>
                </a:lnTo>
                <a:lnTo>
                  <a:pt x="895545" y="302264"/>
                </a:lnTo>
                <a:lnTo>
                  <a:pt x="878071" y="259422"/>
                </a:lnTo>
                <a:lnTo>
                  <a:pt x="856234" y="218891"/>
                </a:lnTo>
                <a:lnTo>
                  <a:pt x="830311" y="180941"/>
                </a:lnTo>
                <a:lnTo>
                  <a:pt x="800585" y="145841"/>
                </a:lnTo>
                <a:lnTo>
                  <a:pt x="767336" y="113861"/>
                </a:lnTo>
                <a:lnTo>
                  <a:pt x="730843" y="85270"/>
                </a:lnTo>
                <a:lnTo>
                  <a:pt x="691388" y="60339"/>
                </a:lnTo>
                <a:lnTo>
                  <a:pt x="649250" y="39335"/>
                </a:lnTo>
                <a:lnTo>
                  <a:pt x="604711" y="22530"/>
                </a:lnTo>
                <a:lnTo>
                  <a:pt x="558050" y="10193"/>
                </a:lnTo>
                <a:lnTo>
                  <a:pt x="509548" y="2593"/>
                </a:lnTo>
                <a:lnTo>
                  <a:pt x="459486" y="0"/>
                </a:lnTo>
                <a:close/>
              </a:path>
            </a:pathLst>
          </a:custGeom>
          <a:solidFill>
            <a:srgbClr val="FFFFFF"/>
          </a:solidFill>
        </p:spPr>
        <p:txBody>
          <a:bodyPr wrap="square" lIns="0" tIns="0" rIns="0" bIns="0" rtlCol="0"/>
          <a:lstStyle/>
          <a:p>
            <a:endParaRPr sz="270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32" name="Picture 5"/>
          <p:cNvPicPr>
            <a:picLocks noChangeAspect="1"/>
          </p:cNvPicPr>
          <p:nvPr/>
        </p:nvPicPr>
        <p:blipFill>
          <a:blip r:embed="rId13">
            <a:alphaModFix amt="97000"/>
          </a:blip>
          <a:srcRect l="18146" t="18339" r="31685" b="22961"/>
          <a:stretch>
            <a:fillRect/>
          </a:stretch>
        </p:blipFill>
        <p:spPr>
          <a:xfrm>
            <a:off x="16110857" y="266700"/>
            <a:ext cx="1981200" cy="1573743"/>
          </a:xfrm>
          <a:prstGeom prst="rect">
            <a:avLst/>
          </a:prstGeom>
        </p:spPr>
      </p:pic>
      <p:sp>
        <p:nvSpPr>
          <p:cNvPr id="5" name="CuadroTexto 4">
            <a:extLst>
              <a:ext uri="{FF2B5EF4-FFF2-40B4-BE49-F238E27FC236}">
                <a16:creationId xmlns:a16="http://schemas.microsoft.com/office/drawing/2014/main" id="{257C7F6C-19C7-4926-039F-5F18E41C7890}"/>
              </a:ext>
            </a:extLst>
          </p:cNvPr>
          <p:cNvSpPr txBox="1"/>
          <p:nvPr/>
        </p:nvSpPr>
        <p:spPr>
          <a:xfrm>
            <a:off x="803510" y="4269287"/>
            <a:ext cx="9843024" cy="1815882"/>
          </a:xfrm>
          <a:prstGeom prst="rect">
            <a:avLst/>
          </a:prstGeom>
          <a:noFill/>
        </p:spPr>
        <p:txBody>
          <a:bodyPr wrap="square">
            <a:spAutoFit/>
          </a:bodyPr>
          <a:lstStyle/>
          <a:p>
            <a:pPr marL="457200" indent="-457200" algn="just">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Un deportista para poder obtener su máximo rendimiento tendrá que poder pasar de un foco atencional a otro, identificando cuales son las señales importantes y descartando aquellas que actúan como distractores. </a:t>
            </a:r>
          </a:p>
        </p:txBody>
      </p:sp>
      <p:sp>
        <p:nvSpPr>
          <p:cNvPr id="7" name="CuadroTexto 6">
            <a:extLst>
              <a:ext uri="{FF2B5EF4-FFF2-40B4-BE49-F238E27FC236}">
                <a16:creationId xmlns:a16="http://schemas.microsoft.com/office/drawing/2014/main" id="{AB134182-0510-6471-27CA-8CE8DE1FEBAA}"/>
              </a:ext>
            </a:extLst>
          </p:cNvPr>
          <p:cNvSpPr txBox="1"/>
          <p:nvPr/>
        </p:nvSpPr>
        <p:spPr>
          <a:xfrm>
            <a:off x="803510" y="2372124"/>
            <a:ext cx="9864490" cy="1384995"/>
          </a:xfrm>
          <a:prstGeom prst="rect">
            <a:avLst/>
          </a:prstGeom>
          <a:noFill/>
        </p:spPr>
        <p:txBody>
          <a:bodyPr wrap="square">
            <a:spAutoFit/>
          </a:bodyPr>
          <a:lstStyle/>
          <a:p>
            <a:pPr marL="457200" indent="-457200" algn="just">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Cada deportista tendrá un nivel atencional predominante, el cual dependerá también del deporte que se practique y la situación a la que se enfrente.</a:t>
            </a:r>
          </a:p>
        </p:txBody>
      </p:sp>
      <p:sp>
        <p:nvSpPr>
          <p:cNvPr id="9" name="CuadroTexto 8">
            <a:extLst>
              <a:ext uri="{FF2B5EF4-FFF2-40B4-BE49-F238E27FC236}">
                <a16:creationId xmlns:a16="http://schemas.microsoft.com/office/drawing/2014/main" id="{12ED3EAE-F145-63D6-E954-FAE61D7C1D82}"/>
              </a:ext>
            </a:extLst>
          </p:cNvPr>
          <p:cNvSpPr txBox="1"/>
          <p:nvPr/>
        </p:nvSpPr>
        <p:spPr>
          <a:xfrm>
            <a:off x="837832" y="6554097"/>
            <a:ext cx="9843024" cy="1384995"/>
          </a:xfrm>
          <a:prstGeom prst="rect">
            <a:avLst/>
          </a:prstGeom>
          <a:noFill/>
        </p:spPr>
        <p:txBody>
          <a:bodyPr wrap="square">
            <a:spAutoFit/>
          </a:bodyPr>
          <a:lstStyle/>
          <a:p>
            <a:pPr marL="457200" indent="-457200" algn="just">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Se debe tener en cuenta que el nivel de activación que el deportista tenga influirá en su capacidad de poder cambiar de un foco atencional a otro</a:t>
            </a:r>
            <a:endParaRPr lang="es-CO" sz="2800" dirty="0">
              <a:latin typeface="Segoe UI Light" panose="020B0502040204020203" pitchFamily="34" charset="0"/>
              <a:cs typeface="Segoe UI Light" panose="020B0502040204020203" pitchFamily="34" charset="0"/>
            </a:endParaRPr>
          </a:p>
        </p:txBody>
      </p:sp>
      <p:grpSp>
        <p:nvGrpSpPr>
          <p:cNvPr id="10" name="Grupo 9">
            <a:extLst>
              <a:ext uri="{FF2B5EF4-FFF2-40B4-BE49-F238E27FC236}">
                <a16:creationId xmlns:a16="http://schemas.microsoft.com/office/drawing/2014/main" id="{79CBB790-93FC-0DAF-4EAA-000F06B06D12}"/>
              </a:ext>
            </a:extLst>
          </p:cNvPr>
          <p:cNvGrpSpPr/>
          <p:nvPr/>
        </p:nvGrpSpPr>
        <p:grpSpPr>
          <a:xfrm>
            <a:off x="11752113" y="2506525"/>
            <a:ext cx="5992900" cy="4758743"/>
            <a:chOff x="12068663" y="1937273"/>
            <a:chExt cx="5457337" cy="3815827"/>
          </a:xfrm>
        </p:grpSpPr>
        <p:sp>
          <p:nvSpPr>
            <p:cNvPr id="11" name="object 3">
              <a:extLst>
                <a:ext uri="{FF2B5EF4-FFF2-40B4-BE49-F238E27FC236}">
                  <a16:creationId xmlns:a16="http://schemas.microsoft.com/office/drawing/2014/main" id="{71490E89-65BD-605B-2FCD-A8A8D2137504}"/>
                </a:ext>
              </a:extLst>
            </p:cNvPr>
            <p:cNvSpPr/>
            <p:nvPr/>
          </p:nvSpPr>
          <p:spPr>
            <a:xfrm>
              <a:off x="12068663" y="1937273"/>
              <a:ext cx="5457337" cy="3815827"/>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12" name="Imagen 11">
              <a:extLst>
                <a:ext uri="{FF2B5EF4-FFF2-40B4-BE49-F238E27FC236}">
                  <a16:creationId xmlns:a16="http://schemas.microsoft.com/office/drawing/2014/main" id="{8D4A75D9-0AC6-DAB5-20FA-633DB7B5D6C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314736" y="2195604"/>
              <a:ext cx="4920261" cy="3254969"/>
            </a:xfrm>
            <a:prstGeom prst="rect">
              <a:avLst/>
            </a:prstGeom>
          </p:spPr>
        </p:pic>
      </p:grpSp>
    </p:spTree>
    <p:extLst>
      <p:ext uri="{BB962C8B-B14F-4D97-AF65-F5344CB8AC3E}">
        <p14:creationId xmlns:p14="http://schemas.microsoft.com/office/powerpoint/2010/main" val="25442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330" y="4368729"/>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sp>
        <p:nvSpPr>
          <p:cNvPr id="3" name="CuadroTexto 2">
            <a:extLst>
              <a:ext uri="{FF2B5EF4-FFF2-40B4-BE49-F238E27FC236}">
                <a16:creationId xmlns:a16="http://schemas.microsoft.com/office/drawing/2014/main" id="{5F5821D4-45EC-14FE-A71E-95EE39AAEF02}"/>
              </a:ext>
            </a:extLst>
          </p:cNvPr>
          <p:cNvSpPr txBox="1"/>
          <p:nvPr/>
        </p:nvSpPr>
        <p:spPr>
          <a:xfrm>
            <a:off x="1835080" y="3651779"/>
            <a:ext cx="9548254" cy="3890039"/>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s-ES" sz="2800" b="1" i="0" u="none" strike="noStrike" baseline="0" dirty="0">
                <a:solidFill>
                  <a:srgbClr val="000000"/>
                </a:solidFill>
                <a:latin typeface="Segoe UI Light" panose="020B0502040204020203" pitchFamily="34" charset="0"/>
                <a:cs typeface="Segoe UI Light" panose="020B0502040204020203" pitchFamily="34" charset="0"/>
              </a:rPr>
              <a:t>La motivación </a:t>
            </a:r>
            <a:r>
              <a:rPr lang="es-ES" sz="2800" b="0" i="0" u="none" strike="noStrike" baseline="0" dirty="0">
                <a:solidFill>
                  <a:srgbClr val="000000"/>
                </a:solidFill>
                <a:latin typeface="Segoe UI Light" panose="020B0502040204020203" pitchFamily="34" charset="0"/>
                <a:cs typeface="Segoe UI Light" panose="020B0502040204020203" pitchFamily="34" charset="0"/>
              </a:rPr>
              <a:t>es una condición fundamental en el deporte, pues sin la motivación apropiada es muy difícil, prácticamente imposible que los deportistas se dediquen al deporte con la frecuencia, duración, intensidad, concentración, sobreesfuerzo, incomodidad, sacrificio y constancia que éste requiere. </a:t>
            </a:r>
            <a:endParaRPr lang="es-CO" sz="2800" dirty="0">
              <a:latin typeface="Segoe UI Light" panose="020B0502040204020203" pitchFamily="34" charset="0"/>
              <a:cs typeface="Segoe UI Light" panose="020B0502040204020203" pitchFamily="34" charset="0"/>
            </a:endParaRPr>
          </a:p>
        </p:txBody>
      </p:sp>
      <p:sp>
        <p:nvSpPr>
          <p:cNvPr id="4" name="CuadroTexto 3">
            <a:extLst>
              <a:ext uri="{FF2B5EF4-FFF2-40B4-BE49-F238E27FC236}">
                <a16:creationId xmlns:a16="http://schemas.microsoft.com/office/drawing/2014/main" id="{465933D7-2838-4193-8A8C-01459C7162C0}"/>
              </a:ext>
            </a:extLst>
          </p:cNvPr>
          <p:cNvSpPr txBox="1"/>
          <p:nvPr/>
        </p:nvSpPr>
        <p:spPr>
          <a:xfrm>
            <a:off x="1843264" y="2090425"/>
            <a:ext cx="3030294" cy="584775"/>
          </a:xfrm>
          <a:prstGeom prst="rect">
            <a:avLst/>
          </a:prstGeom>
          <a:noFill/>
        </p:spPr>
        <p:txBody>
          <a:bodyPr wrap="square">
            <a:spAutoFit/>
          </a:bodyPr>
          <a:lstStyle/>
          <a:p>
            <a:r>
              <a:rPr lang="es-CO" sz="3200" b="1" i="0" u="none" strike="noStrike" baseline="0" dirty="0">
                <a:solidFill>
                  <a:srgbClr val="00000A"/>
                </a:solidFill>
                <a:latin typeface="Segoe UI Light" panose="020B0502040204020203" pitchFamily="34" charset="0"/>
                <a:cs typeface="Segoe UI Light" panose="020B0502040204020203" pitchFamily="34" charset="0"/>
              </a:rPr>
              <a:t>Motivación</a:t>
            </a:r>
            <a:endParaRPr lang="es-CO" sz="3200" dirty="0">
              <a:latin typeface="Segoe UI Light" panose="020B0502040204020203" pitchFamily="34" charset="0"/>
              <a:cs typeface="Segoe UI Light" panose="020B0502040204020203" pitchFamily="34" charset="0"/>
            </a:endParaRPr>
          </a:p>
        </p:txBody>
      </p:sp>
      <p:grpSp>
        <p:nvGrpSpPr>
          <p:cNvPr id="10" name="Grupo 9">
            <a:extLst>
              <a:ext uri="{FF2B5EF4-FFF2-40B4-BE49-F238E27FC236}">
                <a16:creationId xmlns:a16="http://schemas.microsoft.com/office/drawing/2014/main" id="{E512DE96-FC9E-52BC-262D-785D5D2A99DE}"/>
              </a:ext>
            </a:extLst>
          </p:cNvPr>
          <p:cNvGrpSpPr/>
          <p:nvPr/>
        </p:nvGrpSpPr>
        <p:grpSpPr>
          <a:xfrm>
            <a:off x="12259747" y="3877482"/>
            <a:ext cx="5454482" cy="3090274"/>
            <a:chOff x="11752113" y="2506526"/>
            <a:chExt cx="5392887" cy="3090274"/>
          </a:xfrm>
        </p:grpSpPr>
        <p:sp>
          <p:nvSpPr>
            <p:cNvPr id="8" name="object 3">
              <a:extLst>
                <a:ext uri="{FF2B5EF4-FFF2-40B4-BE49-F238E27FC236}">
                  <a16:creationId xmlns:a16="http://schemas.microsoft.com/office/drawing/2014/main" id="{E5426344-F947-7C3D-7F16-085A88B51133}"/>
                </a:ext>
              </a:extLst>
            </p:cNvPr>
            <p:cNvSpPr/>
            <p:nvPr/>
          </p:nvSpPr>
          <p:spPr>
            <a:xfrm>
              <a:off x="11752113" y="2506526"/>
              <a:ext cx="5392887" cy="3090274"/>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6" name="Imagen 5">
              <a:extLst>
                <a:ext uri="{FF2B5EF4-FFF2-40B4-BE49-F238E27FC236}">
                  <a16:creationId xmlns:a16="http://schemas.microsoft.com/office/drawing/2014/main" id="{C3B590D3-1DA4-AAD1-CCFC-A9D98280325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963400" y="2701808"/>
              <a:ext cx="4896166" cy="2732744"/>
            </a:xfrm>
            <a:prstGeom prst="rect">
              <a:avLst/>
            </a:prstGeom>
          </p:spPr>
        </p:pic>
      </p:grpSp>
    </p:spTree>
    <p:extLst>
      <p:ext uri="{BB962C8B-B14F-4D97-AF65-F5344CB8AC3E}">
        <p14:creationId xmlns:p14="http://schemas.microsoft.com/office/powerpoint/2010/main" val="27536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grpSp>
        <p:nvGrpSpPr>
          <p:cNvPr id="6" name="Grupo 5"/>
          <p:cNvGrpSpPr/>
          <p:nvPr/>
        </p:nvGrpSpPr>
        <p:grpSpPr>
          <a:xfrm>
            <a:off x="12733944" y="2187619"/>
            <a:ext cx="5061278" cy="5165682"/>
            <a:chOff x="11506200" y="2107802"/>
            <a:chExt cx="6328269" cy="5093098"/>
          </a:xfrm>
        </p:grpSpPr>
        <p:sp>
          <p:nvSpPr>
            <p:cNvPr id="46" name="object 3"/>
            <p:cNvSpPr/>
            <p:nvPr/>
          </p:nvSpPr>
          <p:spPr>
            <a:xfrm>
              <a:off x="11506200" y="2107802"/>
              <a:ext cx="6328269" cy="5093098"/>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37" name="Imagen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776922" y="2294260"/>
              <a:ext cx="5749078" cy="4601840"/>
            </a:xfrm>
            <a:prstGeom prst="rect">
              <a:avLst/>
            </a:prstGeom>
          </p:spPr>
        </p:pic>
      </p:grpSp>
      <p:sp>
        <p:nvSpPr>
          <p:cNvPr id="4" name="CuadroTexto 3">
            <a:extLst>
              <a:ext uri="{FF2B5EF4-FFF2-40B4-BE49-F238E27FC236}">
                <a16:creationId xmlns:a16="http://schemas.microsoft.com/office/drawing/2014/main" id="{2236871B-7F0D-DB2C-8859-ABC18D3E0632}"/>
              </a:ext>
            </a:extLst>
          </p:cNvPr>
          <p:cNvSpPr txBox="1"/>
          <p:nvPr/>
        </p:nvSpPr>
        <p:spPr>
          <a:xfrm>
            <a:off x="966068" y="2690161"/>
            <a:ext cx="11289365" cy="5182701"/>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solidFill>
                  <a:srgbClr val="000000"/>
                </a:solidFill>
                <a:latin typeface="Segoe UI Light" panose="020B0502040204020203" pitchFamily="34" charset="0"/>
                <a:cs typeface="Segoe UI Light" panose="020B0502040204020203" pitchFamily="34" charset="0"/>
              </a:rPr>
              <a:t>“La motivación se refiere al proceso o condición que puede ser fisiológica o psicológica, interno o externo al organismo, el cual determina porqué, respecto a qué, se inicia la conducta, se guía, se mantiene, se selecciona o finaliza: este fenómeno también se refiere al estado por el cual determinada conducta se logra o se desea; también se refiere al hecho de que un individuo aprenderá, recordará u olvidará cierto material de acuerdo con la importancia y el significado que el </a:t>
            </a:r>
            <a:r>
              <a:rPr lang="es-ES" sz="2800" dirty="0">
                <a:solidFill>
                  <a:srgbClr val="000000"/>
                </a:solidFill>
                <a:latin typeface="Segoe UI Light" panose="020B0502040204020203" pitchFamily="34" charset="0"/>
                <a:cs typeface="Segoe UI Light" panose="020B0502040204020203" pitchFamily="34" charset="0"/>
              </a:rPr>
              <a:t>deportista</a:t>
            </a:r>
            <a:r>
              <a:rPr lang="es-ES" sz="2800" b="0" i="0" u="none" strike="noStrike" baseline="0" dirty="0">
                <a:solidFill>
                  <a:srgbClr val="000000"/>
                </a:solidFill>
                <a:latin typeface="Segoe UI Light" panose="020B0502040204020203" pitchFamily="34" charset="0"/>
                <a:cs typeface="Segoe UI Light" panose="020B0502040204020203" pitchFamily="34" charset="0"/>
              </a:rPr>
              <a:t> le dé a esa </a:t>
            </a:r>
            <a:r>
              <a:rPr lang="es-CO" sz="2800" b="0" i="0" u="none" strike="noStrike" baseline="0" dirty="0">
                <a:solidFill>
                  <a:srgbClr val="000000"/>
                </a:solidFill>
                <a:latin typeface="Segoe UI Light" panose="020B0502040204020203" pitchFamily="34" charset="0"/>
                <a:cs typeface="Segoe UI Light" panose="020B0502040204020203" pitchFamily="34" charset="0"/>
              </a:rPr>
              <a:t>situación“.</a:t>
            </a:r>
            <a:endParaRPr lang="es-CO" sz="2800" dirty="0">
              <a:latin typeface="Segoe UI Light" panose="020B0502040204020203" pitchFamily="34" charset="0"/>
              <a:cs typeface="Segoe UI Light" panose="020B0502040204020203" pitchFamily="34" charset="0"/>
            </a:endParaRPr>
          </a:p>
        </p:txBody>
      </p:sp>
      <p:sp>
        <p:nvSpPr>
          <p:cNvPr id="7" name="CuadroTexto 6">
            <a:extLst>
              <a:ext uri="{FF2B5EF4-FFF2-40B4-BE49-F238E27FC236}">
                <a16:creationId xmlns:a16="http://schemas.microsoft.com/office/drawing/2014/main" id="{43CD1909-9B24-56E8-08D4-3B4E9E961D80}"/>
              </a:ext>
            </a:extLst>
          </p:cNvPr>
          <p:cNvSpPr txBox="1"/>
          <p:nvPr/>
        </p:nvSpPr>
        <p:spPr>
          <a:xfrm>
            <a:off x="970291" y="1920352"/>
            <a:ext cx="4583766" cy="584775"/>
          </a:xfrm>
          <a:prstGeom prst="rect">
            <a:avLst/>
          </a:prstGeom>
          <a:noFill/>
        </p:spPr>
        <p:txBody>
          <a:bodyPr wrap="square">
            <a:spAutoFit/>
          </a:bodyPr>
          <a:lstStyle/>
          <a:p>
            <a:r>
              <a:rPr lang="es-ES" sz="3200" b="1" dirty="0">
                <a:solidFill>
                  <a:srgbClr val="00000A"/>
                </a:solidFill>
                <a:latin typeface="Segoe UI Light" panose="020B0502040204020203" pitchFamily="34" charset="0"/>
                <a:cs typeface="Segoe UI Light" panose="020B0502040204020203" pitchFamily="34" charset="0"/>
              </a:rPr>
              <a:t>D</a:t>
            </a:r>
            <a:r>
              <a:rPr lang="es-ES" sz="3200" b="1" i="0" u="none" strike="noStrike" baseline="0" dirty="0">
                <a:solidFill>
                  <a:srgbClr val="00000A"/>
                </a:solidFill>
                <a:latin typeface="Segoe UI Light" panose="020B0502040204020203" pitchFamily="34" charset="0"/>
                <a:cs typeface="Segoe UI Light" panose="020B0502040204020203" pitchFamily="34" charset="0"/>
              </a:rPr>
              <a:t>efinición de Motivación</a:t>
            </a:r>
            <a:endParaRPr lang="es-CO" sz="3200" b="1" dirty="0"/>
          </a:p>
        </p:txBody>
      </p:sp>
    </p:spTree>
    <p:extLst>
      <p:ext uri="{BB962C8B-B14F-4D97-AF65-F5344CB8AC3E}">
        <p14:creationId xmlns:p14="http://schemas.microsoft.com/office/powerpoint/2010/main" val="364767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grpSp>
        <p:nvGrpSpPr>
          <p:cNvPr id="4" name="Grupo 3"/>
          <p:cNvGrpSpPr/>
          <p:nvPr/>
        </p:nvGrpSpPr>
        <p:grpSpPr>
          <a:xfrm>
            <a:off x="13047332" y="2783861"/>
            <a:ext cx="4935868" cy="5382188"/>
            <a:chOff x="12573000" y="2116962"/>
            <a:chExt cx="5181600" cy="5187848"/>
          </a:xfrm>
        </p:grpSpPr>
        <p:sp>
          <p:nvSpPr>
            <p:cNvPr id="39" name="object 3"/>
            <p:cNvSpPr/>
            <p:nvPr/>
          </p:nvSpPr>
          <p:spPr>
            <a:xfrm rot="5400000">
              <a:off x="12569876" y="2120086"/>
              <a:ext cx="5187848" cy="5181600"/>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48" name="Imagen 4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877800" y="2396440"/>
              <a:ext cx="4572000" cy="4575860"/>
            </a:xfrm>
            <a:prstGeom prst="rect">
              <a:avLst/>
            </a:prstGeom>
          </p:spPr>
        </p:pic>
      </p:grpSp>
      <p:sp>
        <p:nvSpPr>
          <p:cNvPr id="2" name="CuadroTexto 1">
            <a:extLst>
              <a:ext uri="{FF2B5EF4-FFF2-40B4-BE49-F238E27FC236}">
                <a16:creationId xmlns:a16="http://schemas.microsoft.com/office/drawing/2014/main" id="{01CD50F2-ACC9-3636-041A-A4CF952F95D0}"/>
              </a:ext>
            </a:extLst>
          </p:cNvPr>
          <p:cNvSpPr txBox="1"/>
          <p:nvPr/>
        </p:nvSpPr>
        <p:spPr>
          <a:xfrm>
            <a:off x="1623899" y="1989418"/>
            <a:ext cx="3030294" cy="584775"/>
          </a:xfrm>
          <a:prstGeom prst="rect">
            <a:avLst/>
          </a:prstGeom>
          <a:noFill/>
        </p:spPr>
        <p:txBody>
          <a:bodyPr wrap="square">
            <a:spAutoFit/>
          </a:bodyPr>
          <a:lstStyle/>
          <a:p>
            <a:r>
              <a:rPr lang="es-CO" sz="3200" b="1" i="0" u="none" strike="noStrike" baseline="0" dirty="0">
                <a:solidFill>
                  <a:srgbClr val="00000A"/>
                </a:solidFill>
                <a:latin typeface="Segoe UI Light" panose="020B0502040204020203" pitchFamily="34" charset="0"/>
                <a:cs typeface="Segoe UI Light" panose="020B0502040204020203" pitchFamily="34" charset="0"/>
              </a:rPr>
              <a:t>Motivación</a:t>
            </a:r>
            <a:endParaRPr lang="es-CO" sz="3200" dirty="0">
              <a:latin typeface="Segoe UI Light" panose="020B0502040204020203" pitchFamily="34" charset="0"/>
              <a:cs typeface="Segoe UI Light" panose="020B0502040204020203" pitchFamily="34" charset="0"/>
            </a:endParaRPr>
          </a:p>
        </p:txBody>
      </p:sp>
      <p:sp>
        <p:nvSpPr>
          <p:cNvPr id="6" name="CuadroTexto 5">
            <a:extLst>
              <a:ext uri="{FF2B5EF4-FFF2-40B4-BE49-F238E27FC236}">
                <a16:creationId xmlns:a16="http://schemas.microsoft.com/office/drawing/2014/main" id="{E3E0D8F5-1A0F-26E4-36C5-D30D243E26D2}"/>
              </a:ext>
            </a:extLst>
          </p:cNvPr>
          <p:cNvSpPr txBox="1"/>
          <p:nvPr/>
        </p:nvSpPr>
        <p:spPr>
          <a:xfrm>
            <a:off x="1498586" y="2953685"/>
            <a:ext cx="10827855" cy="3890039"/>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1" i="0" u="none" strike="noStrike" baseline="0" dirty="0">
                <a:solidFill>
                  <a:srgbClr val="00000A"/>
                </a:solidFill>
                <a:latin typeface="Segoe UI Light" panose="020B0502040204020203" pitchFamily="34" charset="0"/>
                <a:cs typeface="Segoe UI Light" panose="020B0502040204020203" pitchFamily="34" charset="0"/>
              </a:rPr>
              <a:t>“La motivación es la dirección e intensidad del esfuerzo”. </a:t>
            </a:r>
            <a:r>
              <a:rPr lang="es-ES" sz="2800" b="0" i="0" u="none" strike="noStrike" baseline="0" dirty="0">
                <a:solidFill>
                  <a:srgbClr val="00000A"/>
                </a:solidFill>
                <a:latin typeface="Segoe UI Light" panose="020B0502040204020203" pitchFamily="34" charset="0"/>
                <a:cs typeface="Segoe UI Light" panose="020B0502040204020203" pitchFamily="34" charset="0"/>
              </a:rPr>
              <a:t>Entendiendo a la dirección del esfuerzo, al hecho de buscar, o sentirse atraído por determinadas situaciones, el porqué se orienta a uno u otro objetivo; y la intensidad del esfuerzo como el empeño, persistencia que se invierte en determinados comportamientos, dependerá de la activación del deportista y de la tarea a realizar. </a:t>
            </a:r>
          </a:p>
        </p:txBody>
      </p:sp>
      <p:sp>
        <p:nvSpPr>
          <p:cNvPr id="8" name="CuadroTexto 7">
            <a:extLst>
              <a:ext uri="{FF2B5EF4-FFF2-40B4-BE49-F238E27FC236}">
                <a16:creationId xmlns:a16="http://schemas.microsoft.com/office/drawing/2014/main" id="{27FA8D79-7D07-53CF-60BD-06B3D208522C}"/>
              </a:ext>
            </a:extLst>
          </p:cNvPr>
          <p:cNvSpPr txBox="1"/>
          <p:nvPr/>
        </p:nvSpPr>
        <p:spPr>
          <a:xfrm>
            <a:off x="1431673" y="7331898"/>
            <a:ext cx="10894768" cy="1951047"/>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Estas dos dimensiones están interrelacionadas entre sí, cuanto mayor atracción siente el deportista por una actividad u objetivo, mayor será la intensidad que aplicara para conseguir su meta.</a:t>
            </a:r>
          </a:p>
        </p:txBody>
      </p:sp>
    </p:spTree>
    <p:extLst>
      <p:ext uri="{BB962C8B-B14F-4D97-AF65-F5344CB8AC3E}">
        <p14:creationId xmlns:p14="http://schemas.microsoft.com/office/powerpoint/2010/main" val="325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6" name="CuadroTexto 5">
            <a:extLst>
              <a:ext uri="{FF2B5EF4-FFF2-40B4-BE49-F238E27FC236}">
                <a16:creationId xmlns:a16="http://schemas.microsoft.com/office/drawing/2014/main" id="{22000244-6F5F-762C-6F49-F8B3E0C73D59}"/>
              </a:ext>
            </a:extLst>
          </p:cNvPr>
          <p:cNvSpPr txBox="1"/>
          <p:nvPr/>
        </p:nvSpPr>
        <p:spPr>
          <a:xfrm>
            <a:off x="774403" y="2227837"/>
            <a:ext cx="11481030" cy="3243708"/>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s-ES" sz="2800" b="1" i="0" u="none" strike="noStrike" baseline="0" dirty="0">
                <a:latin typeface="Segoe UI Light" panose="020B0502040204020203" pitchFamily="34" charset="0"/>
                <a:cs typeface="Segoe UI Light" panose="020B0502040204020203" pitchFamily="34" charset="0"/>
              </a:rPr>
              <a:t>La motivación </a:t>
            </a:r>
            <a:r>
              <a:rPr lang="es-ES" sz="2800" b="0" i="0" u="none" strike="noStrike" baseline="0" dirty="0">
                <a:latin typeface="Segoe UI Light" panose="020B0502040204020203" pitchFamily="34" charset="0"/>
                <a:cs typeface="Segoe UI Light" panose="020B0502040204020203" pitchFamily="34" charset="0"/>
              </a:rPr>
              <a:t>es un proceso individual complejo que es producto de un conjunto de variables sociales, ambientales e individuales interactuando entre sí, que determinan la elección de un deporte, la intensidad que se dirige hacia la práctica de esa actividad, la persistencia en la misma y el rendimiento.</a:t>
            </a:r>
            <a:endParaRPr lang="es-CO" sz="2800" dirty="0">
              <a:latin typeface="Segoe UI Light" panose="020B0502040204020203" pitchFamily="34" charset="0"/>
              <a:cs typeface="Segoe UI Light" panose="020B0502040204020203" pitchFamily="34" charset="0"/>
            </a:endParaRPr>
          </a:p>
        </p:txBody>
      </p:sp>
      <p:grpSp>
        <p:nvGrpSpPr>
          <p:cNvPr id="7" name="Grupo 6">
            <a:extLst>
              <a:ext uri="{FF2B5EF4-FFF2-40B4-BE49-F238E27FC236}">
                <a16:creationId xmlns:a16="http://schemas.microsoft.com/office/drawing/2014/main" id="{AF5CCDEC-3D4F-85A9-5409-F4B1E04935A2}"/>
              </a:ext>
            </a:extLst>
          </p:cNvPr>
          <p:cNvGrpSpPr/>
          <p:nvPr/>
        </p:nvGrpSpPr>
        <p:grpSpPr>
          <a:xfrm>
            <a:off x="13272272" y="2913927"/>
            <a:ext cx="4343400" cy="4594355"/>
            <a:chOff x="11811000" y="3626450"/>
            <a:chExt cx="5791200" cy="5146665"/>
          </a:xfrm>
        </p:grpSpPr>
        <p:sp>
          <p:nvSpPr>
            <p:cNvPr id="8" name="object 3">
              <a:extLst>
                <a:ext uri="{FF2B5EF4-FFF2-40B4-BE49-F238E27FC236}">
                  <a16:creationId xmlns:a16="http://schemas.microsoft.com/office/drawing/2014/main" id="{59963D6E-D153-C5E0-BE01-1CCF4F27D9BD}"/>
                </a:ext>
              </a:extLst>
            </p:cNvPr>
            <p:cNvSpPr/>
            <p:nvPr/>
          </p:nvSpPr>
          <p:spPr>
            <a:xfrm>
              <a:off x="11811000" y="3626450"/>
              <a:ext cx="5791200" cy="514666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9" name="Imagen 8">
              <a:extLst>
                <a:ext uri="{FF2B5EF4-FFF2-40B4-BE49-F238E27FC236}">
                  <a16:creationId xmlns:a16="http://schemas.microsoft.com/office/drawing/2014/main" id="{B01587B0-07B3-9A4A-F534-AC783E5517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039600" y="3859791"/>
              <a:ext cx="5260764" cy="4721917"/>
            </a:xfrm>
            <a:prstGeom prst="rect">
              <a:avLst/>
            </a:prstGeom>
          </p:spPr>
        </p:pic>
      </p:grpSp>
      <p:sp>
        <p:nvSpPr>
          <p:cNvPr id="11" name="CuadroTexto 10">
            <a:extLst>
              <a:ext uri="{FF2B5EF4-FFF2-40B4-BE49-F238E27FC236}">
                <a16:creationId xmlns:a16="http://schemas.microsoft.com/office/drawing/2014/main" id="{BCFD5AFA-82ED-300E-78A9-9A3DE82331A4}"/>
              </a:ext>
            </a:extLst>
          </p:cNvPr>
          <p:cNvSpPr txBox="1"/>
          <p:nvPr/>
        </p:nvSpPr>
        <p:spPr>
          <a:xfrm>
            <a:off x="837103" y="5862534"/>
            <a:ext cx="11418330" cy="2597378"/>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s-ES" sz="2800" b="1" i="0" u="none" strike="noStrike" baseline="0" dirty="0">
                <a:latin typeface="Segoe UI Light" panose="020B0502040204020203" pitchFamily="34" charset="0"/>
                <a:cs typeface="Segoe UI Light" panose="020B0502040204020203" pitchFamily="34" charset="0"/>
              </a:rPr>
              <a:t>La motivación </a:t>
            </a:r>
            <a:r>
              <a:rPr lang="es-ES" sz="2800" b="0" i="0" u="none" strike="noStrike" baseline="0" dirty="0">
                <a:latin typeface="Segoe UI Light" panose="020B0502040204020203" pitchFamily="34" charset="0"/>
                <a:cs typeface="Segoe UI Light" panose="020B0502040204020203" pitchFamily="34" charset="0"/>
              </a:rPr>
              <a:t>entonces resulta una de las variables cruciales en la práctica del deporte y su rendimiento. Por más talentoso que sea el deportista no llegara lejos si no tiene la voluntad de dedicar tiempo, esfuerzo y atención en la preparación y desempeño.</a:t>
            </a:r>
            <a:endParaRPr lang="es-CO" sz="2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72607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sp>
        <p:nvSpPr>
          <p:cNvPr id="2" name="CuadroTexto 1">
            <a:extLst>
              <a:ext uri="{FF2B5EF4-FFF2-40B4-BE49-F238E27FC236}">
                <a16:creationId xmlns:a16="http://schemas.microsoft.com/office/drawing/2014/main" id="{B3978A68-70C8-CCF9-7AA6-8A582BDA429A}"/>
              </a:ext>
            </a:extLst>
          </p:cNvPr>
          <p:cNvSpPr txBox="1"/>
          <p:nvPr/>
        </p:nvSpPr>
        <p:spPr>
          <a:xfrm>
            <a:off x="1578797" y="5655628"/>
            <a:ext cx="11214477" cy="2597378"/>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En el deporte son muchas las situaciones que pueden ser percibidas como amenazantes para el deportista, aunque no necesariamente lo sean, por lo que las fuentes de ansiedad y estrés son diversas, y varían de acuerdo al deportista.</a:t>
            </a:r>
            <a:endParaRPr lang="es-CO" sz="2800" dirty="0">
              <a:latin typeface="Segoe UI Light" panose="020B0502040204020203" pitchFamily="34" charset="0"/>
              <a:cs typeface="Segoe UI Light" panose="020B0502040204020203" pitchFamily="34" charset="0"/>
            </a:endParaRPr>
          </a:p>
        </p:txBody>
      </p:sp>
      <p:sp>
        <p:nvSpPr>
          <p:cNvPr id="4" name="CuadroTexto 3">
            <a:extLst>
              <a:ext uri="{FF2B5EF4-FFF2-40B4-BE49-F238E27FC236}">
                <a16:creationId xmlns:a16="http://schemas.microsoft.com/office/drawing/2014/main" id="{E501B97F-8697-6B65-CE4B-A0A8A72BA79C}"/>
              </a:ext>
            </a:extLst>
          </p:cNvPr>
          <p:cNvSpPr txBox="1"/>
          <p:nvPr/>
        </p:nvSpPr>
        <p:spPr>
          <a:xfrm>
            <a:off x="1657569" y="2277510"/>
            <a:ext cx="3755800" cy="584775"/>
          </a:xfrm>
          <a:prstGeom prst="rect">
            <a:avLst/>
          </a:prstGeom>
          <a:noFill/>
        </p:spPr>
        <p:txBody>
          <a:bodyPr wrap="square">
            <a:spAutoFit/>
          </a:bodyPr>
          <a:lstStyle/>
          <a:p>
            <a:pPr algn="l"/>
            <a:r>
              <a:rPr lang="es-CO" sz="3200" b="1" i="0" u="none" strike="noStrike" baseline="0" dirty="0">
                <a:solidFill>
                  <a:srgbClr val="00000A"/>
                </a:solidFill>
                <a:latin typeface="Segoe UI Light" panose="020B0502040204020203" pitchFamily="34" charset="0"/>
                <a:cs typeface="Segoe UI Light" panose="020B0502040204020203" pitchFamily="34" charset="0"/>
              </a:rPr>
              <a:t>Estrés y Ansiedad</a:t>
            </a:r>
          </a:p>
        </p:txBody>
      </p:sp>
      <p:sp>
        <p:nvSpPr>
          <p:cNvPr id="5" name="CuadroTexto 4">
            <a:extLst>
              <a:ext uri="{FF2B5EF4-FFF2-40B4-BE49-F238E27FC236}">
                <a16:creationId xmlns:a16="http://schemas.microsoft.com/office/drawing/2014/main" id="{58513840-165E-BD61-88E5-FED136E630E7}"/>
              </a:ext>
            </a:extLst>
          </p:cNvPr>
          <p:cNvSpPr txBox="1"/>
          <p:nvPr/>
        </p:nvSpPr>
        <p:spPr>
          <a:xfrm>
            <a:off x="1610526" y="3428228"/>
            <a:ext cx="11182748" cy="1304716"/>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Las emociones o estados de ánimo pueden ser una fuente adicional de información sobre la eficacia y confianza del deportista. </a:t>
            </a:r>
          </a:p>
        </p:txBody>
      </p:sp>
      <p:grpSp>
        <p:nvGrpSpPr>
          <p:cNvPr id="6" name="Grupo 5">
            <a:extLst>
              <a:ext uri="{FF2B5EF4-FFF2-40B4-BE49-F238E27FC236}">
                <a16:creationId xmlns:a16="http://schemas.microsoft.com/office/drawing/2014/main" id="{E5AF37D2-DE6E-52B1-15C2-453189A1207D}"/>
              </a:ext>
            </a:extLst>
          </p:cNvPr>
          <p:cNvGrpSpPr/>
          <p:nvPr/>
        </p:nvGrpSpPr>
        <p:grpSpPr>
          <a:xfrm>
            <a:off x="13645596" y="2999776"/>
            <a:ext cx="3973992" cy="5311704"/>
            <a:chOff x="11506201" y="2107802"/>
            <a:chExt cx="4114800" cy="5931298"/>
          </a:xfrm>
        </p:grpSpPr>
        <p:sp>
          <p:nvSpPr>
            <p:cNvPr id="7" name="object 3">
              <a:extLst>
                <a:ext uri="{FF2B5EF4-FFF2-40B4-BE49-F238E27FC236}">
                  <a16:creationId xmlns:a16="http://schemas.microsoft.com/office/drawing/2014/main" id="{28CAD1C3-FF09-7416-939E-B257BBAA9172}"/>
                </a:ext>
              </a:extLst>
            </p:cNvPr>
            <p:cNvSpPr/>
            <p:nvPr/>
          </p:nvSpPr>
          <p:spPr>
            <a:xfrm>
              <a:off x="11506201" y="2107802"/>
              <a:ext cx="4114800" cy="5931298"/>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a:p>
          </p:txBody>
        </p:sp>
        <p:pic>
          <p:nvPicPr>
            <p:cNvPr id="8" name="Imagen 7">
              <a:extLst>
                <a:ext uri="{FF2B5EF4-FFF2-40B4-BE49-F238E27FC236}">
                  <a16:creationId xmlns:a16="http://schemas.microsoft.com/office/drawing/2014/main" id="{95F6C6AB-8EC6-767B-E7BC-B7484D07D2E7}"/>
                </a:ext>
              </a:extLst>
            </p:cNvPr>
            <p:cNvPicPr>
              <a:picLocks noChangeAspect="1"/>
            </p:cNvPicPr>
            <p:nvPr/>
          </p:nvPicPr>
          <p:blipFill>
            <a:blip r:embed="rId16"/>
            <a:stretch>
              <a:fillRect/>
            </a:stretch>
          </p:blipFill>
          <p:spPr>
            <a:xfrm>
              <a:off x="11732138" y="2373526"/>
              <a:ext cx="3662925" cy="5524411"/>
            </a:xfrm>
            <a:prstGeom prst="rect">
              <a:avLst/>
            </a:prstGeom>
          </p:spPr>
        </p:pic>
      </p:grpSp>
    </p:spTree>
    <p:extLst>
      <p:ext uri="{BB962C8B-B14F-4D97-AF65-F5344CB8AC3E}">
        <p14:creationId xmlns:p14="http://schemas.microsoft.com/office/powerpoint/2010/main" val="31169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4" name="CuadroTexto 3">
            <a:extLst>
              <a:ext uri="{FF2B5EF4-FFF2-40B4-BE49-F238E27FC236}">
                <a16:creationId xmlns:a16="http://schemas.microsoft.com/office/drawing/2014/main" id="{5EF8CBDD-1508-8492-5431-1E4C3BA76B15}"/>
              </a:ext>
            </a:extLst>
          </p:cNvPr>
          <p:cNvSpPr txBox="1"/>
          <p:nvPr/>
        </p:nvSpPr>
        <p:spPr>
          <a:xfrm>
            <a:off x="636151" y="4855599"/>
            <a:ext cx="11772685" cy="1384995"/>
          </a:xfrm>
          <a:prstGeom prst="rect">
            <a:avLst/>
          </a:prstGeom>
          <a:noFill/>
        </p:spPr>
        <p:txBody>
          <a:bodyPr wrap="square">
            <a:spAutoFit/>
          </a:bodyPr>
          <a:lstStyle/>
          <a:p>
            <a:pPr marL="457200" indent="-457200" algn="just">
              <a:buFont typeface="Wingdings" panose="05000000000000000000" pitchFamily="2" charset="2"/>
              <a:buChar char="q"/>
            </a:pPr>
            <a:r>
              <a:rPr lang="es-ES" sz="2800" dirty="0">
                <a:solidFill>
                  <a:srgbClr val="000000"/>
                </a:solidFill>
                <a:latin typeface="Segoe UI Light" panose="020B0502040204020203" pitchFamily="34" charset="0"/>
                <a:cs typeface="Segoe UI Light" panose="020B0502040204020203" pitchFamily="34" charset="0"/>
              </a:rPr>
              <a:t>L</a:t>
            </a:r>
            <a:r>
              <a:rPr lang="es-ES" sz="2800" b="0" i="0" u="none" strike="noStrike" baseline="0" dirty="0">
                <a:solidFill>
                  <a:srgbClr val="000000"/>
                </a:solidFill>
                <a:latin typeface="Segoe UI Light" panose="020B0502040204020203" pitchFamily="34" charset="0"/>
                <a:cs typeface="Segoe UI Light" panose="020B0502040204020203" pitchFamily="34" charset="0"/>
              </a:rPr>
              <a:t>a ansiedad es un estado emocional negativo que incluye sensaciones de nerviosismo, preocupación y aprensión, relacionados con la activación o el arousal del organismo. </a:t>
            </a:r>
          </a:p>
        </p:txBody>
      </p:sp>
      <p:sp>
        <p:nvSpPr>
          <p:cNvPr id="6" name="CuadroTexto 5">
            <a:extLst>
              <a:ext uri="{FF2B5EF4-FFF2-40B4-BE49-F238E27FC236}">
                <a16:creationId xmlns:a16="http://schemas.microsoft.com/office/drawing/2014/main" id="{8E047047-3B4E-9DFE-FC8B-FDE6D1746F2D}"/>
              </a:ext>
            </a:extLst>
          </p:cNvPr>
          <p:cNvSpPr txBox="1"/>
          <p:nvPr/>
        </p:nvSpPr>
        <p:spPr>
          <a:xfrm>
            <a:off x="654543" y="2216869"/>
            <a:ext cx="11690697" cy="1815882"/>
          </a:xfrm>
          <a:prstGeom prst="rect">
            <a:avLst/>
          </a:prstGeom>
          <a:noFill/>
        </p:spPr>
        <p:txBody>
          <a:bodyPr wrap="square">
            <a:spAutoFit/>
          </a:bodyPr>
          <a:lstStyle/>
          <a:p>
            <a:pPr marL="457200" indent="-457200" algn="just">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Los conceptos de ansiedad, estrés y activación suelen confundirse por diferentes estos conceptos de acuerdo a la dirección de la conducta, la ansiedad está relacionada con aspectos negativos, el estrés puede ser positivo o negativo y la activación no tiene dirección.</a:t>
            </a:r>
            <a:endParaRPr lang="es-CO" sz="2800" dirty="0">
              <a:latin typeface="Segoe UI Light" panose="020B0502040204020203" pitchFamily="34" charset="0"/>
              <a:cs typeface="Segoe UI Light" panose="020B0502040204020203" pitchFamily="34" charset="0"/>
            </a:endParaRPr>
          </a:p>
        </p:txBody>
      </p:sp>
      <p:sp>
        <p:nvSpPr>
          <p:cNvPr id="8" name="CuadroTexto 7">
            <a:extLst>
              <a:ext uri="{FF2B5EF4-FFF2-40B4-BE49-F238E27FC236}">
                <a16:creationId xmlns:a16="http://schemas.microsoft.com/office/drawing/2014/main" id="{257A5237-49AD-EFB8-C4F9-D0D1BB9BDDEE}"/>
              </a:ext>
            </a:extLst>
          </p:cNvPr>
          <p:cNvSpPr txBox="1"/>
          <p:nvPr/>
        </p:nvSpPr>
        <p:spPr>
          <a:xfrm>
            <a:off x="603143" y="6975657"/>
            <a:ext cx="11824085" cy="1384995"/>
          </a:xfrm>
          <a:prstGeom prst="rect">
            <a:avLst/>
          </a:prstGeom>
          <a:noFill/>
        </p:spPr>
        <p:txBody>
          <a:bodyPr wrap="square">
            <a:spAutoFit/>
          </a:bodyPr>
          <a:lstStyle/>
          <a:p>
            <a:pPr marL="457200" indent="-457200" algn="just">
              <a:buFont typeface="Wingdings" panose="05000000000000000000" pitchFamily="2" charset="2"/>
              <a:buChar char="q"/>
            </a:pPr>
            <a:r>
              <a:rPr lang="es-ES" sz="2800" dirty="0">
                <a:solidFill>
                  <a:srgbClr val="000000"/>
                </a:solidFill>
                <a:latin typeface="Segoe UI Light" panose="020B0502040204020203" pitchFamily="34" charset="0"/>
                <a:cs typeface="Segoe UI Light" panose="020B0502040204020203" pitchFamily="34" charset="0"/>
              </a:rPr>
              <a:t>L</a:t>
            </a:r>
            <a:r>
              <a:rPr lang="es-ES" sz="2800" b="0" i="0" u="none" strike="noStrike" baseline="0" dirty="0">
                <a:solidFill>
                  <a:srgbClr val="000000"/>
                </a:solidFill>
                <a:latin typeface="Segoe UI Light" panose="020B0502040204020203" pitchFamily="34" charset="0"/>
                <a:cs typeface="Segoe UI Light" panose="020B0502040204020203" pitchFamily="34" charset="0"/>
              </a:rPr>
              <a:t>a ansiedad tiene un componente de pensamiento llamado ansiedad cognitiva, y un componente fisiológico llamado ansiedad somática, que constituye el grado de activación física percibida. </a:t>
            </a:r>
            <a:endParaRPr lang="es-CO" sz="2800" dirty="0">
              <a:latin typeface="Segoe UI Light" panose="020B0502040204020203" pitchFamily="34" charset="0"/>
              <a:cs typeface="Segoe UI Light" panose="020B0502040204020203" pitchFamily="34" charset="0"/>
            </a:endParaRPr>
          </a:p>
        </p:txBody>
      </p:sp>
      <p:grpSp>
        <p:nvGrpSpPr>
          <p:cNvPr id="13" name="Grupo 12">
            <a:extLst>
              <a:ext uri="{FF2B5EF4-FFF2-40B4-BE49-F238E27FC236}">
                <a16:creationId xmlns:a16="http://schemas.microsoft.com/office/drawing/2014/main" id="{D3FBDEAD-8B4E-ACAF-56EC-D01076CDF242}"/>
              </a:ext>
            </a:extLst>
          </p:cNvPr>
          <p:cNvGrpSpPr/>
          <p:nvPr/>
        </p:nvGrpSpPr>
        <p:grpSpPr>
          <a:xfrm>
            <a:off x="13272272" y="2913927"/>
            <a:ext cx="4343400" cy="4594355"/>
            <a:chOff x="13272272" y="2913927"/>
            <a:chExt cx="4343400" cy="4594355"/>
          </a:xfrm>
        </p:grpSpPr>
        <p:sp>
          <p:nvSpPr>
            <p:cNvPr id="10" name="object 3">
              <a:extLst>
                <a:ext uri="{FF2B5EF4-FFF2-40B4-BE49-F238E27FC236}">
                  <a16:creationId xmlns:a16="http://schemas.microsoft.com/office/drawing/2014/main" id="{AB866CC5-3B81-0360-89E3-0260FA3F7ECF}"/>
                </a:ext>
              </a:extLst>
            </p:cNvPr>
            <p:cNvSpPr/>
            <p:nvPr/>
          </p:nvSpPr>
          <p:spPr>
            <a:xfrm>
              <a:off x="13272272" y="2913927"/>
              <a:ext cx="4343400" cy="459435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12" name="Imagen 11">
              <a:extLst>
                <a:ext uri="{FF2B5EF4-FFF2-40B4-BE49-F238E27FC236}">
                  <a16:creationId xmlns:a16="http://schemas.microsoft.com/office/drawing/2014/main" id="{B3563238-B906-A969-511E-A870D250E5A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98284" y="3275207"/>
              <a:ext cx="3699116" cy="3700450"/>
            </a:xfrm>
            <a:prstGeom prst="rect">
              <a:avLst/>
            </a:prstGeom>
          </p:spPr>
        </p:pic>
      </p:grpSp>
    </p:spTree>
    <p:extLst>
      <p:ext uri="{BB962C8B-B14F-4D97-AF65-F5344CB8AC3E}">
        <p14:creationId xmlns:p14="http://schemas.microsoft.com/office/powerpoint/2010/main" val="32626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6"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7"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8"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9"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10"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11"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2"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3"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4"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5"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6"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6"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7"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8"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9"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10"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11"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2"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3"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4"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5"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6"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7">
            <a:alphaModFix amt="97000"/>
          </a:blip>
          <a:srcRect l="18146" t="18339" r="31685" b="22961"/>
          <a:stretch>
            <a:fillRect/>
          </a:stretch>
        </p:blipFill>
        <p:spPr>
          <a:xfrm>
            <a:off x="16002000" y="227262"/>
            <a:ext cx="1981200" cy="1573743"/>
          </a:xfrm>
          <a:prstGeom prst="rect">
            <a:avLst/>
          </a:prstGeom>
        </p:spPr>
      </p:pic>
      <p:pic>
        <p:nvPicPr>
          <p:cNvPr id="4" name="ENCUENTRA EL BALANCE">
            <a:hlinkClick r:id="" action="ppaction://media"/>
            <a:extLst>
              <a:ext uri="{FF2B5EF4-FFF2-40B4-BE49-F238E27FC236}">
                <a16:creationId xmlns:a16="http://schemas.microsoft.com/office/drawing/2014/main" id="{0661AF4A-2D9B-748A-1EEF-12EE223AD251}"/>
              </a:ext>
            </a:extLst>
          </p:cNvPr>
          <p:cNvPicPr>
            <a:picLocks noChangeAspect="1"/>
          </p:cNvPicPr>
          <p:nvPr>
            <a:videoFile r:link="rId2"/>
            <p:extLst>
              <p:ext uri="{DAA4B4D4-6D71-4841-9C94-3DE7FCFB9230}">
                <p14:media xmlns:p14="http://schemas.microsoft.com/office/powerpoint/2010/main" r:embed="rId1"/>
              </p:ext>
            </p:extLst>
          </p:nvPr>
        </p:nvPicPr>
        <p:blipFill>
          <a:blip r:embed="rId18"/>
          <a:stretch>
            <a:fillRect/>
          </a:stretch>
        </p:blipFill>
        <p:spPr>
          <a:xfrm>
            <a:off x="0" y="98424"/>
            <a:ext cx="18287999" cy="10237349"/>
          </a:xfrm>
          <a:prstGeom prst="rect">
            <a:avLst/>
          </a:prstGeom>
        </p:spPr>
      </p:pic>
    </p:spTree>
    <p:extLst>
      <p:ext uri="{BB962C8B-B14F-4D97-AF65-F5344CB8AC3E}">
        <p14:creationId xmlns:p14="http://schemas.microsoft.com/office/powerpoint/2010/main" val="100970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2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0210"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32" name="Picture 5"/>
          <p:cNvPicPr>
            <a:picLocks noChangeAspect="1"/>
          </p:cNvPicPr>
          <p:nvPr/>
        </p:nvPicPr>
        <p:blipFill>
          <a:blip r:embed="rId13">
            <a:alphaModFix amt="97000"/>
          </a:blip>
          <a:srcRect l="18146" t="18339" r="31685" b="22961"/>
          <a:stretch>
            <a:fillRect/>
          </a:stretch>
        </p:blipFill>
        <p:spPr>
          <a:xfrm>
            <a:off x="16110857" y="266700"/>
            <a:ext cx="1981200" cy="1573743"/>
          </a:xfrm>
          <a:prstGeom prst="rect">
            <a:avLst/>
          </a:prstGeom>
        </p:spPr>
      </p:pic>
      <p:sp>
        <p:nvSpPr>
          <p:cNvPr id="5" name="CuadroTexto 4">
            <a:extLst>
              <a:ext uri="{FF2B5EF4-FFF2-40B4-BE49-F238E27FC236}">
                <a16:creationId xmlns:a16="http://schemas.microsoft.com/office/drawing/2014/main" id="{17582257-1B0F-543E-71BE-4DF701887BC8}"/>
              </a:ext>
            </a:extLst>
          </p:cNvPr>
          <p:cNvSpPr txBox="1"/>
          <p:nvPr/>
        </p:nvSpPr>
        <p:spPr>
          <a:xfrm>
            <a:off x="545616" y="7091334"/>
            <a:ext cx="10347976" cy="1384995"/>
          </a:xfrm>
          <a:prstGeom prst="rect">
            <a:avLst/>
          </a:prstGeom>
          <a:noFill/>
        </p:spPr>
        <p:txBody>
          <a:bodyPr wrap="square">
            <a:spAutoFit/>
          </a:bodyPr>
          <a:lstStyle/>
          <a:p>
            <a:pPr marL="457200" indent="-457200" algn="just">
              <a:buFont typeface="Wingdings" panose="05000000000000000000" pitchFamily="2" charset="2"/>
              <a:buChar char="q"/>
            </a:pPr>
            <a:r>
              <a:rPr lang="es-ES" sz="2800" b="1" i="0" u="none" strike="noStrike" baseline="0" dirty="0">
                <a:solidFill>
                  <a:srgbClr val="00000A"/>
                </a:solidFill>
                <a:latin typeface="Segoe UI Light" panose="020B0502040204020203" pitchFamily="34" charset="0"/>
                <a:cs typeface="Segoe UI Light" panose="020B0502040204020203" pitchFamily="34" charset="0"/>
              </a:rPr>
              <a:t>El estrés </a:t>
            </a:r>
            <a:r>
              <a:rPr lang="es-ES" sz="2800" b="0" i="0" u="none" strike="noStrike" baseline="0" dirty="0">
                <a:solidFill>
                  <a:srgbClr val="00000A"/>
                </a:solidFill>
                <a:latin typeface="Segoe UI Light" panose="020B0502040204020203" pitchFamily="34" charset="0"/>
                <a:cs typeface="Segoe UI Light" panose="020B0502040204020203" pitchFamily="34" charset="0"/>
              </a:rPr>
              <a:t>se produce cuando se da un desequilibrio de lo que el deportista percibe de sus capacidades y de las demandas del ambiente. </a:t>
            </a:r>
            <a:r>
              <a:rPr lang="es-ES" sz="2800" dirty="0">
                <a:solidFill>
                  <a:srgbClr val="00000A"/>
                </a:solidFill>
                <a:latin typeface="Segoe UI Light" panose="020B0502040204020203" pitchFamily="34" charset="0"/>
                <a:cs typeface="Segoe UI Light" panose="020B0502040204020203" pitchFamily="34" charset="0"/>
              </a:rPr>
              <a:t> </a:t>
            </a:r>
            <a:endParaRPr lang="es-CO" sz="2800" dirty="0">
              <a:latin typeface="Segoe UI Light" panose="020B0502040204020203" pitchFamily="34" charset="0"/>
              <a:cs typeface="Segoe UI Light" panose="020B0502040204020203" pitchFamily="34" charset="0"/>
            </a:endParaRPr>
          </a:p>
        </p:txBody>
      </p:sp>
      <p:sp>
        <p:nvSpPr>
          <p:cNvPr id="9" name="CuadroTexto 8">
            <a:extLst>
              <a:ext uri="{FF2B5EF4-FFF2-40B4-BE49-F238E27FC236}">
                <a16:creationId xmlns:a16="http://schemas.microsoft.com/office/drawing/2014/main" id="{EDBB0B34-1F2D-28FD-A8C4-A7EC88508C4F}"/>
              </a:ext>
            </a:extLst>
          </p:cNvPr>
          <p:cNvSpPr txBox="1"/>
          <p:nvPr/>
        </p:nvSpPr>
        <p:spPr>
          <a:xfrm>
            <a:off x="456942" y="2535002"/>
            <a:ext cx="10347976" cy="954107"/>
          </a:xfrm>
          <a:prstGeom prst="rect">
            <a:avLst/>
          </a:prstGeom>
          <a:noFill/>
        </p:spPr>
        <p:txBody>
          <a:bodyPr wrap="square">
            <a:spAutoFit/>
          </a:bodyPr>
          <a:lstStyle/>
          <a:p>
            <a:pPr marL="457200" indent="-457200" algn="just">
              <a:buFont typeface="Wingdings" panose="05000000000000000000" pitchFamily="2" charset="2"/>
              <a:buChar char="q"/>
            </a:pPr>
            <a:r>
              <a:rPr lang="es-ES" sz="2800" b="1" i="0" u="none" strike="noStrike" baseline="0" dirty="0">
                <a:solidFill>
                  <a:srgbClr val="00000A"/>
                </a:solidFill>
                <a:latin typeface="Segoe UI Light" panose="020B0502040204020203" pitchFamily="34" charset="0"/>
                <a:cs typeface="Segoe UI Light" panose="020B0502040204020203" pitchFamily="34" charset="0"/>
              </a:rPr>
              <a:t>El estrés </a:t>
            </a:r>
            <a:r>
              <a:rPr lang="es-ES" sz="2800" b="0" i="0" u="none" strike="noStrike" baseline="0" dirty="0">
                <a:solidFill>
                  <a:srgbClr val="00000A"/>
                </a:solidFill>
                <a:latin typeface="Segoe UI Light" panose="020B0502040204020203" pitchFamily="34" charset="0"/>
                <a:cs typeface="Segoe UI Light" panose="020B0502040204020203" pitchFamily="34" charset="0"/>
              </a:rPr>
              <a:t>es una respuesta del organismo de carácter adaptativo a determinadas situaciones. </a:t>
            </a:r>
            <a:endParaRPr lang="es-ES" sz="2800" b="1" i="0" u="none" strike="noStrike" baseline="0" dirty="0">
              <a:solidFill>
                <a:srgbClr val="00000A"/>
              </a:solidFill>
              <a:latin typeface="Segoe UI Light" panose="020B0502040204020203" pitchFamily="34" charset="0"/>
              <a:cs typeface="Segoe UI Light" panose="020B0502040204020203" pitchFamily="34" charset="0"/>
            </a:endParaRPr>
          </a:p>
        </p:txBody>
      </p:sp>
      <p:grpSp>
        <p:nvGrpSpPr>
          <p:cNvPr id="24" name="Grupo 23">
            <a:extLst>
              <a:ext uri="{FF2B5EF4-FFF2-40B4-BE49-F238E27FC236}">
                <a16:creationId xmlns:a16="http://schemas.microsoft.com/office/drawing/2014/main" id="{B84C2329-719A-7746-0201-B89B8D6D260A}"/>
              </a:ext>
            </a:extLst>
          </p:cNvPr>
          <p:cNvGrpSpPr/>
          <p:nvPr/>
        </p:nvGrpSpPr>
        <p:grpSpPr>
          <a:xfrm>
            <a:off x="12051571" y="2998849"/>
            <a:ext cx="6040486" cy="4186497"/>
            <a:chOff x="12051571" y="2998849"/>
            <a:chExt cx="6040486" cy="4186497"/>
          </a:xfrm>
        </p:grpSpPr>
        <p:sp>
          <p:nvSpPr>
            <p:cNvPr id="22" name="object 3">
              <a:extLst>
                <a:ext uri="{FF2B5EF4-FFF2-40B4-BE49-F238E27FC236}">
                  <a16:creationId xmlns:a16="http://schemas.microsoft.com/office/drawing/2014/main" id="{61EBCD81-73D6-EB89-B79B-E50CC4775D9B}"/>
                </a:ext>
              </a:extLst>
            </p:cNvPr>
            <p:cNvSpPr/>
            <p:nvPr/>
          </p:nvSpPr>
          <p:spPr>
            <a:xfrm>
              <a:off x="12051571" y="2998849"/>
              <a:ext cx="6040486" cy="4186497"/>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14" name="Imagen 13">
              <a:extLst>
                <a:ext uri="{FF2B5EF4-FFF2-40B4-BE49-F238E27FC236}">
                  <a16:creationId xmlns:a16="http://schemas.microsoft.com/office/drawing/2014/main" id="{797958DD-E78B-46EE-C3D3-2C383C4AC8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312570" y="3252601"/>
              <a:ext cx="5518488" cy="3678992"/>
            </a:xfrm>
            <a:prstGeom prst="rect">
              <a:avLst/>
            </a:prstGeom>
          </p:spPr>
        </p:pic>
      </p:grpSp>
      <p:sp>
        <p:nvSpPr>
          <p:cNvPr id="20" name="CuadroTexto 19">
            <a:extLst>
              <a:ext uri="{FF2B5EF4-FFF2-40B4-BE49-F238E27FC236}">
                <a16:creationId xmlns:a16="http://schemas.microsoft.com/office/drawing/2014/main" id="{0B179CD9-CA80-3188-0742-1FC6C0DA5A3E}"/>
              </a:ext>
            </a:extLst>
          </p:cNvPr>
          <p:cNvSpPr txBox="1"/>
          <p:nvPr/>
        </p:nvSpPr>
        <p:spPr>
          <a:xfrm>
            <a:off x="509656" y="4027026"/>
            <a:ext cx="10242548" cy="2607958"/>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El estrés está condicionado por tres variables: </a:t>
            </a:r>
          </a:p>
          <a:p>
            <a:pPr marL="914400" lvl="1" indent="-457200">
              <a:lnSpc>
                <a:spcPct val="150000"/>
              </a:lnSpc>
              <a:buFont typeface="Wingdings" panose="05000000000000000000" pitchFamily="2" charset="2"/>
              <a:buChar char="§"/>
            </a:pPr>
            <a:r>
              <a:rPr lang="es-ES" sz="2800" b="1" dirty="0">
                <a:solidFill>
                  <a:srgbClr val="00000A"/>
                </a:solidFill>
                <a:latin typeface="Segoe UI Light" panose="020B0502040204020203" pitchFamily="34" charset="0"/>
                <a:cs typeface="Segoe UI Light" panose="020B0502040204020203" pitchFamily="34" charset="0"/>
              </a:rPr>
              <a:t>E</a:t>
            </a:r>
            <a:r>
              <a:rPr lang="es-ES" sz="2800" b="1" i="0" u="none" strike="noStrike" baseline="0" dirty="0">
                <a:solidFill>
                  <a:srgbClr val="00000A"/>
                </a:solidFill>
                <a:latin typeface="Segoe UI Light" panose="020B0502040204020203" pitchFamily="34" charset="0"/>
                <a:cs typeface="Segoe UI Light" panose="020B0502040204020203" pitchFamily="34" charset="0"/>
              </a:rPr>
              <a:t>l medio externo (la situación), </a:t>
            </a:r>
          </a:p>
          <a:p>
            <a:pPr marL="914400" lvl="1" indent="-457200">
              <a:lnSpc>
                <a:spcPct val="150000"/>
              </a:lnSpc>
              <a:buFont typeface="Wingdings" panose="05000000000000000000" pitchFamily="2" charset="2"/>
              <a:buChar char="§"/>
            </a:pPr>
            <a:r>
              <a:rPr lang="es-ES" sz="2800" b="1" dirty="0">
                <a:solidFill>
                  <a:srgbClr val="00000A"/>
                </a:solidFill>
                <a:latin typeface="Segoe UI Light" panose="020B0502040204020203" pitchFamily="34" charset="0"/>
                <a:cs typeface="Segoe UI Light" panose="020B0502040204020203" pitchFamily="34" charset="0"/>
              </a:rPr>
              <a:t>L</a:t>
            </a:r>
            <a:r>
              <a:rPr lang="es-ES" sz="2800" b="1" i="0" u="none" strike="noStrike" baseline="0" dirty="0">
                <a:solidFill>
                  <a:srgbClr val="00000A"/>
                </a:solidFill>
                <a:latin typeface="Segoe UI Light" panose="020B0502040204020203" pitchFamily="34" charset="0"/>
                <a:cs typeface="Segoe UI Light" panose="020B0502040204020203" pitchFamily="34" charset="0"/>
              </a:rPr>
              <a:t>as preocupaciones o percepción personal de la situación </a:t>
            </a:r>
            <a:endParaRPr lang="es-ES" sz="2800" b="1" dirty="0">
              <a:solidFill>
                <a:srgbClr val="00000A"/>
              </a:solidFill>
              <a:latin typeface="Segoe UI Light" panose="020B0502040204020203" pitchFamily="34" charset="0"/>
              <a:cs typeface="Segoe UI Light" panose="020B0502040204020203" pitchFamily="34" charset="0"/>
            </a:endParaRPr>
          </a:p>
          <a:p>
            <a:pPr marL="914400" lvl="1" indent="-457200">
              <a:lnSpc>
                <a:spcPct val="150000"/>
              </a:lnSpc>
              <a:buFont typeface="Wingdings" panose="05000000000000000000" pitchFamily="2" charset="2"/>
              <a:buChar char="§"/>
            </a:pPr>
            <a:r>
              <a:rPr lang="es-ES" sz="2800" b="1" dirty="0">
                <a:solidFill>
                  <a:srgbClr val="00000A"/>
                </a:solidFill>
                <a:latin typeface="Segoe UI Light" panose="020B0502040204020203" pitchFamily="34" charset="0"/>
                <a:cs typeface="Segoe UI Light" panose="020B0502040204020203" pitchFamily="34" charset="0"/>
              </a:rPr>
              <a:t>L</a:t>
            </a:r>
            <a:r>
              <a:rPr lang="es-ES" sz="2800" b="1" i="0" u="none" strike="noStrike" baseline="0" dirty="0">
                <a:solidFill>
                  <a:srgbClr val="00000A"/>
                </a:solidFill>
                <a:latin typeface="Segoe UI Light" panose="020B0502040204020203" pitchFamily="34" charset="0"/>
                <a:cs typeface="Segoe UI Light" panose="020B0502040204020203" pitchFamily="34" charset="0"/>
              </a:rPr>
              <a:t>as respuestas que se dan a ellas. </a:t>
            </a:r>
            <a:endParaRPr lang="es-CO" sz="2800" dirty="0"/>
          </a:p>
        </p:txBody>
      </p:sp>
    </p:spTree>
    <p:extLst>
      <p:ext uri="{BB962C8B-B14F-4D97-AF65-F5344CB8AC3E}">
        <p14:creationId xmlns:p14="http://schemas.microsoft.com/office/powerpoint/2010/main" val="38909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330" y="4368729"/>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sp>
        <p:nvSpPr>
          <p:cNvPr id="3" name="CuadroTexto 2">
            <a:extLst>
              <a:ext uri="{FF2B5EF4-FFF2-40B4-BE49-F238E27FC236}">
                <a16:creationId xmlns:a16="http://schemas.microsoft.com/office/drawing/2014/main" id="{8F60DDF3-52CE-8D73-CC1B-58CD8E742253}"/>
              </a:ext>
            </a:extLst>
          </p:cNvPr>
          <p:cNvSpPr txBox="1"/>
          <p:nvPr/>
        </p:nvSpPr>
        <p:spPr>
          <a:xfrm>
            <a:off x="1777767" y="4211804"/>
            <a:ext cx="10504977" cy="1384995"/>
          </a:xfrm>
          <a:prstGeom prst="rect">
            <a:avLst/>
          </a:prstGeom>
          <a:noFill/>
        </p:spPr>
        <p:txBody>
          <a:bodyPr wrap="square">
            <a:spAutoFit/>
          </a:bodyPr>
          <a:lstStyle/>
          <a:p>
            <a:pPr marL="457200" indent="-457200" algn="just">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Es decir, que tiene un gran componente subjetivo. Cuanto mayor sea la distancia entre los recursos o habilidades disponibles y la exigencia, mayor será el </a:t>
            </a:r>
            <a:r>
              <a:rPr lang="es-CO" sz="2800" b="0" i="0" u="none" strike="noStrike" baseline="0" dirty="0">
                <a:solidFill>
                  <a:srgbClr val="00000A"/>
                </a:solidFill>
                <a:latin typeface="Segoe UI Light" panose="020B0502040204020203" pitchFamily="34" charset="0"/>
                <a:cs typeface="Segoe UI Light" panose="020B0502040204020203" pitchFamily="34" charset="0"/>
              </a:rPr>
              <a:t>estrés.</a:t>
            </a:r>
            <a:endParaRPr lang="es-CO" sz="2800" dirty="0"/>
          </a:p>
        </p:txBody>
      </p:sp>
      <p:sp>
        <p:nvSpPr>
          <p:cNvPr id="4" name="CuadroTexto 3">
            <a:extLst>
              <a:ext uri="{FF2B5EF4-FFF2-40B4-BE49-F238E27FC236}">
                <a16:creationId xmlns:a16="http://schemas.microsoft.com/office/drawing/2014/main" id="{EFE077DC-8443-BAF3-43A6-0134B5B363B6}"/>
              </a:ext>
            </a:extLst>
          </p:cNvPr>
          <p:cNvSpPr txBox="1"/>
          <p:nvPr/>
        </p:nvSpPr>
        <p:spPr>
          <a:xfrm>
            <a:off x="1744097" y="2431879"/>
            <a:ext cx="10504977" cy="954107"/>
          </a:xfrm>
          <a:prstGeom prst="rect">
            <a:avLst/>
          </a:prstGeom>
          <a:noFill/>
        </p:spPr>
        <p:txBody>
          <a:bodyPr wrap="square">
            <a:spAutoFit/>
          </a:bodyPr>
          <a:lstStyle/>
          <a:p>
            <a:pPr marL="457200" indent="-457200" algn="just">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Entonces el estrés surge cuando hay duda sobre la disponibilidad de recursos para hacer frente a las exigencias del entorno. </a:t>
            </a:r>
            <a:endParaRPr lang="es-CO" sz="2800" dirty="0"/>
          </a:p>
        </p:txBody>
      </p:sp>
      <p:sp>
        <p:nvSpPr>
          <p:cNvPr id="10" name="CuadroTexto 9">
            <a:extLst>
              <a:ext uri="{FF2B5EF4-FFF2-40B4-BE49-F238E27FC236}">
                <a16:creationId xmlns:a16="http://schemas.microsoft.com/office/drawing/2014/main" id="{8B508CC7-AF0D-377F-EAF5-E7B81B078068}"/>
              </a:ext>
            </a:extLst>
          </p:cNvPr>
          <p:cNvSpPr txBox="1"/>
          <p:nvPr/>
        </p:nvSpPr>
        <p:spPr>
          <a:xfrm>
            <a:off x="1757172" y="6251916"/>
            <a:ext cx="10527188" cy="3108543"/>
          </a:xfrm>
          <a:prstGeom prst="rect">
            <a:avLst/>
          </a:prstGeom>
          <a:noFill/>
        </p:spPr>
        <p:txBody>
          <a:bodyPr wrap="square">
            <a:spAutoFit/>
          </a:bodyPr>
          <a:lstStyle/>
          <a:p>
            <a:pPr marL="285750" indent="-285750" algn="l">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Se pueden encontrar así dos categorías de estrés, El </a:t>
            </a:r>
            <a:r>
              <a:rPr lang="es-ES" sz="2800" dirty="0">
                <a:solidFill>
                  <a:srgbClr val="00000A"/>
                </a:solidFill>
                <a:latin typeface="Segoe UI Light" panose="020B0502040204020203" pitchFamily="34" charset="0"/>
                <a:cs typeface="Segoe UI Light" panose="020B0502040204020203" pitchFamily="34" charset="0"/>
              </a:rPr>
              <a:t>P</a:t>
            </a:r>
            <a:r>
              <a:rPr lang="es-ES" sz="2800" b="0" i="0" u="none" strike="noStrike" baseline="0" dirty="0">
                <a:solidFill>
                  <a:srgbClr val="00000A"/>
                </a:solidFill>
                <a:latin typeface="Segoe UI Light" panose="020B0502040204020203" pitchFamily="34" charset="0"/>
                <a:cs typeface="Segoe UI Light" panose="020B0502040204020203" pitchFamily="34" charset="0"/>
              </a:rPr>
              <a:t>ositivo (eustress) y El </a:t>
            </a:r>
            <a:r>
              <a:rPr lang="es-ES" sz="2800" dirty="0">
                <a:solidFill>
                  <a:srgbClr val="00000A"/>
                </a:solidFill>
                <a:latin typeface="Segoe UI Light" panose="020B0502040204020203" pitchFamily="34" charset="0"/>
                <a:cs typeface="Segoe UI Light" panose="020B0502040204020203" pitchFamily="34" charset="0"/>
              </a:rPr>
              <a:t>N</a:t>
            </a:r>
            <a:r>
              <a:rPr lang="es-ES" sz="2800" b="0" i="0" u="none" strike="noStrike" baseline="0" dirty="0">
                <a:solidFill>
                  <a:srgbClr val="00000A"/>
                </a:solidFill>
                <a:latin typeface="Segoe UI Light" panose="020B0502040204020203" pitchFamily="34" charset="0"/>
                <a:cs typeface="Segoe UI Light" panose="020B0502040204020203" pitchFamily="34" charset="0"/>
              </a:rPr>
              <a:t>egativo (distress). </a:t>
            </a:r>
          </a:p>
          <a:p>
            <a:pPr marL="914400" lvl="1" indent="-457200" algn="just">
              <a:buFont typeface="Wingdings" panose="05000000000000000000" pitchFamily="2" charset="2"/>
              <a:buChar char="§"/>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El eustress se produce cuando la activación sirve al deportista como estimulo para responder de forma adaptada y correcta a la situación. </a:t>
            </a:r>
          </a:p>
          <a:p>
            <a:pPr marL="914400" lvl="1" indent="-457200" algn="just">
              <a:buFont typeface="Wingdings" panose="05000000000000000000" pitchFamily="2" charset="2"/>
              <a:buChar char="§"/>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El distress es la respuesta de forma descontrolada, inadaptada y negativa con un exceso de activación.</a:t>
            </a:r>
            <a:endParaRPr lang="es-CO" sz="2800" dirty="0">
              <a:latin typeface="Segoe UI Light" panose="020B0502040204020203" pitchFamily="34" charset="0"/>
              <a:cs typeface="Segoe UI Light" panose="020B0502040204020203" pitchFamily="34" charset="0"/>
            </a:endParaRPr>
          </a:p>
        </p:txBody>
      </p:sp>
      <p:grpSp>
        <p:nvGrpSpPr>
          <p:cNvPr id="37" name="Grupo 36">
            <a:extLst>
              <a:ext uri="{FF2B5EF4-FFF2-40B4-BE49-F238E27FC236}">
                <a16:creationId xmlns:a16="http://schemas.microsoft.com/office/drawing/2014/main" id="{667B801E-05DB-F96F-4E27-EBC5BCBC2DA3}"/>
              </a:ext>
            </a:extLst>
          </p:cNvPr>
          <p:cNvGrpSpPr/>
          <p:nvPr/>
        </p:nvGrpSpPr>
        <p:grpSpPr>
          <a:xfrm>
            <a:off x="12877799" y="3789967"/>
            <a:ext cx="4836429" cy="3826251"/>
            <a:chOff x="12781891" y="3789967"/>
            <a:chExt cx="4932338" cy="3749805"/>
          </a:xfrm>
        </p:grpSpPr>
        <p:sp>
          <p:nvSpPr>
            <p:cNvPr id="7" name="object 3">
              <a:extLst>
                <a:ext uri="{FF2B5EF4-FFF2-40B4-BE49-F238E27FC236}">
                  <a16:creationId xmlns:a16="http://schemas.microsoft.com/office/drawing/2014/main" id="{A87A7954-0966-5507-D72F-FD635D7EA287}"/>
                </a:ext>
              </a:extLst>
            </p:cNvPr>
            <p:cNvSpPr/>
            <p:nvPr/>
          </p:nvSpPr>
          <p:spPr>
            <a:xfrm>
              <a:off x="12781891" y="3789967"/>
              <a:ext cx="4932338" cy="374980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800">
                <a:latin typeface="Segoe UI Light" panose="020B0502040204020203" pitchFamily="34" charset="0"/>
                <a:cs typeface="Segoe UI Light" panose="020B0502040204020203" pitchFamily="34" charset="0"/>
              </a:endParaRPr>
            </a:p>
          </p:txBody>
        </p:sp>
        <p:pic>
          <p:nvPicPr>
            <p:cNvPr id="36" name="Imagen 35">
              <a:extLst>
                <a:ext uri="{FF2B5EF4-FFF2-40B4-BE49-F238E27FC236}">
                  <a16:creationId xmlns:a16="http://schemas.microsoft.com/office/drawing/2014/main" id="{FAD84F54-1433-74AC-5941-E307B80EB4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030200" y="3996598"/>
              <a:ext cx="4343400" cy="3307295"/>
            </a:xfrm>
            <a:prstGeom prst="rect">
              <a:avLst/>
            </a:prstGeom>
          </p:spPr>
        </p:pic>
      </p:grpSp>
    </p:spTree>
    <p:extLst>
      <p:ext uri="{BB962C8B-B14F-4D97-AF65-F5344CB8AC3E}">
        <p14:creationId xmlns:p14="http://schemas.microsoft.com/office/powerpoint/2010/main" val="12550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0210"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sp>
        <p:nvSpPr>
          <p:cNvPr id="4" name="object 4"/>
          <p:cNvSpPr/>
          <p:nvPr/>
        </p:nvSpPr>
        <p:spPr>
          <a:xfrm>
            <a:off x="7209237" y="3357055"/>
            <a:ext cx="2618772" cy="651294"/>
          </a:xfrm>
          <a:custGeom>
            <a:avLst/>
            <a:gdLst/>
            <a:ahLst/>
            <a:cxnLst/>
            <a:rect l="l" t="t" r="r" b="b"/>
            <a:pathLst>
              <a:path w="919479" h="883919">
                <a:moveTo>
                  <a:pt x="459486" y="0"/>
                </a:moveTo>
                <a:lnTo>
                  <a:pt x="409423" y="2593"/>
                </a:lnTo>
                <a:lnTo>
                  <a:pt x="360921" y="10193"/>
                </a:lnTo>
                <a:lnTo>
                  <a:pt x="314260" y="22530"/>
                </a:lnTo>
                <a:lnTo>
                  <a:pt x="269721" y="39335"/>
                </a:lnTo>
                <a:lnTo>
                  <a:pt x="227583" y="60339"/>
                </a:lnTo>
                <a:lnTo>
                  <a:pt x="188128" y="85270"/>
                </a:lnTo>
                <a:lnTo>
                  <a:pt x="151635" y="113861"/>
                </a:lnTo>
                <a:lnTo>
                  <a:pt x="118386" y="145841"/>
                </a:lnTo>
                <a:lnTo>
                  <a:pt x="88660" y="180941"/>
                </a:lnTo>
                <a:lnTo>
                  <a:pt x="62737" y="218891"/>
                </a:lnTo>
                <a:lnTo>
                  <a:pt x="40900" y="259422"/>
                </a:lnTo>
                <a:lnTo>
                  <a:pt x="23426" y="302264"/>
                </a:lnTo>
                <a:lnTo>
                  <a:pt x="10598" y="347147"/>
                </a:lnTo>
                <a:lnTo>
                  <a:pt x="2696" y="393802"/>
                </a:lnTo>
                <a:lnTo>
                  <a:pt x="0" y="441960"/>
                </a:lnTo>
                <a:lnTo>
                  <a:pt x="2696" y="490117"/>
                </a:lnTo>
                <a:lnTo>
                  <a:pt x="10598" y="536772"/>
                </a:lnTo>
                <a:lnTo>
                  <a:pt x="23426" y="581655"/>
                </a:lnTo>
                <a:lnTo>
                  <a:pt x="40900" y="624497"/>
                </a:lnTo>
                <a:lnTo>
                  <a:pt x="62737" y="665028"/>
                </a:lnTo>
                <a:lnTo>
                  <a:pt x="88660" y="702978"/>
                </a:lnTo>
                <a:lnTo>
                  <a:pt x="118386" y="738078"/>
                </a:lnTo>
                <a:lnTo>
                  <a:pt x="151635" y="770058"/>
                </a:lnTo>
                <a:lnTo>
                  <a:pt x="188128" y="798649"/>
                </a:lnTo>
                <a:lnTo>
                  <a:pt x="227583" y="823580"/>
                </a:lnTo>
                <a:lnTo>
                  <a:pt x="269721" y="844584"/>
                </a:lnTo>
                <a:lnTo>
                  <a:pt x="314260" y="861389"/>
                </a:lnTo>
                <a:lnTo>
                  <a:pt x="360921" y="873726"/>
                </a:lnTo>
                <a:lnTo>
                  <a:pt x="409423" y="881326"/>
                </a:lnTo>
                <a:lnTo>
                  <a:pt x="459486" y="883920"/>
                </a:lnTo>
                <a:lnTo>
                  <a:pt x="509548" y="881326"/>
                </a:lnTo>
                <a:lnTo>
                  <a:pt x="558050" y="873726"/>
                </a:lnTo>
                <a:lnTo>
                  <a:pt x="604711" y="861389"/>
                </a:lnTo>
                <a:lnTo>
                  <a:pt x="649250" y="844584"/>
                </a:lnTo>
                <a:lnTo>
                  <a:pt x="691388" y="823580"/>
                </a:lnTo>
                <a:lnTo>
                  <a:pt x="730843" y="798649"/>
                </a:lnTo>
                <a:lnTo>
                  <a:pt x="767336" y="770058"/>
                </a:lnTo>
                <a:lnTo>
                  <a:pt x="800585" y="738078"/>
                </a:lnTo>
                <a:lnTo>
                  <a:pt x="830311" y="702978"/>
                </a:lnTo>
                <a:lnTo>
                  <a:pt x="856234" y="665028"/>
                </a:lnTo>
                <a:lnTo>
                  <a:pt x="878071" y="624497"/>
                </a:lnTo>
                <a:lnTo>
                  <a:pt x="895545" y="581655"/>
                </a:lnTo>
                <a:lnTo>
                  <a:pt x="908373" y="536772"/>
                </a:lnTo>
                <a:lnTo>
                  <a:pt x="916275" y="490117"/>
                </a:lnTo>
                <a:lnTo>
                  <a:pt x="918971" y="441960"/>
                </a:lnTo>
                <a:lnTo>
                  <a:pt x="916275" y="393802"/>
                </a:lnTo>
                <a:lnTo>
                  <a:pt x="908373" y="347147"/>
                </a:lnTo>
                <a:lnTo>
                  <a:pt x="895545" y="302264"/>
                </a:lnTo>
                <a:lnTo>
                  <a:pt x="878071" y="259422"/>
                </a:lnTo>
                <a:lnTo>
                  <a:pt x="856234" y="218891"/>
                </a:lnTo>
                <a:lnTo>
                  <a:pt x="830311" y="180941"/>
                </a:lnTo>
                <a:lnTo>
                  <a:pt x="800585" y="145841"/>
                </a:lnTo>
                <a:lnTo>
                  <a:pt x="767336" y="113861"/>
                </a:lnTo>
                <a:lnTo>
                  <a:pt x="730843" y="85270"/>
                </a:lnTo>
                <a:lnTo>
                  <a:pt x="691388" y="60339"/>
                </a:lnTo>
                <a:lnTo>
                  <a:pt x="649250" y="39335"/>
                </a:lnTo>
                <a:lnTo>
                  <a:pt x="604711" y="22530"/>
                </a:lnTo>
                <a:lnTo>
                  <a:pt x="558050" y="10193"/>
                </a:lnTo>
                <a:lnTo>
                  <a:pt x="509548" y="2593"/>
                </a:lnTo>
                <a:lnTo>
                  <a:pt x="459486" y="0"/>
                </a:lnTo>
                <a:close/>
              </a:path>
            </a:pathLst>
          </a:custGeom>
          <a:solidFill>
            <a:srgbClr val="FFFFFF"/>
          </a:solidFill>
        </p:spPr>
        <p:txBody>
          <a:bodyPr wrap="square" lIns="0" tIns="0" rIns="0" bIns="0" rtlCol="0"/>
          <a:lstStyle/>
          <a:p>
            <a:endParaRPr sz="270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32" name="Picture 5"/>
          <p:cNvPicPr>
            <a:picLocks noChangeAspect="1"/>
          </p:cNvPicPr>
          <p:nvPr/>
        </p:nvPicPr>
        <p:blipFill>
          <a:blip r:embed="rId13">
            <a:alphaModFix amt="97000"/>
          </a:blip>
          <a:srcRect l="18146" t="18339" r="31685" b="22961"/>
          <a:stretch>
            <a:fillRect/>
          </a:stretch>
        </p:blipFill>
        <p:spPr>
          <a:xfrm>
            <a:off x="16110857" y="266700"/>
            <a:ext cx="1981200" cy="1573743"/>
          </a:xfrm>
          <a:prstGeom prst="rect">
            <a:avLst/>
          </a:prstGeom>
        </p:spPr>
      </p:pic>
      <p:sp>
        <p:nvSpPr>
          <p:cNvPr id="5" name="CuadroTexto 4">
            <a:extLst>
              <a:ext uri="{FF2B5EF4-FFF2-40B4-BE49-F238E27FC236}">
                <a16:creationId xmlns:a16="http://schemas.microsoft.com/office/drawing/2014/main" id="{C3ECC0F7-3230-3CED-E3E8-F13AD75A6E2F}"/>
              </a:ext>
            </a:extLst>
          </p:cNvPr>
          <p:cNvSpPr txBox="1"/>
          <p:nvPr/>
        </p:nvSpPr>
        <p:spPr>
          <a:xfrm>
            <a:off x="492784" y="2366421"/>
            <a:ext cx="11284138" cy="1384995"/>
          </a:xfrm>
          <a:prstGeom prst="rect">
            <a:avLst/>
          </a:prstGeom>
          <a:noFill/>
        </p:spPr>
        <p:txBody>
          <a:bodyPr wrap="square">
            <a:spAutoFit/>
          </a:bodyPr>
          <a:lstStyle/>
          <a:p>
            <a:pPr marL="285750" indent="-285750" algn="just">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Entendemos por ansiedad a la adaptación inadecuada a una situación, lo que provoca un incremento en el nivel de activación, lo que conlleva alteraciones en el funcionamiento emocional y nervioso. </a:t>
            </a:r>
          </a:p>
        </p:txBody>
      </p:sp>
      <p:sp>
        <p:nvSpPr>
          <p:cNvPr id="7" name="CuadroTexto 6">
            <a:extLst>
              <a:ext uri="{FF2B5EF4-FFF2-40B4-BE49-F238E27FC236}">
                <a16:creationId xmlns:a16="http://schemas.microsoft.com/office/drawing/2014/main" id="{4C918F9F-F079-BFE3-BF2C-C2B4B4E9651E}"/>
              </a:ext>
            </a:extLst>
          </p:cNvPr>
          <p:cNvSpPr txBox="1"/>
          <p:nvPr/>
        </p:nvSpPr>
        <p:spPr>
          <a:xfrm>
            <a:off x="553192" y="4221687"/>
            <a:ext cx="11223730" cy="1384995"/>
          </a:xfrm>
          <a:prstGeom prst="rect">
            <a:avLst/>
          </a:prstGeom>
          <a:noFill/>
        </p:spPr>
        <p:txBody>
          <a:bodyPr wrap="square">
            <a:spAutoFit/>
          </a:bodyPr>
          <a:lstStyle/>
          <a:p>
            <a:pPr marL="285750" indent="-285750" algn="just">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La ansiedad tiene así un componente cognoscitivo (preocupaciones, problemas de atención, pensamientos negativos) y un componente somático, que constituye el grado de activación física que se percibirá.</a:t>
            </a:r>
            <a:endParaRPr lang="es-CO" sz="2800" dirty="0">
              <a:latin typeface="Segoe UI Light" panose="020B0502040204020203" pitchFamily="34" charset="0"/>
              <a:cs typeface="Segoe UI Light" panose="020B0502040204020203" pitchFamily="34" charset="0"/>
            </a:endParaRPr>
          </a:p>
        </p:txBody>
      </p:sp>
      <p:sp>
        <p:nvSpPr>
          <p:cNvPr id="9" name="CuadroTexto 8">
            <a:extLst>
              <a:ext uri="{FF2B5EF4-FFF2-40B4-BE49-F238E27FC236}">
                <a16:creationId xmlns:a16="http://schemas.microsoft.com/office/drawing/2014/main" id="{4C2F7140-D793-B8B4-801C-EBB59929C3C3}"/>
              </a:ext>
            </a:extLst>
          </p:cNvPr>
          <p:cNvSpPr txBox="1"/>
          <p:nvPr/>
        </p:nvSpPr>
        <p:spPr>
          <a:xfrm>
            <a:off x="666948" y="6130133"/>
            <a:ext cx="11109974" cy="2677656"/>
          </a:xfrm>
          <a:prstGeom prst="rect">
            <a:avLst/>
          </a:prstGeom>
          <a:noFill/>
        </p:spPr>
        <p:txBody>
          <a:bodyPr wrap="square">
            <a:spAutoFit/>
          </a:bodyPr>
          <a:lstStyle/>
          <a:p>
            <a:pPr marL="285750" indent="-285750" algn="l">
              <a:buFont typeface="Wingdings" panose="05000000000000000000" pitchFamily="2" charset="2"/>
              <a:buChar char="q"/>
            </a:pPr>
            <a:r>
              <a:rPr lang="es-ES" sz="2800" dirty="0">
                <a:solidFill>
                  <a:srgbClr val="00000A"/>
                </a:solidFill>
                <a:latin typeface="Segoe UI Light" panose="020B0502040204020203" pitchFamily="34" charset="0"/>
                <a:cs typeface="Segoe UI Light" panose="020B0502040204020203" pitchFamily="34" charset="0"/>
              </a:rPr>
              <a:t>La Ansiedad </a:t>
            </a:r>
            <a:r>
              <a:rPr lang="es-ES" sz="2800" b="0" i="0" u="none" strike="noStrike" baseline="0" dirty="0">
                <a:solidFill>
                  <a:srgbClr val="00000A"/>
                </a:solidFill>
                <a:latin typeface="Segoe UI Light" panose="020B0502040204020203" pitchFamily="34" charset="0"/>
                <a:cs typeface="Segoe UI Light" panose="020B0502040204020203" pitchFamily="34" charset="0"/>
              </a:rPr>
              <a:t>se puede diferenciar de dos tipos de ansiedad: </a:t>
            </a:r>
          </a:p>
          <a:p>
            <a:pPr marL="914400" lvl="1" indent="-457200" algn="just">
              <a:buFont typeface="Wingdings" panose="05000000000000000000" pitchFamily="2" charset="2"/>
              <a:buChar char="§"/>
            </a:pPr>
            <a:r>
              <a:rPr lang="es-ES" sz="2800" b="1" i="0" u="none" strike="noStrike" baseline="0" dirty="0">
                <a:solidFill>
                  <a:srgbClr val="00000A"/>
                </a:solidFill>
                <a:latin typeface="Segoe UI Light" panose="020B0502040204020203" pitchFamily="34" charset="0"/>
                <a:cs typeface="Segoe UI Light" panose="020B0502040204020203" pitchFamily="34" charset="0"/>
              </a:rPr>
              <a:t>Ansiedad de estado </a:t>
            </a:r>
            <a:r>
              <a:rPr lang="es-ES" sz="2800" b="0" i="0" u="none" strike="noStrike" baseline="0" dirty="0">
                <a:solidFill>
                  <a:srgbClr val="00000A"/>
                </a:solidFill>
                <a:latin typeface="Segoe UI Light" panose="020B0502040204020203" pitchFamily="34" charset="0"/>
                <a:cs typeface="Segoe UI Light" panose="020B0502040204020203" pitchFamily="34" charset="0"/>
              </a:rPr>
              <a:t>(cuando es la respuesta a la percepción de un estimulo o situación amenazante, aunque objetivamente no sea realmente).</a:t>
            </a:r>
          </a:p>
          <a:p>
            <a:pPr marL="914400" lvl="1" indent="-457200" algn="just">
              <a:buFont typeface="Wingdings" panose="05000000000000000000" pitchFamily="2" charset="2"/>
              <a:buChar char="§"/>
            </a:pPr>
            <a:r>
              <a:rPr lang="es-ES" sz="2800" b="1" dirty="0">
                <a:solidFill>
                  <a:srgbClr val="00000A"/>
                </a:solidFill>
                <a:latin typeface="Segoe UI Light" panose="020B0502040204020203" pitchFamily="34" charset="0"/>
                <a:cs typeface="Segoe UI Light" panose="020B0502040204020203" pitchFamily="34" charset="0"/>
              </a:rPr>
              <a:t>A</a:t>
            </a:r>
            <a:r>
              <a:rPr lang="es-ES" sz="2800" b="1" i="0" u="none" strike="noStrike" baseline="0" dirty="0">
                <a:solidFill>
                  <a:srgbClr val="00000A"/>
                </a:solidFill>
                <a:latin typeface="Segoe UI Light" panose="020B0502040204020203" pitchFamily="34" charset="0"/>
                <a:cs typeface="Segoe UI Light" panose="020B0502040204020203" pitchFamily="34" charset="0"/>
              </a:rPr>
              <a:t>nsiedad de rasgo </a:t>
            </a:r>
            <a:r>
              <a:rPr lang="es-ES" sz="2800" b="0" i="0" u="none" strike="noStrike" baseline="0" dirty="0">
                <a:solidFill>
                  <a:srgbClr val="00000A"/>
                </a:solidFill>
                <a:latin typeface="Segoe UI Light" panose="020B0502040204020203" pitchFamily="34" charset="0"/>
                <a:cs typeface="Segoe UI Light" panose="020B0502040204020203" pitchFamily="34" charset="0"/>
              </a:rPr>
              <a:t>(cuando es la respuesta a un momento determinado).</a:t>
            </a:r>
            <a:endParaRPr lang="es-CO" sz="2800" dirty="0">
              <a:latin typeface="Segoe UI Light" panose="020B0502040204020203" pitchFamily="34" charset="0"/>
              <a:cs typeface="Segoe UI Light" panose="020B0502040204020203" pitchFamily="34" charset="0"/>
            </a:endParaRPr>
          </a:p>
        </p:txBody>
      </p:sp>
      <p:grpSp>
        <p:nvGrpSpPr>
          <p:cNvPr id="13" name="Grupo 12">
            <a:extLst>
              <a:ext uri="{FF2B5EF4-FFF2-40B4-BE49-F238E27FC236}">
                <a16:creationId xmlns:a16="http://schemas.microsoft.com/office/drawing/2014/main" id="{6BB34768-0551-56DC-0C65-619F3AE61D76}"/>
              </a:ext>
            </a:extLst>
          </p:cNvPr>
          <p:cNvGrpSpPr/>
          <p:nvPr/>
        </p:nvGrpSpPr>
        <p:grpSpPr>
          <a:xfrm>
            <a:off x="12781891" y="3789967"/>
            <a:ext cx="4932338" cy="3749805"/>
            <a:chOff x="12781891" y="3789967"/>
            <a:chExt cx="4932338" cy="3749805"/>
          </a:xfrm>
        </p:grpSpPr>
        <p:sp>
          <p:nvSpPr>
            <p:cNvPr id="10" name="object 3">
              <a:extLst>
                <a:ext uri="{FF2B5EF4-FFF2-40B4-BE49-F238E27FC236}">
                  <a16:creationId xmlns:a16="http://schemas.microsoft.com/office/drawing/2014/main" id="{22F64DA8-5F84-3B1C-51E3-7CCDA8D57FAA}"/>
                </a:ext>
              </a:extLst>
            </p:cNvPr>
            <p:cNvSpPr/>
            <p:nvPr/>
          </p:nvSpPr>
          <p:spPr>
            <a:xfrm>
              <a:off x="12781891" y="3789967"/>
              <a:ext cx="4932338" cy="374980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800">
                <a:latin typeface="Segoe UI Light" panose="020B0502040204020203" pitchFamily="34" charset="0"/>
                <a:cs typeface="Segoe UI Light" panose="020B0502040204020203" pitchFamily="34" charset="0"/>
              </a:endParaRPr>
            </a:p>
          </p:txBody>
        </p:sp>
        <p:pic>
          <p:nvPicPr>
            <p:cNvPr id="12" name="Imagen 11">
              <a:extLst>
                <a:ext uri="{FF2B5EF4-FFF2-40B4-BE49-F238E27FC236}">
                  <a16:creationId xmlns:a16="http://schemas.microsoft.com/office/drawing/2014/main" id="{F12D545A-CB87-1D92-D9A8-F644546C87B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30200" y="4103634"/>
              <a:ext cx="4476202" cy="3116015"/>
            </a:xfrm>
            <a:prstGeom prst="rect">
              <a:avLst/>
            </a:prstGeom>
          </p:spPr>
        </p:pic>
      </p:grpSp>
    </p:spTree>
    <p:extLst>
      <p:ext uri="{BB962C8B-B14F-4D97-AF65-F5344CB8AC3E}">
        <p14:creationId xmlns:p14="http://schemas.microsoft.com/office/powerpoint/2010/main" val="11972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sp>
        <p:nvSpPr>
          <p:cNvPr id="5" name="CuadroTexto 4">
            <a:extLst>
              <a:ext uri="{FF2B5EF4-FFF2-40B4-BE49-F238E27FC236}">
                <a16:creationId xmlns:a16="http://schemas.microsoft.com/office/drawing/2014/main" id="{98473FD8-5147-F529-0C8B-9D7A2886F8C5}"/>
              </a:ext>
            </a:extLst>
          </p:cNvPr>
          <p:cNvSpPr txBox="1"/>
          <p:nvPr/>
        </p:nvSpPr>
        <p:spPr>
          <a:xfrm>
            <a:off x="1619238" y="3490349"/>
            <a:ext cx="10521392" cy="4536370"/>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s-ES" sz="2800" b="0" i="0" u="none" strike="noStrike" baseline="0" dirty="0">
                <a:solidFill>
                  <a:srgbClr val="00000A"/>
                </a:solidFill>
                <a:latin typeface="Segoe UI Light" panose="020B0502040204020203" pitchFamily="34" charset="0"/>
                <a:cs typeface="Segoe UI Light" panose="020B0502040204020203" pitchFamily="34" charset="0"/>
              </a:rPr>
              <a:t>La activación fisiológica se relaciona con el rendimiento según el modelo de una “U” invertida. Si el nivel de preocupación es elevado, habrá un aumento de la activación llegando a un umbral por encima del nivel óptimo y luego viene la “catástrofe” (rápido descenso del rendimiento). Por lo que es importante aparte de un nivel adecuado de activación fisiológica, poder controlar la angustia cognitiva.</a:t>
            </a:r>
            <a:endParaRPr lang="es-CO" sz="2800" dirty="0">
              <a:latin typeface="Segoe UI Light" panose="020B0502040204020203" pitchFamily="34" charset="0"/>
              <a:cs typeface="Segoe UI Light" panose="020B0502040204020203" pitchFamily="34" charset="0"/>
            </a:endParaRPr>
          </a:p>
        </p:txBody>
      </p:sp>
      <p:sp>
        <p:nvSpPr>
          <p:cNvPr id="7" name="CuadroTexto 6">
            <a:extLst>
              <a:ext uri="{FF2B5EF4-FFF2-40B4-BE49-F238E27FC236}">
                <a16:creationId xmlns:a16="http://schemas.microsoft.com/office/drawing/2014/main" id="{377C45C1-3162-9792-751E-5A628B1E367E}"/>
              </a:ext>
            </a:extLst>
          </p:cNvPr>
          <p:cNvSpPr txBox="1"/>
          <p:nvPr/>
        </p:nvSpPr>
        <p:spPr>
          <a:xfrm>
            <a:off x="1594408" y="2362184"/>
            <a:ext cx="2748992" cy="584775"/>
          </a:xfrm>
          <a:prstGeom prst="rect">
            <a:avLst/>
          </a:prstGeom>
          <a:noFill/>
        </p:spPr>
        <p:txBody>
          <a:bodyPr wrap="square">
            <a:spAutoFit/>
          </a:bodyPr>
          <a:lstStyle/>
          <a:p>
            <a:r>
              <a:rPr lang="es-ES" sz="3200" b="1" i="0" u="none" strike="noStrike" baseline="0" dirty="0">
                <a:solidFill>
                  <a:srgbClr val="00000A"/>
                </a:solidFill>
                <a:latin typeface="Segoe UI Light" panose="020B0502040204020203" pitchFamily="34" charset="0"/>
                <a:cs typeface="Segoe UI Light" panose="020B0502040204020203" pitchFamily="34" charset="0"/>
              </a:rPr>
              <a:t>La activación </a:t>
            </a:r>
            <a:endParaRPr lang="es-CO" sz="3200" b="1" dirty="0">
              <a:latin typeface="Segoe UI Light" panose="020B0502040204020203" pitchFamily="34" charset="0"/>
              <a:cs typeface="Segoe UI Light" panose="020B0502040204020203" pitchFamily="34" charset="0"/>
            </a:endParaRPr>
          </a:p>
        </p:txBody>
      </p:sp>
      <p:grpSp>
        <p:nvGrpSpPr>
          <p:cNvPr id="10" name="Grupo 9">
            <a:extLst>
              <a:ext uri="{FF2B5EF4-FFF2-40B4-BE49-F238E27FC236}">
                <a16:creationId xmlns:a16="http://schemas.microsoft.com/office/drawing/2014/main" id="{254FD792-58DE-F368-11DD-D065655F2A2C}"/>
              </a:ext>
            </a:extLst>
          </p:cNvPr>
          <p:cNvGrpSpPr/>
          <p:nvPr/>
        </p:nvGrpSpPr>
        <p:grpSpPr>
          <a:xfrm>
            <a:off x="13030200" y="3490349"/>
            <a:ext cx="4827863" cy="3814458"/>
            <a:chOff x="14251849" y="3228109"/>
            <a:chExt cx="3694727" cy="2726605"/>
          </a:xfrm>
        </p:grpSpPr>
        <p:sp>
          <p:nvSpPr>
            <p:cNvPr id="43" name="object 3"/>
            <p:cNvSpPr/>
            <p:nvPr/>
          </p:nvSpPr>
          <p:spPr>
            <a:xfrm>
              <a:off x="14251849" y="3228109"/>
              <a:ext cx="3694727" cy="272660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9" name="Imagen 8">
              <a:extLst>
                <a:ext uri="{FF2B5EF4-FFF2-40B4-BE49-F238E27FC236}">
                  <a16:creationId xmlns:a16="http://schemas.microsoft.com/office/drawing/2014/main" id="{2FB2B1C4-74FC-D48F-E6B2-CB6246D9402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488891" y="3428227"/>
              <a:ext cx="3319753" cy="2353468"/>
            </a:xfrm>
            <a:prstGeom prst="rect">
              <a:avLst/>
            </a:prstGeom>
          </p:spPr>
        </p:pic>
      </p:grpSp>
    </p:spTree>
    <p:extLst>
      <p:ext uri="{BB962C8B-B14F-4D97-AF65-F5344CB8AC3E}">
        <p14:creationId xmlns:p14="http://schemas.microsoft.com/office/powerpoint/2010/main" val="5825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4" name="CuadroTexto 3">
            <a:extLst>
              <a:ext uri="{FF2B5EF4-FFF2-40B4-BE49-F238E27FC236}">
                <a16:creationId xmlns:a16="http://schemas.microsoft.com/office/drawing/2014/main" id="{220F27DE-B6AA-DB65-0689-76B7DDA745F2}"/>
              </a:ext>
            </a:extLst>
          </p:cNvPr>
          <p:cNvSpPr txBox="1"/>
          <p:nvPr/>
        </p:nvSpPr>
        <p:spPr>
          <a:xfrm>
            <a:off x="3980584" y="2207366"/>
            <a:ext cx="9144000" cy="2308324"/>
          </a:xfrm>
          <a:prstGeom prst="rect">
            <a:avLst/>
          </a:prstGeom>
          <a:noFill/>
        </p:spPr>
        <p:txBody>
          <a:bodyPr wrap="square">
            <a:spAutoFit/>
          </a:bodyPr>
          <a:lstStyle/>
          <a:p>
            <a:pPr algn="ctr"/>
            <a:r>
              <a:rPr lang="es-CO" sz="4800" b="1" kern="0" dirty="0">
                <a:solidFill>
                  <a:srgbClr val="333333"/>
                </a:solidFill>
                <a:latin typeface="Segoe UI Light" panose="020B0502040204020203" pitchFamily="34" charset="0"/>
                <a:ea typeface="Times New Roman" panose="02020603050405020304" pitchFamily="18" charset="0"/>
                <a:cs typeface="Segoe UI Light" panose="020B0502040204020203" pitchFamily="34" charset="0"/>
              </a:rPr>
              <a:t>T</a:t>
            </a:r>
            <a:r>
              <a:rPr lang="es-CO" sz="4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écnicas psicológicas para fortalecer tu mentalidad y mejorar tu rendimiento en el deporte</a:t>
            </a:r>
            <a:endParaRPr lang="es-CO" sz="4800" b="1" dirty="0">
              <a:latin typeface="Segoe UI Light" panose="020B0502040204020203" pitchFamily="34" charset="0"/>
              <a:cs typeface="Segoe UI Light" panose="020B0502040204020203" pitchFamily="34" charset="0"/>
            </a:endParaRPr>
          </a:p>
        </p:txBody>
      </p:sp>
      <p:grpSp>
        <p:nvGrpSpPr>
          <p:cNvPr id="10" name="Grupo 9">
            <a:extLst>
              <a:ext uri="{FF2B5EF4-FFF2-40B4-BE49-F238E27FC236}">
                <a16:creationId xmlns:a16="http://schemas.microsoft.com/office/drawing/2014/main" id="{2BE93628-016F-5590-12BF-B4670C2007F8}"/>
              </a:ext>
            </a:extLst>
          </p:cNvPr>
          <p:cNvGrpSpPr/>
          <p:nvPr/>
        </p:nvGrpSpPr>
        <p:grpSpPr>
          <a:xfrm>
            <a:off x="3973496" y="5102319"/>
            <a:ext cx="9666304" cy="3917385"/>
            <a:chOff x="12255433" y="5263082"/>
            <a:chExt cx="4827863" cy="2308324"/>
          </a:xfrm>
        </p:grpSpPr>
        <p:sp>
          <p:nvSpPr>
            <p:cNvPr id="8" name="object 3">
              <a:extLst>
                <a:ext uri="{FF2B5EF4-FFF2-40B4-BE49-F238E27FC236}">
                  <a16:creationId xmlns:a16="http://schemas.microsoft.com/office/drawing/2014/main" id="{F0D99CFB-08D7-ABE3-9929-69CEC27763B3}"/>
                </a:ext>
              </a:extLst>
            </p:cNvPr>
            <p:cNvSpPr/>
            <p:nvPr/>
          </p:nvSpPr>
          <p:spPr>
            <a:xfrm>
              <a:off x="12255433" y="5263082"/>
              <a:ext cx="4827863" cy="2308324"/>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6" name="Imagen 5">
              <a:extLst>
                <a:ext uri="{FF2B5EF4-FFF2-40B4-BE49-F238E27FC236}">
                  <a16:creationId xmlns:a16="http://schemas.microsoft.com/office/drawing/2014/main" id="{D1F8B842-1BD9-3693-7752-6A94223BA45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53932" y="5498149"/>
              <a:ext cx="4503801" cy="1778951"/>
            </a:xfrm>
            <a:prstGeom prst="rect">
              <a:avLst/>
            </a:prstGeom>
          </p:spPr>
        </p:pic>
      </p:grpSp>
    </p:spTree>
    <p:extLst>
      <p:ext uri="{BB962C8B-B14F-4D97-AF65-F5344CB8AC3E}">
        <p14:creationId xmlns:p14="http://schemas.microsoft.com/office/powerpoint/2010/main" val="5372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sp>
        <p:nvSpPr>
          <p:cNvPr id="6" name="CuadroTexto 5">
            <a:extLst>
              <a:ext uri="{FF2B5EF4-FFF2-40B4-BE49-F238E27FC236}">
                <a16:creationId xmlns:a16="http://schemas.microsoft.com/office/drawing/2014/main" id="{727A05F1-C540-921A-53B4-442530FA212E}"/>
              </a:ext>
            </a:extLst>
          </p:cNvPr>
          <p:cNvSpPr txBox="1"/>
          <p:nvPr/>
        </p:nvSpPr>
        <p:spPr>
          <a:xfrm>
            <a:off x="1623898" y="2100103"/>
            <a:ext cx="7520102" cy="523220"/>
          </a:xfrm>
          <a:prstGeom prst="rect">
            <a:avLst/>
          </a:prstGeom>
          <a:noFill/>
        </p:spPr>
        <p:txBody>
          <a:bodyPr wrap="square">
            <a:spAutoFit/>
          </a:bodyPr>
          <a:lstStyle/>
          <a:p>
            <a:pPr>
              <a:spcAft>
                <a:spcPts val="1125"/>
              </a:spcAft>
            </a:pP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EL AUTOHABLA – AUTO DIALOGO POSITIVO</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8" name="CuadroTexto 7">
            <a:extLst>
              <a:ext uri="{FF2B5EF4-FFF2-40B4-BE49-F238E27FC236}">
                <a16:creationId xmlns:a16="http://schemas.microsoft.com/office/drawing/2014/main" id="{BE04EA04-A10F-4F5C-BAA6-B79A9D0AACE4}"/>
              </a:ext>
            </a:extLst>
          </p:cNvPr>
          <p:cNvSpPr txBox="1"/>
          <p:nvPr/>
        </p:nvSpPr>
        <p:spPr>
          <a:xfrm>
            <a:off x="1446951" y="3450241"/>
            <a:ext cx="10496160" cy="980461"/>
          </a:xfrm>
          <a:prstGeom prst="rect">
            <a:avLst/>
          </a:prstGeom>
          <a:noFill/>
        </p:spPr>
        <p:txBody>
          <a:bodyPr wrap="square">
            <a:spAutoFit/>
          </a:bodyPr>
          <a:lstStyle/>
          <a:p>
            <a:pPr marL="457200" indent="-457200" algn="just">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El auto habla es una técnica psicológica que hace referencia a un diálogo interno.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Hablar con uno mismo</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0" name="CuadroTexto 9">
            <a:extLst>
              <a:ext uri="{FF2B5EF4-FFF2-40B4-BE49-F238E27FC236}">
                <a16:creationId xmlns:a16="http://schemas.microsoft.com/office/drawing/2014/main" id="{076D7C11-71D9-59B7-8A5D-02F176DE93C0}"/>
              </a:ext>
            </a:extLst>
          </p:cNvPr>
          <p:cNvSpPr txBox="1"/>
          <p:nvPr/>
        </p:nvSpPr>
        <p:spPr>
          <a:xfrm>
            <a:off x="1549303" y="5233971"/>
            <a:ext cx="10496160" cy="1384995"/>
          </a:xfrm>
          <a:prstGeom prst="rect">
            <a:avLst/>
          </a:prstGeom>
          <a:noFill/>
        </p:spPr>
        <p:txBody>
          <a:bodyPr wrap="square">
            <a:spAutoFit/>
          </a:bodyPr>
          <a:lstStyle/>
          <a:p>
            <a:pPr marL="457200" indent="-457200" algn="just">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En el deporte esta comunicación interna es usada en los entrenamientos y en la competición para que el deportista aprenda a controlar sus pensamientos.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2" name="CuadroTexto 11">
            <a:extLst>
              <a:ext uri="{FF2B5EF4-FFF2-40B4-BE49-F238E27FC236}">
                <a16:creationId xmlns:a16="http://schemas.microsoft.com/office/drawing/2014/main" id="{EF712254-37DB-8028-0912-3F1C8D71AC32}"/>
              </a:ext>
            </a:extLst>
          </p:cNvPr>
          <p:cNvSpPr txBox="1"/>
          <p:nvPr/>
        </p:nvSpPr>
        <p:spPr>
          <a:xfrm>
            <a:off x="1549303" y="7522670"/>
            <a:ext cx="10496160" cy="1384995"/>
          </a:xfrm>
          <a:prstGeom prst="rect">
            <a:avLst/>
          </a:prstGeom>
          <a:noFill/>
        </p:spPr>
        <p:txBody>
          <a:bodyPr wrap="square">
            <a:spAutoFit/>
          </a:bodyPr>
          <a:lstStyle/>
          <a:p>
            <a:pPr marL="457200" indent="-457200" algn="just">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El propósito del auto habla es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hacer conscientes nuestros pensamientos para moldearlos y adoptar una perspectiva</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que potencie el estado que queremos lograr.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13" name="Grupo 12">
            <a:extLst>
              <a:ext uri="{FF2B5EF4-FFF2-40B4-BE49-F238E27FC236}">
                <a16:creationId xmlns:a16="http://schemas.microsoft.com/office/drawing/2014/main" id="{54CA8B96-250C-C86E-4332-E91D67A5F6CD}"/>
              </a:ext>
            </a:extLst>
          </p:cNvPr>
          <p:cNvGrpSpPr/>
          <p:nvPr/>
        </p:nvGrpSpPr>
        <p:grpSpPr>
          <a:xfrm>
            <a:off x="12801599" y="3685029"/>
            <a:ext cx="5097221" cy="4359495"/>
            <a:chOff x="11811000" y="3100473"/>
            <a:chExt cx="5181600" cy="3871827"/>
          </a:xfrm>
        </p:grpSpPr>
        <p:sp>
          <p:nvSpPr>
            <p:cNvPr id="14" name="object 3">
              <a:extLst>
                <a:ext uri="{FF2B5EF4-FFF2-40B4-BE49-F238E27FC236}">
                  <a16:creationId xmlns:a16="http://schemas.microsoft.com/office/drawing/2014/main" id="{269E40FB-3CDC-0FAF-55D8-1E57FF52D616}"/>
                </a:ext>
              </a:extLst>
            </p:cNvPr>
            <p:cNvSpPr/>
            <p:nvPr/>
          </p:nvSpPr>
          <p:spPr>
            <a:xfrm rot="5400000">
              <a:off x="12465886" y="2445587"/>
              <a:ext cx="3871827" cy="5181600"/>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15" name="Imagen 14">
              <a:extLst>
                <a:ext uri="{FF2B5EF4-FFF2-40B4-BE49-F238E27FC236}">
                  <a16:creationId xmlns:a16="http://schemas.microsoft.com/office/drawing/2014/main" id="{647684BF-19A9-A55A-C512-FC94A00BA78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995473" y="3314036"/>
              <a:ext cx="4778197" cy="3411229"/>
            </a:xfrm>
            <a:prstGeom prst="rect">
              <a:avLst/>
            </a:prstGeom>
          </p:spPr>
        </p:pic>
      </p:grpSp>
    </p:spTree>
    <p:extLst>
      <p:ext uri="{BB962C8B-B14F-4D97-AF65-F5344CB8AC3E}">
        <p14:creationId xmlns:p14="http://schemas.microsoft.com/office/powerpoint/2010/main" val="24380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2" name="CuadroTexto 1">
            <a:extLst>
              <a:ext uri="{FF2B5EF4-FFF2-40B4-BE49-F238E27FC236}">
                <a16:creationId xmlns:a16="http://schemas.microsoft.com/office/drawing/2014/main" id="{CCBA7B79-5875-F3DD-375D-5A56FB809EFA}"/>
              </a:ext>
            </a:extLst>
          </p:cNvPr>
          <p:cNvSpPr txBox="1"/>
          <p:nvPr/>
        </p:nvSpPr>
        <p:spPr>
          <a:xfrm>
            <a:off x="838046" y="4748444"/>
            <a:ext cx="11319634" cy="3448893"/>
          </a:xfrm>
          <a:prstGeom prst="rect">
            <a:avLst/>
          </a:prstGeom>
          <a:noFill/>
        </p:spPr>
        <p:txBody>
          <a:bodyPr wrap="square">
            <a:spAutoFit/>
          </a:bodyPr>
          <a:lstStyle/>
          <a:p>
            <a:pPr marL="457200" indent="-457200">
              <a:lnSpc>
                <a:spcPct val="150000"/>
              </a:lnSpc>
              <a:spcAft>
                <a:spcPts val="1125"/>
              </a:spcAft>
              <a:buFont typeface="Wingdings" panose="05000000000000000000" pitchFamily="2" charset="2"/>
              <a:buChar char="q"/>
            </a:pPr>
            <a:r>
              <a:rPr lang="es-CO" sz="2800" b="1" kern="0" dirty="0">
                <a:solidFill>
                  <a:srgbClr val="333333"/>
                </a:solidFill>
                <a:latin typeface="Segoe UI Light" panose="020B0502040204020203" pitchFamily="34" charset="0"/>
                <a:ea typeface="Calibri" panose="020F0502020204030204" pitchFamily="34" charset="0"/>
                <a:cs typeface="Segoe UI Light" panose="020B0502040204020203" pitchFamily="34" charset="0"/>
              </a:rPr>
              <a:t>Por Ejemplo:</a:t>
            </a:r>
            <a:endParaRPr lang="es-CO" sz="2800" b="1"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914400" lvl="1" indent="-457200">
              <a:lnSpc>
                <a:spcPct val="150000"/>
              </a:lnSpc>
              <a:spcAft>
                <a:spcPts val="480"/>
              </a:spcAft>
              <a:buSzPct val="100000"/>
              <a:buFont typeface="Wingdings" panose="05000000000000000000" pitchFamily="2" charset="2"/>
              <a:buChar char="§"/>
              <a:tabLst>
                <a:tab pos="457200" algn="l"/>
              </a:tabLst>
            </a:pP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Pensamiento irracional: </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«Es imposible que pueda trepar la cuerda por mucho que entrene».</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914400" lvl="1" indent="-457200">
              <a:lnSpc>
                <a:spcPct val="150000"/>
              </a:lnSpc>
              <a:spcAft>
                <a:spcPts val="480"/>
              </a:spcAft>
              <a:buSzPct val="100000"/>
              <a:buFont typeface="Wingdings" panose="05000000000000000000" pitchFamily="2" charset="2"/>
              <a:buChar char="§"/>
              <a:tabLst>
                <a:tab pos="457200" algn="l"/>
              </a:tabLst>
            </a:pP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Pensamiento racional: </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«Es difícil y me va a costar, pero las personas que siguen este entrenamiento consiguen treparla».</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5" name="CuadroTexto 4">
            <a:extLst>
              <a:ext uri="{FF2B5EF4-FFF2-40B4-BE49-F238E27FC236}">
                <a16:creationId xmlns:a16="http://schemas.microsoft.com/office/drawing/2014/main" id="{3A4B9746-B085-356F-40DC-C6050C22172E}"/>
              </a:ext>
            </a:extLst>
          </p:cNvPr>
          <p:cNvSpPr txBox="1"/>
          <p:nvPr/>
        </p:nvSpPr>
        <p:spPr>
          <a:xfrm>
            <a:off x="899429" y="2225583"/>
            <a:ext cx="11282881" cy="1951047"/>
          </a:xfrm>
          <a:prstGeom prst="rect">
            <a:avLst/>
          </a:prstGeom>
          <a:noFill/>
        </p:spPr>
        <p:txBody>
          <a:bodyPr wrap="square">
            <a:spAutoFit/>
          </a:bodyPr>
          <a:lstStyle/>
          <a:p>
            <a:pPr marL="457200" indent="-457200">
              <a:lnSpc>
                <a:spcPct val="150000"/>
              </a:lnSpc>
              <a:spcAft>
                <a:spcPts val="1125"/>
              </a:spcAft>
              <a:buFont typeface="Wingdings" panose="05000000000000000000" pitchFamily="2" charset="2"/>
              <a:buChar char="q"/>
            </a:pPr>
            <a:r>
              <a:rPr lang="es-CO" sz="2800" kern="0" dirty="0">
                <a:solidFill>
                  <a:srgbClr val="333333"/>
                </a:solidFill>
                <a:latin typeface="Segoe UI Light" panose="020B0502040204020203" pitchFamily="34" charset="0"/>
                <a:ea typeface="Times New Roman" panose="02020603050405020304" pitchFamily="18" charset="0"/>
                <a:cs typeface="Segoe UI Light" panose="020B0502040204020203" pitchFamily="34" charset="0"/>
              </a:rPr>
              <a:t>P</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odemos combatir los pensamientos irracionales o negativos que nos bloquean con pensamientos realistas y objetivos, aportando datos reales.</a:t>
            </a:r>
          </a:p>
        </p:txBody>
      </p:sp>
      <p:grpSp>
        <p:nvGrpSpPr>
          <p:cNvPr id="11" name="Grupo 10">
            <a:extLst>
              <a:ext uri="{FF2B5EF4-FFF2-40B4-BE49-F238E27FC236}">
                <a16:creationId xmlns:a16="http://schemas.microsoft.com/office/drawing/2014/main" id="{B89DDB1F-0821-33B2-0E6D-D77EDF0CD606}"/>
              </a:ext>
            </a:extLst>
          </p:cNvPr>
          <p:cNvGrpSpPr/>
          <p:nvPr/>
        </p:nvGrpSpPr>
        <p:grpSpPr>
          <a:xfrm>
            <a:off x="12537233" y="3051656"/>
            <a:ext cx="5097221" cy="4359495"/>
            <a:chOff x="12801599" y="3685030"/>
            <a:chExt cx="5097221" cy="4359495"/>
          </a:xfrm>
        </p:grpSpPr>
        <p:sp>
          <p:nvSpPr>
            <p:cNvPr id="7" name="object 3">
              <a:extLst>
                <a:ext uri="{FF2B5EF4-FFF2-40B4-BE49-F238E27FC236}">
                  <a16:creationId xmlns:a16="http://schemas.microsoft.com/office/drawing/2014/main" id="{926CC10D-92AF-AD6A-48F4-CC1341656794}"/>
                </a:ext>
              </a:extLst>
            </p:cNvPr>
            <p:cNvSpPr/>
            <p:nvPr/>
          </p:nvSpPr>
          <p:spPr>
            <a:xfrm rot="5400000">
              <a:off x="13170462" y="3316167"/>
              <a:ext cx="4359495"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10" name="Imagen 9">
              <a:extLst>
                <a:ext uri="{FF2B5EF4-FFF2-40B4-BE49-F238E27FC236}">
                  <a16:creationId xmlns:a16="http://schemas.microsoft.com/office/drawing/2014/main" id="{2A02ACB7-863C-4E49-5A05-4CD0B674156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41072" y="3894332"/>
              <a:ext cx="4728750" cy="3839933"/>
            </a:xfrm>
            <a:prstGeom prst="rect">
              <a:avLst/>
            </a:prstGeom>
          </p:spPr>
        </p:pic>
      </p:grpSp>
    </p:spTree>
    <p:extLst>
      <p:ext uri="{BB962C8B-B14F-4D97-AF65-F5344CB8AC3E}">
        <p14:creationId xmlns:p14="http://schemas.microsoft.com/office/powerpoint/2010/main" val="25057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sp>
        <p:nvSpPr>
          <p:cNvPr id="5" name="CuadroTexto 4">
            <a:extLst>
              <a:ext uri="{FF2B5EF4-FFF2-40B4-BE49-F238E27FC236}">
                <a16:creationId xmlns:a16="http://schemas.microsoft.com/office/drawing/2014/main" id="{642DE40A-6D20-3E41-321A-68B43D9355A9}"/>
              </a:ext>
            </a:extLst>
          </p:cNvPr>
          <p:cNvSpPr txBox="1"/>
          <p:nvPr/>
        </p:nvSpPr>
        <p:spPr>
          <a:xfrm>
            <a:off x="1606937" y="7617799"/>
            <a:ext cx="10830580" cy="1441485"/>
          </a:xfrm>
          <a:prstGeom prst="rect">
            <a:avLst/>
          </a:prstGeom>
          <a:noFill/>
        </p:spPr>
        <p:txBody>
          <a:bodyPr wrap="square">
            <a:spAutoFit/>
          </a:bodyPr>
          <a:lstStyle/>
          <a:p>
            <a:pPr marL="457200" indent="-457200">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Una técnica muy usada es el control de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respiración diafragmática</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De forma lenta se inspira el aire por la nariz hacia el estómago y se expulsa por la boca.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8" name="CuadroTexto 7">
            <a:extLst>
              <a:ext uri="{FF2B5EF4-FFF2-40B4-BE49-F238E27FC236}">
                <a16:creationId xmlns:a16="http://schemas.microsoft.com/office/drawing/2014/main" id="{9BF60DEF-663A-3250-2210-48B1F4A27AD5}"/>
              </a:ext>
            </a:extLst>
          </p:cNvPr>
          <p:cNvSpPr txBox="1"/>
          <p:nvPr/>
        </p:nvSpPr>
        <p:spPr>
          <a:xfrm>
            <a:off x="1551205" y="1585446"/>
            <a:ext cx="9154632" cy="519438"/>
          </a:xfrm>
          <a:prstGeom prst="rect">
            <a:avLst/>
          </a:prstGeom>
          <a:noFill/>
        </p:spPr>
        <p:txBody>
          <a:bodyPr wrap="square">
            <a:spAutoFit/>
          </a:bodyPr>
          <a:lstStyle/>
          <a:p>
            <a:pPr>
              <a:lnSpc>
                <a:spcPct val="107000"/>
              </a:lnSpc>
              <a:spcAft>
                <a:spcPts val="1125"/>
              </a:spcAft>
            </a:pP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RELAJACIÓN</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0" name="CuadroTexto 9">
            <a:extLst>
              <a:ext uri="{FF2B5EF4-FFF2-40B4-BE49-F238E27FC236}">
                <a16:creationId xmlns:a16="http://schemas.microsoft.com/office/drawing/2014/main" id="{509560E2-762F-A00E-42CF-9F345D8CECBC}"/>
              </a:ext>
            </a:extLst>
          </p:cNvPr>
          <p:cNvSpPr txBox="1"/>
          <p:nvPr/>
        </p:nvSpPr>
        <p:spPr>
          <a:xfrm>
            <a:off x="1554871" y="2455324"/>
            <a:ext cx="10830580" cy="980461"/>
          </a:xfrm>
          <a:prstGeom prst="rect">
            <a:avLst/>
          </a:prstGeom>
          <a:noFill/>
        </p:spPr>
        <p:txBody>
          <a:bodyPr wrap="square">
            <a:spAutoFit/>
          </a:bodyPr>
          <a:lstStyle/>
          <a:p>
            <a:pPr marL="457200" indent="-457200">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relajación es una habilidad psicológica muy conocida y estudiada porque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disminuye el estrés y favorece la recuperación física.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2" name="CuadroTexto 11">
            <a:extLst>
              <a:ext uri="{FF2B5EF4-FFF2-40B4-BE49-F238E27FC236}">
                <a16:creationId xmlns:a16="http://schemas.microsoft.com/office/drawing/2014/main" id="{D0F8BA4A-A14F-56F3-886F-1ED0DEDC400E}"/>
              </a:ext>
            </a:extLst>
          </p:cNvPr>
          <p:cNvSpPr txBox="1"/>
          <p:nvPr/>
        </p:nvSpPr>
        <p:spPr>
          <a:xfrm>
            <a:off x="1554871" y="3720201"/>
            <a:ext cx="10830580" cy="980461"/>
          </a:xfrm>
          <a:prstGeom prst="rect">
            <a:avLst/>
          </a:prstGeom>
          <a:noFill/>
        </p:spPr>
        <p:txBody>
          <a:bodyPr wrap="square">
            <a:spAutoFit/>
          </a:bodyPr>
          <a:lstStyle/>
          <a:p>
            <a:pPr marL="457200" indent="-457200">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En el deporte, también se usa para controlar el nivel de activación del atleta.</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4" name="CuadroTexto 13">
            <a:extLst>
              <a:ext uri="{FF2B5EF4-FFF2-40B4-BE49-F238E27FC236}">
                <a16:creationId xmlns:a16="http://schemas.microsoft.com/office/drawing/2014/main" id="{F7FE4751-6FF9-C827-D0C1-8F7CB70A212C}"/>
              </a:ext>
            </a:extLst>
          </p:cNvPr>
          <p:cNvSpPr txBox="1"/>
          <p:nvPr/>
        </p:nvSpPr>
        <p:spPr>
          <a:xfrm>
            <a:off x="1596304" y="4883106"/>
            <a:ext cx="10830580" cy="980461"/>
          </a:xfrm>
          <a:prstGeom prst="rect">
            <a:avLst/>
          </a:prstGeom>
          <a:noFill/>
        </p:spPr>
        <p:txBody>
          <a:bodyPr wrap="square">
            <a:spAutoFit/>
          </a:bodyPr>
          <a:lstStyle/>
          <a:p>
            <a:pPr marL="457200" indent="-457200">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finalidad es manejar el grado de activación deseado para cada circunstancia.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6" name="CuadroTexto 15">
            <a:extLst>
              <a:ext uri="{FF2B5EF4-FFF2-40B4-BE49-F238E27FC236}">
                <a16:creationId xmlns:a16="http://schemas.microsoft.com/office/drawing/2014/main" id="{56858E5B-F3A8-A353-CE14-B13F500616D0}"/>
              </a:ext>
            </a:extLst>
          </p:cNvPr>
          <p:cNvSpPr txBox="1"/>
          <p:nvPr/>
        </p:nvSpPr>
        <p:spPr>
          <a:xfrm>
            <a:off x="1606937" y="6097100"/>
            <a:ext cx="10830580" cy="1441485"/>
          </a:xfrm>
          <a:prstGeom prst="rect">
            <a:avLst/>
          </a:prstGeom>
          <a:noFill/>
        </p:spPr>
        <p:txBody>
          <a:bodyPr wrap="square">
            <a:spAutoFit/>
          </a:bodyPr>
          <a:lstStyle/>
          <a:p>
            <a:pPr marL="457200" indent="-457200">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relajación la usamos cuando queremos</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calma, descansar o realizar una tarea que requiera tranquilidad</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pero no cuando necesitemos estar activados para un trabajo físico.</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8" name="CuadroTexto 17">
            <a:extLst>
              <a:ext uri="{FF2B5EF4-FFF2-40B4-BE49-F238E27FC236}">
                <a16:creationId xmlns:a16="http://schemas.microsoft.com/office/drawing/2014/main" id="{860C0A48-DEDA-281C-CDCE-67AB61C5C801}"/>
              </a:ext>
            </a:extLst>
          </p:cNvPr>
          <p:cNvSpPr txBox="1"/>
          <p:nvPr/>
        </p:nvSpPr>
        <p:spPr>
          <a:xfrm>
            <a:off x="1590988" y="9286652"/>
            <a:ext cx="10830580" cy="519438"/>
          </a:xfrm>
          <a:prstGeom prst="rect">
            <a:avLst/>
          </a:prstGeom>
          <a:noFill/>
        </p:spPr>
        <p:txBody>
          <a:bodyPr wrap="square">
            <a:spAutoFit/>
          </a:bodyPr>
          <a:lstStyle/>
          <a:p>
            <a:pPr marL="457200" indent="-457200">
              <a:lnSpc>
                <a:spcPct val="107000"/>
              </a:lnSpc>
              <a:spcAft>
                <a:spcPts val="1125"/>
              </a:spcAft>
              <a:buFont typeface="Wingdings" panose="05000000000000000000" pitchFamily="2" charset="2"/>
              <a:buChar char="q"/>
            </a:pP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meditación</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también es una técnica muy usada para estos fines.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21" name="Grupo 20">
            <a:extLst>
              <a:ext uri="{FF2B5EF4-FFF2-40B4-BE49-F238E27FC236}">
                <a16:creationId xmlns:a16="http://schemas.microsoft.com/office/drawing/2014/main" id="{96F7DE91-5204-72EB-472D-521CF88BCA12}"/>
              </a:ext>
            </a:extLst>
          </p:cNvPr>
          <p:cNvGrpSpPr/>
          <p:nvPr/>
        </p:nvGrpSpPr>
        <p:grpSpPr>
          <a:xfrm>
            <a:off x="12885979" y="4076028"/>
            <a:ext cx="5097221" cy="3111616"/>
            <a:chOff x="12885978" y="3626452"/>
            <a:chExt cx="5097221" cy="3111616"/>
          </a:xfrm>
        </p:grpSpPr>
        <p:sp>
          <p:nvSpPr>
            <p:cNvPr id="2" name="object 3">
              <a:extLst>
                <a:ext uri="{FF2B5EF4-FFF2-40B4-BE49-F238E27FC236}">
                  <a16:creationId xmlns:a16="http://schemas.microsoft.com/office/drawing/2014/main" id="{9C8FFF63-31BE-84D2-C964-237787C8CF43}"/>
                </a:ext>
              </a:extLst>
            </p:cNvPr>
            <p:cNvSpPr/>
            <p:nvPr/>
          </p:nvSpPr>
          <p:spPr>
            <a:xfrm rot="5400000">
              <a:off x="13878781" y="2633649"/>
              <a:ext cx="3111616"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20" name="Imagen 19">
              <a:extLst>
                <a:ext uri="{FF2B5EF4-FFF2-40B4-BE49-F238E27FC236}">
                  <a16:creationId xmlns:a16="http://schemas.microsoft.com/office/drawing/2014/main" id="{EF3345EB-B948-9063-C4D2-4BAE7DC8276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178296" y="3903463"/>
              <a:ext cx="4603772" cy="2467676"/>
            </a:xfrm>
            <a:prstGeom prst="rect">
              <a:avLst/>
            </a:prstGeom>
          </p:spPr>
        </p:pic>
      </p:grpSp>
    </p:spTree>
    <p:extLst>
      <p:ext uri="{BB962C8B-B14F-4D97-AF65-F5344CB8AC3E}">
        <p14:creationId xmlns:p14="http://schemas.microsoft.com/office/powerpoint/2010/main" val="20896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P spid="16"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7" name="CuadroTexto 6">
            <a:extLst>
              <a:ext uri="{FF2B5EF4-FFF2-40B4-BE49-F238E27FC236}">
                <a16:creationId xmlns:a16="http://schemas.microsoft.com/office/drawing/2014/main" id="{5BB367C4-9186-ECBD-5436-E3FAA0C68297}"/>
              </a:ext>
            </a:extLst>
          </p:cNvPr>
          <p:cNvSpPr txBox="1"/>
          <p:nvPr/>
        </p:nvSpPr>
        <p:spPr>
          <a:xfrm>
            <a:off x="808936" y="1601129"/>
            <a:ext cx="11427115" cy="519438"/>
          </a:xfrm>
          <a:prstGeom prst="rect">
            <a:avLst/>
          </a:prstGeom>
          <a:noFill/>
        </p:spPr>
        <p:txBody>
          <a:bodyPr wrap="square">
            <a:spAutoFit/>
          </a:bodyPr>
          <a:lstStyle/>
          <a:p>
            <a:pPr>
              <a:lnSpc>
                <a:spcPct val="107000"/>
              </a:lnSpc>
              <a:spcAft>
                <a:spcPts val="1125"/>
              </a:spcAft>
            </a:pP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VISUALIZACIÓN</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uadroTexto 8">
            <a:extLst>
              <a:ext uri="{FF2B5EF4-FFF2-40B4-BE49-F238E27FC236}">
                <a16:creationId xmlns:a16="http://schemas.microsoft.com/office/drawing/2014/main" id="{E6DEF715-9CBE-6B60-E4EB-CAA109C199E3}"/>
              </a:ext>
            </a:extLst>
          </p:cNvPr>
          <p:cNvSpPr txBox="1"/>
          <p:nvPr/>
        </p:nvSpPr>
        <p:spPr>
          <a:xfrm>
            <a:off x="713635" y="2555455"/>
            <a:ext cx="11427115" cy="1951047"/>
          </a:xfrm>
          <a:prstGeom prst="rect">
            <a:avLst/>
          </a:prstGeom>
          <a:noFill/>
        </p:spPr>
        <p:txBody>
          <a:bodyPr wrap="square">
            <a:spAutoFit/>
          </a:bodyPr>
          <a:lstStyle/>
          <a:p>
            <a:pPr marL="457200" indent="-457200" algn="just">
              <a:lnSpc>
                <a:spcPct val="150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visualización consiste en imaginar, con la mayor precisión posible, la situación, conducta o estado que se quiere conseguir, de manera que esas vivencias mentales funcionen como ensayos anticipadores.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1" name="CuadroTexto 10">
            <a:extLst>
              <a:ext uri="{FF2B5EF4-FFF2-40B4-BE49-F238E27FC236}">
                <a16:creationId xmlns:a16="http://schemas.microsoft.com/office/drawing/2014/main" id="{8BD62A84-254D-7211-4B79-153866F9064D}"/>
              </a:ext>
            </a:extLst>
          </p:cNvPr>
          <p:cNvSpPr txBox="1"/>
          <p:nvPr/>
        </p:nvSpPr>
        <p:spPr>
          <a:xfrm>
            <a:off x="807354" y="4928102"/>
            <a:ext cx="11427115" cy="1304716"/>
          </a:xfrm>
          <a:prstGeom prst="rect">
            <a:avLst/>
          </a:prstGeom>
          <a:noFill/>
        </p:spPr>
        <p:txBody>
          <a:bodyPr wrap="square">
            <a:spAutoFit/>
          </a:bodyPr>
          <a:lstStyle/>
          <a:p>
            <a:pPr marL="457200" indent="-457200" algn="just">
              <a:lnSpc>
                <a:spcPct val="150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Podríamos decir que la visualización es una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simulación mental de lo que vamos a realizar</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3" name="CuadroTexto 12">
            <a:extLst>
              <a:ext uri="{FF2B5EF4-FFF2-40B4-BE49-F238E27FC236}">
                <a16:creationId xmlns:a16="http://schemas.microsoft.com/office/drawing/2014/main" id="{217A5170-ACEC-F2D1-DE31-63AE7C74C72E}"/>
              </a:ext>
            </a:extLst>
          </p:cNvPr>
          <p:cNvSpPr txBox="1"/>
          <p:nvPr/>
        </p:nvSpPr>
        <p:spPr>
          <a:xfrm>
            <a:off x="807354" y="6942674"/>
            <a:ext cx="11427115" cy="1304716"/>
          </a:xfrm>
          <a:prstGeom prst="rect">
            <a:avLst/>
          </a:prstGeom>
          <a:noFill/>
        </p:spPr>
        <p:txBody>
          <a:bodyPr wrap="square">
            <a:spAutoFit/>
          </a:bodyPr>
          <a:lstStyle/>
          <a:p>
            <a:pPr marL="457200" indent="-457200" algn="just">
              <a:lnSpc>
                <a:spcPct val="150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actividad cerebral que se produce en el ensayo mental es igual a la de la situación real.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18" name="Grupo 17">
            <a:extLst>
              <a:ext uri="{FF2B5EF4-FFF2-40B4-BE49-F238E27FC236}">
                <a16:creationId xmlns:a16="http://schemas.microsoft.com/office/drawing/2014/main" id="{8B42DBDA-5406-F63F-1948-9FE523C6BF06}"/>
              </a:ext>
            </a:extLst>
          </p:cNvPr>
          <p:cNvGrpSpPr/>
          <p:nvPr/>
        </p:nvGrpSpPr>
        <p:grpSpPr>
          <a:xfrm>
            <a:off x="12938784" y="3560218"/>
            <a:ext cx="5097221" cy="3257644"/>
            <a:chOff x="12801598" y="3685031"/>
            <a:chExt cx="5097221" cy="3257644"/>
          </a:xfrm>
        </p:grpSpPr>
        <p:sp>
          <p:nvSpPr>
            <p:cNvPr id="2" name="object 3">
              <a:extLst>
                <a:ext uri="{FF2B5EF4-FFF2-40B4-BE49-F238E27FC236}">
                  <a16:creationId xmlns:a16="http://schemas.microsoft.com/office/drawing/2014/main" id="{644D70F4-71E5-F103-7A20-95998053771E}"/>
                </a:ext>
              </a:extLst>
            </p:cNvPr>
            <p:cNvSpPr/>
            <p:nvPr/>
          </p:nvSpPr>
          <p:spPr>
            <a:xfrm rot="5400000">
              <a:off x="13721387" y="2765242"/>
              <a:ext cx="3257644"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17" name="Imagen 16">
              <a:extLst>
                <a:ext uri="{FF2B5EF4-FFF2-40B4-BE49-F238E27FC236}">
                  <a16:creationId xmlns:a16="http://schemas.microsoft.com/office/drawing/2014/main" id="{2E848297-A46D-703F-30C9-FDAD9615A42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105550" y="4019599"/>
              <a:ext cx="4375095" cy="2667000"/>
            </a:xfrm>
            <a:prstGeom prst="rect">
              <a:avLst/>
            </a:prstGeom>
          </p:spPr>
        </p:pic>
      </p:grpSp>
    </p:spTree>
    <p:extLst>
      <p:ext uri="{BB962C8B-B14F-4D97-AF65-F5344CB8AC3E}">
        <p14:creationId xmlns:p14="http://schemas.microsoft.com/office/powerpoint/2010/main" val="361027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sp>
        <p:nvSpPr>
          <p:cNvPr id="4" name="CuadroTexto 3">
            <a:extLst>
              <a:ext uri="{FF2B5EF4-FFF2-40B4-BE49-F238E27FC236}">
                <a16:creationId xmlns:a16="http://schemas.microsoft.com/office/drawing/2014/main" id="{D3889E74-6815-9BEB-83E8-1D583C8037F9}"/>
              </a:ext>
            </a:extLst>
          </p:cNvPr>
          <p:cNvSpPr txBox="1"/>
          <p:nvPr/>
        </p:nvSpPr>
        <p:spPr>
          <a:xfrm>
            <a:off x="1541014" y="4742081"/>
            <a:ext cx="10902544" cy="4630819"/>
          </a:xfrm>
          <a:prstGeom prst="rect">
            <a:avLst/>
          </a:prstGeom>
          <a:noFill/>
        </p:spPr>
        <p:txBody>
          <a:bodyPr wrap="square">
            <a:spAutoFit/>
          </a:bodyPr>
          <a:lstStyle/>
          <a:p>
            <a:pPr marL="457200" indent="-457200">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Visualicemos un tiro libre a canasta.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914400" lvl="1" indent="-457200" algn="just">
              <a:lnSpc>
                <a:spcPct val="107000"/>
              </a:lnSpc>
              <a:spcAft>
                <a:spcPts val="1125"/>
              </a:spcAft>
              <a:buFont typeface="Wingdings" panose="05000000000000000000" pitchFamily="2" charset="2"/>
              <a:buChar char="§"/>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Cerramos los ojos e imaginamos y sentimos todos los estímulos de nuestro alrededor.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914400" lvl="1" indent="-457200" algn="just">
              <a:lnSpc>
                <a:spcPct val="107000"/>
              </a:lnSpc>
              <a:spcAft>
                <a:spcPts val="1125"/>
              </a:spcAft>
              <a:buFont typeface="Wingdings" panose="05000000000000000000" pitchFamily="2" charset="2"/>
              <a:buChar char="§"/>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Tres botes previos con la cadera flexionada, el tacto y roce del balón, el movimiento fluido de todo el cuerpo que se endereza y continúa extendiendo brazos y piernas, el sudor por la piel, el murmullo del público, las voces de los compañeros, la visión de la canasta, etc.</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914400" lvl="1" indent="-457200">
              <a:lnSpc>
                <a:spcPct val="107000"/>
              </a:lnSpc>
              <a:spcAft>
                <a:spcPts val="1125"/>
              </a:spcAft>
              <a:buFont typeface="Wingdings" panose="05000000000000000000" pitchFamily="2" charset="2"/>
              <a:buChar char="§"/>
            </a:pP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Cuanto más real, más efectivo.</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5" name="CuadroTexto 4">
            <a:extLst>
              <a:ext uri="{FF2B5EF4-FFF2-40B4-BE49-F238E27FC236}">
                <a16:creationId xmlns:a16="http://schemas.microsoft.com/office/drawing/2014/main" id="{8A3843BD-22B9-B843-2F5A-FDEA6FABBFB2}"/>
              </a:ext>
            </a:extLst>
          </p:cNvPr>
          <p:cNvSpPr txBox="1"/>
          <p:nvPr/>
        </p:nvSpPr>
        <p:spPr>
          <a:xfrm>
            <a:off x="1476443" y="2357437"/>
            <a:ext cx="11427115" cy="2043573"/>
          </a:xfrm>
          <a:prstGeom prst="rect">
            <a:avLst/>
          </a:prstGeom>
          <a:noFill/>
        </p:spPr>
        <p:txBody>
          <a:bodyPr wrap="square">
            <a:spAutoFit/>
          </a:bodyPr>
          <a:lstStyle/>
          <a:p>
            <a:pPr marL="457200" indent="-457200" algn="just">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El proceso involucra los sentidos y los músculos que intervienen en la acción y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genera un efecto de memoria de la ejecución</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a:t>
            </a:r>
          </a:p>
          <a:p>
            <a:pPr marL="457200" indent="-457200" algn="just">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Cuanto más sentidos participen por los estímulos o sensaciones, más realista será la vivencia mental.</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8" name="Grupo 7">
            <a:extLst>
              <a:ext uri="{FF2B5EF4-FFF2-40B4-BE49-F238E27FC236}">
                <a16:creationId xmlns:a16="http://schemas.microsoft.com/office/drawing/2014/main" id="{165F74F0-2422-E6BD-9C8B-7ECDD695D46E}"/>
              </a:ext>
            </a:extLst>
          </p:cNvPr>
          <p:cNvGrpSpPr/>
          <p:nvPr/>
        </p:nvGrpSpPr>
        <p:grpSpPr>
          <a:xfrm>
            <a:off x="12885979" y="4217166"/>
            <a:ext cx="5097221" cy="3619777"/>
            <a:chOff x="12801598" y="3685030"/>
            <a:chExt cx="5097221" cy="3619777"/>
          </a:xfrm>
        </p:grpSpPr>
        <p:sp>
          <p:nvSpPr>
            <p:cNvPr id="2" name="object 3">
              <a:extLst>
                <a:ext uri="{FF2B5EF4-FFF2-40B4-BE49-F238E27FC236}">
                  <a16:creationId xmlns:a16="http://schemas.microsoft.com/office/drawing/2014/main" id="{1294B340-EA61-E78C-A75E-366C72935D28}"/>
                </a:ext>
              </a:extLst>
            </p:cNvPr>
            <p:cNvSpPr/>
            <p:nvPr/>
          </p:nvSpPr>
          <p:spPr>
            <a:xfrm rot="5400000">
              <a:off x="13540320" y="2946308"/>
              <a:ext cx="3619777"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7" name="Imagen 6">
              <a:extLst>
                <a:ext uri="{FF2B5EF4-FFF2-40B4-BE49-F238E27FC236}">
                  <a16:creationId xmlns:a16="http://schemas.microsoft.com/office/drawing/2014/main" id="{74129564-C8E3-5167-1AF8-8BC9C11FFDF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063918" y="3940472"/>
              <a:ext cx="4538282" cy="3190944"/>
            </a:xfrm>
            <a:prstGeom prst="rect">
              <a:avLst/>
            </a:prstGeom>
          </p:spPr>
        </p:pic>
      </p:grpSp>
    </p:spTree>
    <p:extLst>
      <p:ext uri="{BB962C8B-B14F-4D97-AF65-F5344CB8AC3E}">
        <p14:creationId xmlns:p14="http://schemas.microsoft.com/office/powerpoint/2010/main" val="330904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230600" y="266700"/>
            <a:ext cx="1888492" cy="1573743"/>
          </a:xfrm>
          <a:prstGeom prst="rect">
            <a:avLst/>
          </a:prstGeom>
        </p:spPr>
      </p:pic>
      <p:sp>
        <p:nvSpPr>
          <p:cNvPr id="14" name="object 2">
            <a:extLst>
              <a:ext uri="{FF2B5EF4-FFF2-40B4-BE49-F238E27FC236}">
                <a16:creationId xmlns:a16="http://schemas.microsoft.com/office/drawing/2014/main" id="{F1573340-2F56-4DE3-8160-B24E651B4F21}"/>
              </a:ext>
            </a:extLst>
          </p:cNvPr>
          <p:cNvSpPr/>
          <p:nvPr/>
        </p:nvSpPr>
        <p:spPr>
          <a:xfrm rot="5400000">
            <a:off x="-4343242" y="4307305"/>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5"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6"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7"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8"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9"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20"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21"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2"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3"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4"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5"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6"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7"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8"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9"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30"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31"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2"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3"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4"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5"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6"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7"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grpSp>
        <p:nvGrpSpPr>
          <p:cNvPr id="38" name="Grupo 37">
            <a:extLst>
              <a:ext uri="{FF2B5EF4-FFF2-40B4-BE49-F238E27FC236}">
                <a16:creationId xmlns:a16="http://schemas.microsoft.com/office/drawing/2014/main" id="{D944C309-F850-094E-C5B5-9E1B0C714789}"/>
              </a:ext>
            </a:extLst>
          </p:cNvPr>
          <p:cNvGrpSpPr/>
          <p:nvPr/>
        </p:nvGrpSpPr>
        <p:grpSpPr>
          <a:xfrm>
            <a:off x="12604042" y="3308042"/>
            <a:ext cx="5110187" cy="5009391"/>
            <a:chOff x="12245273" y="2828265"/>
            <a:chExt cx="4549311" cy="3675507"/>
          </a:xfrm>
        </p:grpSpPr>
        <p:sp>
          <p:nvSpPr>
            <p:cNvPr id="39" name="object 3">
              <a:extLst>
                <a:ext uri="{FF2B5EF4-FFF2-40B4-BE49-F238E27FC236}">
                  <a16:creationId xmlns:a16="http://schemas.microsoft.com/office/drawing/2014/main" id="{733B9041-1AA2-73F9-EEC7-634EA63FC76E}"/>
                </a:ext>
              </a:extLst>
            </p:cNvPr>
            <p:cNvSpPr/>
            <p:nvPr/>
          </p:nvSpPr>
          <p:spPr>
            <a:xfrm>
              <a:off x="12245273" y="2828265"/>
              <a:ext cx="4549311" cy="3675507"/>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C000"/>
            </a:solidFill>
          </p:spPr>
          <p:txBody>
            <a:bodyPr wrap="square" lIns="0" tIns="0" rIns="0" bIns="0" rtlCol="0"/>
            <a:lstStyle/>
            <a:p>
              <a:endParaRPr/>
            </a:p>
          </p:txBody>
        </p:sp>
        <p:pic>
          <p:nvPicPr>
            <p:cNvPr id="40" name="Imagen 39">
              <a:extLst>
                <a:ext uri="{FF2B5EF4-FFF2-40B4-BE49-F238E27FC236}">
                  <a16:creationId xmlns:a16="http://schemas.microsoft.com/office/drawing/2014/main" id="{3100C96A-5531-E18D-2C38-29C0836A651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391031" y="2978622"/>
              <a:ext cx="4257793" cy="3374791"/>
            </a:xfrm>
            <a:prstGeom prst="rect">
              <a:avLst/>
            </a:prstGeom>
          </p:spPr>
        </p:pic>
      </p:grpSp>
      <p:sp>
        <p:nvSpPr>
          <p:cNvPr id="41" name="CuadroTexto 40">
            <a:extLst>
              <a:ext uri="{FF2B5EF4-FFF2-40B4-BE49-F238E27FC236}">
                <a16:creationId xmlns:a16="http://schemas.microsoft.com/office/drawing/2014/main" id="{62EAEBC0-ED04-EA24-A853-0AE20FDE5345}"/>
              </a:ext>
            </a:extLst>
          </p:cNvPr>
          <p:cNvSpPr txBox="1"/>
          <p:nvPr/>
        </p:nvSpPr>
        <p:spPr>
          <a:xfrm>
            <a:off x="1907652" y="1840443"/>
            <a:ext cx="3424932" cy="820096"/>
          </a:xfrm>
          <a:prstGeom prst="rect">
            <a:avLst/>
          </a:prstGeom>
          <a:noFill/>
        </p:spPr>
        <p:txBody>
          <a:bodyPr wrap="square">
            <a:spAutoFit/>
          </a:bodyPr>
          <a:lstStyle/>
          <a:p>
            <a:pPr algn="just">
              <a:lnSpc>
                <a:spcPct val="150000"/>
              </a:lnSpc>
            </a:pPr>
            <a:r>
              <a:rPr lang="es-ES" sz="3600" b="1" dirty="0">
                <a:solidFill>
                  <a:srgbClr val="00000A"/>
                </a:solidFill>
                <a:latin typeface="Segoe UI Light" panose="020B0502040204020203" pitchFamily="34" charset="0"/>
                <a:cs typeface="Segoe UI Light" panose="020B0502040204020203" pitchFamily="34" charset="0"/>
              </a:rPr>
              <a:t>Introducción</a:t>
            </a:r>
            <a:r>
              <a:rPr lang="es-ES" sz="3600" b="1" i="0" u="none" strike="noStrike" baseline="0" dirty="0">
                <a:solidFill>
                  <a:srgbClr val="00000A"/>
                </a:solidFill>
                <a:latin typeface="Segoe UI Light" panose="020B0502040204020203" pitchFamily="34" charset="0"/>
                <a:cs typeface="Segoe UI Light" panose="020B0502040204020203" pitchFamily="34" charset="0"/>
              </a:rPr>
              <a:t>.</a:t>
            </a:r>
          </a:p>
        </p:txBody>
      </p:sp>
      <p:sp>
        <p:nvSpPr>
          <p:cNvPr id="3" name="CuadroTexto 2">
            <a:extLst>
              <a:ext uri="{FF2B5EF4-FFF2-40B4-BE49-F238E27FC236}">
                <a16:creationId xmlns:a16="http://schemas.microsoft.com/office/drawing/2014/main" id="{CCAC8DBB-A946-A6FC-A485-20FA5C7A24E0}"/>
              </a:ext>
            </a:extLst>
          </p:cNvPr>
          <p:cNvSpPr txBox="1"/>
          <p:nvPr/>
        </p:nvSpPr>
        <p:spPr>
          <a:xfrm>
            <a:off x="1958632" y="3512965"/>
            <a:ext cx="10042191" cy="3890039"/>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s-ES" sz="2800" b="0" i="0" u="none" strike="noStrike" baseline="0" dirty="0">
                <a:solidFill>
                  <a:srgbClr val="000000"/>
                </a:solidFill>
                <a:latin typeface="Segoe UI Light" panose="020B0502040204020203" pitchFamily="34" charset="0"/>
                <a:cs typeface="Segoe UI Light" panose="020B0502040204020203" pitchFamily="34" charset="0"/>
              </a:rPr>
              <a:t>La psicología aplicada al deporte es una vertiente que ha adquirido una creciente relevancia en las últimas décadas debido a que el control de la mente humana está siendo considerado cada vez en mayor medida como una característica de las personas que al igual que la condición física o los conocimientos técnicos también se puede entrenar y mejorar. </a:t>
            </a:r>
            <a:endParaRPr lang="es-CO" sz="2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905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5" name="CuadroTexto 4">
            <a:extLst>
              <a:ext uri="{FF2B5EF4-FFF2-40B4-BE49-F238E27FC236}">
                <a16:creationId xmlns:a16="http://schemas.microsoft.com/office/drawing/2014/main" id="{20AA7A45-BA59-C208-4EC7-498A0C642BB7}"/>
              </a:ext>
            </a:extLst>
          </p:cNvPr>
          <p:cNvSpPr txBox="1"/>
          <p:nvPr/>
        </p:nvSpPr>
        <p:spPr>
          <a:xfrm>
            <a:off x="591705" y="1413654"/>
            <a:ext cx="7050582" cy="584775"/>
          </a:xfrm>
          <a:prstGeom prst="rect">
            <a:avLst/>
          </a:prstGeom>
          <a:noFill/>
        </p:spPr>
        <p:txBody>
          <a:bodyPr wrap="square">
            <a:spAutoFit/>
          </a:bodyPr>
          <a:lstStyle/>
          <a:p>
            <a:r>
              <a:rPr lang="es-CO" sz="3200" b="1" kern="0" dirty="0">
                <a:effectLst/>
                <a:latin typeface="Segoe UI Light" panose="020B0502040204020203" pitchFamily="34" charset="0"/>
                <a:ea typeface="Times New Roman" panose="02020603050405020304" pitchFamily="18" charset="0"/>
                <a:cs typeface="Segoe UI Light" panose="020B0502040204020203" pitchFamily="34" charset="0"/>
              </a:rPr>
              <a:t>EL ESTABLECIMIENTO DE OBJETIVOS</a:t>
            </a:r>
            <a:endParaRPr lang="es-CO" sz="3200" b="1" dirty="0">
              <a:latin typeface="Segoe UI Light" panose="020B0502040204020203" pitchFamily="34" charset="0"/>
              <a:cs typeface="Segoe UI Light" panose="020B0502040204020203" pitchFamily="34" charset="0"/>
            </a:endParaRPr>
          </a:p>
        </p:txBody>
      </p:sp>
      <p:sp>
        <p:nvSpPr>
          <p:cNvPr id="7" name="CuadroTexto 6">
            <a:extLst>
              <a:ext uri="{FF2B5EF4-FFF2-40B4-BE49-F238E27FC236}">
                <a16:creationId xmlns:a16="http://schemas.microsoft.com/office/drawing/2014/main" id="{943DE618-6D1A-3ACF-A9F1-84E561A2AF0E}"/>
              </a:ext>
            </a:extLst>
          </p:cNvPr>
          <p:cNvSpPr txBox="1"/>
          <p:nvPr/>
        </p:nvSpPr>
        <p:spPr>
          <a:xfrm>
            <a:off x="572852" y="2349717"/>
            <a:ext cx="11302991" cy="1384995"/>
          </a:xfrm>
          <a:prstGeom prst="rect">
            <a:avLst/>
          </a:prstGeom>
          <a:noFill/>
        </p:spPr>
        <p:txBody>
          <a:bodyPr wrap="square">
            <a:spAutoFit/>
          </a:bodyPr>
          <a:lstStyle/>
          <a:p>
            <a:pPr marL="457200" indent="-457200" algn="just">
              <a:spcAft>
                <a:spcPts val="1125"/>
              </a:spcAft>
              <a:buFont typeface="Wingdings" panose="05000000000000000000" pitchFamily="2" charset="2"/>
              <a:buChar char="q"/>
            </a:pPr>
            <a:r>
              <a:rPr lang="es-CO" sz="2800" kern="0" dirty="0">
                <a:effectLst/>
                <a:latin typeface="Segoe UI Light" panose="020B0502040204020203" pitchFamily="34" charset="0"/>
                <a:ea typeface="Times New Roman" panose="02020603050405020304" pitchFamily="18" charset="0"/>
                <a:cs typeface="Segoe UI Light" panose="020B0502040204020203" pitchFamily="34" charset="0"/>
              </a:rPr>
              <a:t>La técnica de establecimiento de objetivos consiste en identificar lo que se desea conseguir (objetivos) y detallar las acciones que hay que realizar para su consecución.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uadroTexto 8">
            <a:extLst>
              <a:ext uri="{FF2B5EF4-FFF2-40B4-BE49-F238E27FC236}">
                <a16:creationId xmlns:a16="http://schemas.microsoft.com/office/drawing/2014/main" id="{BD1757FA-E77F-7577-3AF7-14D0803B0FCE}"/>
              </a:ext>
            </a:extLst>
          </p:cNvPr>
          <p:cNvSpPr txBox="1"/>
          <p:nvPr/>
        </p:nvSpPr>
        <p:spPr>
          <a:xfrm>
            <a:off x="536270" y="3971942"/>
            <a:ext cx="11302990" cy="954107"/>
          </a:xfrm>
          <a:prstGeom prst="rect">
            <a:avLst/>
          </a:prstGeom>
          <a:noFill/>
        </p:spPr>
        <p:txBody>
          <a:bodyPr wrap="square">
            <a:spAutoFit/>
          </a:bodyPr>
          <a:lstStyle/>
          <a:p>
            <a:pPr marL="285750" indent="-285750" algn="just">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planificación de todas estas tareas necesarias</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para alcanzar los objetivos fomenta el compromiso y la predisposición.</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1" name="CuadroTexto 10">
            <a:extLst>
              <a:ext uri="{FF2B5EF4-FFF2-40B4-BE49-F238E27FC236}">
                <a16:creationId xmlns:a16="http://schemas.microsoft.com/office/drawing/2014/main" id="{A73F5C93-1BF2-C0CF-DC8B-7C80BB367687}"/>
              </a:ext>
            </a:extLst>
          </p:cNvPr>
          <p:cNvSpPr txBox="1"/>
          <p:nvPr/>
        </p:nvSpPr>
        <p:spPr>
          <a:xfrm>
            <a:off x="572852" y="5167294"/>
            <a:ext cx="11302990" cy="1384995"/>
          </a:xfrm>
          <a:prstGeom prst="rect">
            <a:avLst/>
          </a:prstGeom>
          <a:noFill/>
        </p:spPr>
        <p:txBody>
          <a:bodyPr wrap="square">
            <a:spAutoFit/>
          </a:bodyPr>
          <a:lstStyle/>
          <a:p>
            <a:pPr marL="285750" indent="-285750">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Entre los beneficios de esta técnica destacan el aumento de motivación, la mejora en la concentración y autoconfianza y la disminución de la ansiedad.</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3" name="CuadroTexto 12">
            <a:extLst>
              <a:ext uri="{FF2B5EF4-FFF2-40B4-BE49-F238E27FC236}">
                <a16:creationId xmlns:a16="http://schemas.microsoft.com/office/drawing/2014/main" id="{914060DB-505B-819B-3D10-E0E005A78505}"/>
              </a:ext>
            </a:extLst>
          </p:cNvPr>
          <p:cNvSpPr txBox="1"/>
          <p:nvPr/>
        </p:nvSpPr>
        <p:spPr>
          <a:xfrm>
            <a:off x="572852" y="6636171"/>
            <a:ext cx="11302990" cy="2504596"/>
          </a:xfrm>
          <a:prstGeom prst="rect">
            <a:avLst/>
          </a:prstGeom>
          <a:noFill/>
        </p:spPr>
        <p:txBody>
          <a:bodyPr wrap="square">
            <a:spAutoFit/>
          </a:bodyPr>
          <a:lstStyle/>
          <a:p>
            <a:pPr marL="285750" indent="-285750" algn="just">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Llevar a cabo esta técnica es tan sencillo como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escribir un objetivo a conseguir</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y desarrollar cada acción necesaria</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para conseguirlo.</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285750" indent="-285750" algn="just">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Además, es recomendable dejarlo plasmado para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revisarlo cada día</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De esta forma será mucho más efectivo y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aumentará nuestro compromiso con la tarea.</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16" name="Grupo 15">
            <a:extLst>
              <a:ext uri="{FF2B5EF4-FFF2-40B4-BE49-F238E27FC236}">
                <a16:creationId xmlns:a16="http://schemas.microsoft.com/office/drawing/2014/main" id="{31827DAF-41E8-93D7-D6EF-AB08B56DA18E}"/>
              </a:ext>
            </a:extLst>
          </p:cNvPr>
          <p:cNvGrpSpPr/>
          <p:nvPr/>
        </p:nvGrpSpPr>
        <p:grpSpPr>
          <a:xfrm>
            <a:off x="12733944" y="3295096"/>
            <a:ext cx="5097221" cy="4359495"/>
            <a:chOff x="12987390" y="2594873"/>
            <a:chExt cx="5097221" cy="4359495"/>
          </a:xfrm>
        </p:grpSpPr>
        <p:sp>
          <p:nvSpPr>
            <p:cNvPr id="2" name="object 3">
              <a:extLst>
                <a:ext uri="{FF2B5EF4-FFF2-40B4-BE49-F238E27FC236}">
                  <a16:creationId xmlns:a16="http://schemas.microsoft.com/office/drawing/2014/main" id="{0CE6C89E-772E-E7B4-D144-046000AE28C7}"/>
                </a:ext>
              </a:extLst>
            </p:cNvPr>
            <p:cNvSpPr/>
            <p:nvPr/>
          </p:nvSpPr>
          <p:spPr>
            <a:xfrm rot="5400000">
              <a:off x="13356253" y="2226010"/>
              <a:ext cx="4359495"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15" name="Imagen 14">
              <a:extLst>
                <a:ext uri="{FF2B5EF4-FFF2-40B4-BE49-F238E27FC236}">
                  <a16:creationId xmlns:a16="http://schemas.microsoft.com/office/drawing/2014/main" id="{5D0C2623-E998-85D9-38EA-9CA615481B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272271" y="3047213"/>
              <a:ext cx="4543111" cy="3383280"/>
            </a:xfrm>
            <a:prstGeom prst="rect">
              <a:avLst/>
            </a:prstGeom>
          </p:spPr>
        </p:pic>
      </p:grpSp>
    </p:spTree>
    <p:extLst>
      <p:ext uri="{BB962C8B-B14F-4D97-AF65-F5344CB8AC3E}">
        <p14:creationId xmlns:p14="http://schemas.microsoft.com/office/powerpoint/2010/main" val="198752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4465334" y="4450069"/>
            <a:ext cx="10287000" cy="138686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pic>
        <p:nvPicPr>
          <p:cNvPr id="38" name="Picture 11">
            <a:extLst>
              <a:ext uri="{FF2B5EF4-FFF2-40B4-BE49-F238E27FC236}">
                <a16:creationId xmlns:a16="http://schemas.microsoft.com/office/drawing/2014/main" id="{37356E09-316A-4A92-9E92-8B77AAC15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22392" y="587237"/>
            <a:ext cx="1477972" cy="1307180"/>
          </a:xfrm>
          <a:prstGeom prst="rect">
            <a:avLst/>
          </a:prstGeom>
        </p:spPr>
      </p:pic>
      <p:grpSp>
        <p:nvGrpSpPr>
          <p:cNvPr id="52" name="object 4"/>
          <p:cNvGrpSpPr/>
          <p:nvPr/>
        </p:nvGrpSpPr>
        <p:grpSpPr>
          <a:xfrm rot="5400000">
            <a:off x="-4319330" y="4596071"/>
            <a:ext cx="10172700" cy="1209158"/>
            <a:chOff x="329183" y="5649467"/>
            <a:chExt cx="11379708" cy="1062228"/>
          </a:xfrm>
        </p:grpSpPr>
        <p:sp>
          <p:nvSpPr>
            <p:cNvPr id="5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pic>
        <p:nvPicPr>
          <p:cNvPr id="33" name="Picture 5"/>
          <p:cNvPicPr>
            <a:picLocks noChangeAspect="1"/>
          </p:cNvPicPr>
          <p:nvPr/>
        </p:nvPicPr>
        <p:blipFill>
          <a:blip r:embed="rId15">
            <a:alphaModFix amt="97000"/>
          </a:blip>
          <a:srcRect l="18146" t="18339" r="31685" b="22961"/>
          <a:stretch>
            <a:fillRect/>
          </a:stretch>
        </p:blipFill>
        <p:spPr>
          <a:xfrm>
            <a:off x="16002000" y="227262"/>
            <a:ext cx="1981200" cy="1573743"/>
          </a:xfrm>
          <a:prstGeom prst="rect">
            <a:avLst/>
          </a:prstGeom>
        </p:spPr>
      </p:pic>
      <p:grpSp>
        <p:nvGrpSpPr>
          <p:cNvPr id="2" name="Grupo 1"/>
          <p:cNvGrpSpPr/>
          <p:nvPr/>
        </p:nvGrpSpPr>
        <p:grpSpPr>
          <a:xfrm>
            <a:off x="13563600" y="3300964"/>
            <a:ext cx="4375130" cy="4952042"/>
            <a:chOff x="12801600" y="3187771"/>
            <a:chExt cx="5181600" cy="5187848"/>
          </a:xfrm>
        </p:grpSpPr>
        <p:sp>
          <p:nvSpPr>
            <p:cNvPr id="39" name="object 3"/>
            <p:cNvSpPr/>
            <p:nvPr/>
          </p:nvSpPr>
          <p:spPr>
            <a:xfrm rot="5400000">
              <a:off x="12798476" y="3190895"/>
              <a:ext cx="5187848" cy="5181600"/>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34" name="Imagen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093106" y="3389208"/>
              <a:ext cx="4598587" cy="4738651"/>
            </a:xfrm>
            <a:prstGeom prst="rect">
              <a:avLst/>
            </a:prstGeom>
          </p:spPr>
        </p:pic>
      </p:grpSp>
      <p:sp>
        <p:nvSpPr>
          <p:cNvPr id="5" name="CuadroTexto 4">
            <a:extLst>
              <a:ext uri="{FF2B5EF4-FFF2-40B4-BE49-F238E27FC236}">
                <a16:creationId xmlns:a16="http://schemas.microsoft.com/office/drawing/2014/main" id="{CC6EE71B-8506-84D1-589F-1ECF6D51D5E3}"/>
              </a:ext>
            </a:extLst>
          </p:cNvPr>
          <p:cNvSpPr txBox="1"/>
          <p:nvPr/>
        </p:nvSpPr>
        <p:spPr>
          <a:xfrm>
            <a:off x="1707169" y="2927913"/>
            <a:ext cx="11453959" cy="6252224"/>
          </a:xfrm>
          <a:prstGeom prst="rect">
            <a:avLst/>
          </a:prstGeom>
          <a:noFill/>
        </p:spPr>
        <p:txBody>
          <a:bodyPr wrap="square">
            <a:spAutoFit/>
          </a:bodyPr>
          <a:lstStyle/>
          <a:p>
            <a:pPr marL="457200" indent="-457200">
              <a:lnSpc>
                <a:spcPct val="150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Nuestra atención depende en gran medida del nivel de activación en el que nos encontremos y de la capacidad de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distinguir los estímulos importantes de los irrelevantes.</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457200" indent="-457200">
              <a:lnSpc>
                <a:spcPct val="150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Esta habilidad psicológica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mejora la toma de decisiones</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y disminuye los distractores.</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457200" indent="-457200">
              <a:lnSpc>
                <a:spcPct val="150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Se pueden usar técnicas para mejorarla como el uso de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palabras clave o rituales</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antes de una acción determinada. Así nos concentramos en la tarea y evitamos distraernos.</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457200" indent="-457200">
              <a:lnSpc>
                <a:spcPct val="150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Por ejemplo, unas palmadas en el pecho antes de afrontar una prueba.</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CuadroTexto 6">
            <a:extLst>
              <a:ext uri="{FF2B5EF4-FFF2-40B4-BE49-F238E27FC236}">
                <a16:creationId xmlns:a16="http://schemas.microsoft.com/office/drawing/2014/main" id="{BB120143-2A1C-B022-4F0E-28DDB9E1559B}"/>
              </a:ext>
            </a:extLst>
          </p:cNvPr>
          <p:cNvSpPr txBox="1"/>
          <p:nvPr/>
        </p:nvSpPr>
        <p:spPr>
          <a:xfrm>
            <a:off x="1695026" y="2098358"/>
            <a:ext cx="9154632" cy="580480"/>
          </a:xfrm>
          <a:prstGeom prst="rect">
            <a:avLst/>
          </a:prstGeom>
          <a:noFill/>
        </p:spPr>
        <p:txBody>
          <a:bodyPr wrap="square">
            <a:spAutoFit/>
          </a:bodyPr>
          <a:lstStyle/>
          <a:p>
            <a:pPr>
              <a:lnSpc>
                <a:spcPct val="107000"/>
              </a:lnSpc>
              <a:spcAft>
                <a:spcPts val="1125"/>
              </a:spcAft>
            </a:pPr>
            <a:r>
              <a:rPr lang="es-CO" sz="32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LA ATENCIÓN</a:t>
            </a:r>
            <a:endParaRPr lang="es-CO" sz="32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402526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6" name="CuadroTexto 5">
            <a:extLst>
              <a:ext uri="{FF2B5EF4-FFF2-40B4-BE49-F238E27FC236}">
                <a16:creationId xmlns:a16="http://schemas.microsoft.com/office/drawing/2014/main" id="{629138F9-31CA-5874-2D8F-D5294BE90B3E}"/>
              </a:ext>
            </a:extLst>
          </p:cNvPr>
          <p:cNvSpPr txBox="1"/>
          <p:nvPr/>
        </p:nvSpPr>
        <p:spPr>
          <a:xfrm>
            <a:off x="634177" y="2591874"/>
            <a:ext cx="11427115" cy="5834995"/>
          </a:xfrm>
          <a:prstGeom prst="rect">
            <a:avLst/>
          </a:prstGeom>
          <a:noFill/>
        </p:spPr>
        <p:txBody>
          <a:bodyPr wrap="square">
            <a:spAutoFit/>
          </a:bodyPr>
          <a:lstStyle/>
          <a:p>
            <a:pPr marL="457200" indent="-457200" algn="just">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El </a:t>
            </a:r>
            <a:r>
              <a:rPr lang="es-CO" sz="2800" i="1" kern="0" dirty="0" err="1">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feedback</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es la información que se recibe en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respuesta a una conducta o actividad emitida.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457200" indent="-457200" algn="just">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El </a:t>
            </a:r>
            <a:r>
              <a:rPr lang="es-CO" sz="2800" i="1" kern="0" dirty="0" err="1">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feedback</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proporciona información muy valiosa en el aprendizaje.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457200" indent="-457200" algn="just">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Refuerza las acciones correctas, corrige, motiva y guía al deportista hacia una técnica y conducta más apropiada.</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457200" indent="-457200" algn="just">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Normalmente, el </a:t>
            </a:r>
            <a:r>
              <a:rPr lang="es-CO" sz="2800" i="1" kern="0" dirty="0" err="1">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feedback</a:t>
            </a: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 lo obtenemos de nuestro entrenador o profesor que nos indica los fallos y puntos a mejorar.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457200" indent="-457200" algn="just">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También podemos hacerlo por nuestra cuenta, grabándonos y examinando los videos (o enseñándoselos a un profesional).</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a:p>
            <a:pPr marL="457200" indent="-457200" algn="just">
              <a:lnSpc>
                <a:spcPct val="107000"/>
              </a:lnSpc>
              <a:spcAft>
                <a:spcPts val="1125"/>
              </a:spcAft>
              <a:buFont typeface="Wingdings" panose="05000000000000000000" pitchFamily="2" charset="2"/>
              <a:buChar char="q"/>
            </a:pPr>
            <a:r>
              <a:rPr lang="es-CO" sz="2800"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Esto nos ayudará, en muchas ocasiones, a </a:t>
            </a: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estrechar el cerco entre lo que hacemos y lo que creemos que hacemos.</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4" name="CuadroTexto 13">
            <a:extLst>
              <a:ext uri="{FF2B5EF4-FFF2-40B4-BE49-F238E27FC236}">
                <a16:creationId xmlns:a16="http://schemas.microsoft.com/office/drawing/2014/main" id="{B709E0FE-D892-0FC7-327E-B414D8B66458}"/>
              </a:ext>
            </a:extLst>
          </p:cNvPr>
          <p:cNvSpPr txBox="1"/>
          <p:nvPr/>
        </p:nvSpPr>
        <p:spPr>
          <a:xfrm>
            <a:off x="764884" y="1350125"/>
            <a:ext cx="3827895" cy="519438"/>
          </a:xfrm>
          <a:prstGeom prst="rect">
            <a:avLst/>
          </a:prstGeom>
          <a:noFill/>
        </p:spPr>
        <p:txBody>
          <a:bodyPr wrap="square">
            <a:spAutoFit/>
          </a:bodyPr>
          <a:lstStyle/>
          <a:p>
            <a:pPr>
              <a:lnSpc>
                <a:spcPct val="107000"/>
              </a:lnSpc>
              <a:spcAft>
                <a:spcPts val="1125"/>
              </a:spcAft>
            </a:pPr>
            <a:r>
              <a:rPr lang="es-CO" sz="2800" b="1" kern="0" dirty="0">
                <a:solidFill>
                  <a:srgbClr val="333333"/>
                </a:solidFill>
                <a:effectLst/>
                <a:latin typeface="Segoe UI Light" panose="020B0502040204020203" pitchFamily="34" charset="0"/>
                <a:ea typeface="Times New Roman" panose="02020603050405020304" pitchFamily="18" charset="0"/>
                <a:cs typeface="Segoe UI Light" panose="020B0502040204020203" pitchFamily="34" charset="0"/>
              </a:rPr>
              <a:t>EL FEEDBACK</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19" name="Grupo 18">
            <a:extLst>
              <a:ext uri="{FF2B5EF4-FFF2-40B4-BE49-F238E27FC236}">
                <a16:creationId xmlns:a16="http://schemas.microsoft.com/office/drawing/2014/main" id="{F481760A-3DD0-5956-19A5-FEFEB5BB9B08}"/>
              </a:ext>
            </a:extLst>
          </p:cNvPr>
          <p:cNvGrpSpPr/>
          <p:nvPr/>
        </p:nvGrpSpPr>
        <p:grpSpPr>
          <a:xfrm>
            <a:off x="12754253" y="3550846"/>
            <a:ext cx="5097221" cy="3296204"/>
            <a:chOff x="12733943" y="3295097"/>
            <a:chExt cx="5097221" cy="3296204"/>
          </a:xfrm>
        </p:grpSpPr>
        <p:sp>
          <p:nvSpPr>
            <p:cNvPr id="2" name="object 3">
              <a:extLst>
                <a:ext uri="{FF2B5EF4-FFF2-40B4-BE49-F238E27FC236}">
                  <a16:creationId xmlns:a16="http://schemas.microsoft.com/office/drawing/2014/main" id="{0CE6C89E-772E-E7B4-D144-046000AE28C7}"/>
                </a:ext>
              </a:extLst>
            </p:cNvPr>
            <p:cNvSpPr/>
            <p:nvPr/>
          </p:nvSpPr>
          <p:spPr>
            <a:xfrm rot="5400000">
              <a:off x="13634452" y="2394588"/>
              <a:ext cx="3296204"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18" name="Imagen 17">
              <a:extLst>
                <a:ext uri="{FF2B5EF4-FFF2-40B4-BE49-F238E27FC236}">
                  <a16:creationId xmlns:a16="http://schemas.microsoft.com/office/drawing/2014/main" id="{58FF2459-0DAC-0F13-19D0-0A3CECD4F92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42027" y="3581400"/>
              <a:ext cx="4635887" cy="2781300"/>
            </a:xfrm>
            <a:prstGeom prst="rect">
              <a:avLst/>
            </a:prstGeom>
          </p:spPr>
        </p:pic>
      </p:grpSp>
    </p:spTree>
    <p:extLst>
      <p:ext uri="{BB962C8B-B14F-4D97-AF65-F5344CB8AC3E}">
        <p14:creationId xmlns:p14="http://schemas.microsoft.com/office/powerpoint/2010/main" val="246133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9"/>
          <p:cNvSpPr/>
          <p:nvPr/>
        </p:nvSpPr>
        <p:spPr>
          <a:xfrm>
            <a:off x="3700214" y="1044668"/>
            <a:ext cx="667398" cy="642804"/>
          </a:xfrm>
          <a:prstGeom prst="rect">
            <a:avLst/>
          </a:prstGeom>
          <a:blipFill>
            <a:blip r:embed="rId2" cstate="print"/>
            <a:stretch>
              <a:fillRect/>
            </a:stretch>
          </a:blipFill>
        </p:spPr>
        <p:txBody>
          <a:bodyPr wrap="square" lIns="0" tIns="0" rIns="0" bIns="0" rtlCol="0"/>
          <a:lstStyle/>
          <a:p>
            <a:endParaRPr sz="2700"/>
          </a:p>
        </p:txBody>
      </p:sp>
      <p:sp>
        <p:nvSpPr>
          <p:cNvPr id="23" name="CuadroTexto 22"/>
          <p:cNvSpPr txBox="1"/>
          <p:nvPr/>
        </p:nvSpPr>
        <p:spPr>
          <a:xfrm>
            <a:off x="1415597" y="4930569"/>
            <a:ext cx="6116595" cy="830997"/>
          </a:xfrm>
          <a:prstGeom prst="rect">
            <a:avLst/>
          </a:prstGeom>
          <a:noFill/>
        </p:spPr>
        <p:txBody>
          <a:bodyPr wrap="square" rtlCol="0">
            <a:spAutoFit/>
          </a:bodyPr>
          <a:lstStyle/>
          <a:p>
            <a:r>
              <a:rPr lang="es-PE" sz="4800" b="1" dirty="0">
                <a:solidFill>
                  <a:schemeClr val="bg1"/>
                </a:solidFill>
              </a:rPr>
              <a:t>Material Audiovisual</a:t>
            </a:r>
          </a:p>
        </p:txBody>
      </p:sp>
      <p:pic>
        <p:nvPicPr>
          <p:cNvPr id="31" name="Gráfico 30">
            <a:extLst>
              <a:ext uri="{FF2B5EF4-FFF2-40B4-BE49-F238E27FC236}">
                <a16:creationId xmlns:a16="http://schemas.microsoft.com/office/drawing/2014/main" id="{21824F75-EBAC-464B-9E55-3288BF2BA1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6137" y="2543256"/>
            <a:ext cx="953663" cy="1013804"/>
          </a:xfrm>
          <a:prstGeom prst="rect">
            <a:avLst/>
          </a:prstGeom>
        </p:spPr>
      </p:pic>
      <p:pic>
        <p:nvPicPr>
          <p:cNvPr id="32" name="Gráfico 31">
            <a:extLst>
              <a:ext uri="{FF2B5EF4-FFF2-40B4-BE49-F238E27FC236}">
                <a16:creationId xmlns:a16="http://schemas.microsoft.com/office/drawing/2014/main" id="{D23EED23-8D96-4BE4-85AF-CB263DFF14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6880410" y="8958169"/>
            <a:ext cx="953663" cy="1013804"/>
          </a:xfrm>
          <a:prstGeom prst="rect">
            <a:avLst/>
          </a:prstGeom>
        </p:spPr>
      </p:pic>
      <p:grpSp>
        <p:nvGrpSpPr>
          <p:cNvPr id="2" name="Grupo 1"/>
          <p:cNvGrpSpPr/>
          <p:nvPr/>
        </p:nvGrpSpPr>
        <p:grpSpPr>
          <a:xfrm>
            <a:off x="2043298" y="533824"/>
            <a:ext cx="14479550" cy="8931247"/>
            <a:chOff x="2043298" y="533824"/>
            <a:chExt cx="14479550" cy="8931247"/>
          </a:xfrm>
        </p:grpSpPr>
        <p:pic>
          <p:nvPicPr>
            <p:cNvPr id="8" name="Imagen 7">
              <a:extLst>
                <a:ext uri="{FF2B5EF4-FFF2-40B4-BE49-F238E27FC236}">
                  <a16:creationId xmlns:a16="http://schemas.microsoft.com/office/drawing/2014/main" id="{B02EA293-A531-4B2A-A70F-CF698F510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3298" y="3314700"/>
              <a:ext cx="14479550" cy="6150371"/>
            </a:xfrm>
            <a:prstGeom prst="rect">
              <a:avLst/>
            </a:prstGeom>
          </p:spPr>
        </p:pic>
        <p:sp>
          <p:nvSpPr>
            <p:cNvPr id="7" name="Rectángulo 6"/>
            <p:cNvSpPr/>
            <p:nvPr/>
          </p:nvSpPr>
          <p:spPr>
            <a:xfrm>
              <a:off x="10487633" y="7277100"/>
              <a:ext cx="5878286" cy="1477071"/>
            </a:xfrm>
            <a:prstGeom prst="rect">
              <a:avLst/>
            </a:prstGeom>
          </p:spPr>
          <p:txBody>
            <a:bodyPr wrap="square">
              <a:spAutoFit/>
            </a:bodyPr>
            <a:lstStyle/>
            <a:p>
              <a:pPr marL="6350" marR="175895" indent="-6350" algn="ctr">
                <a:lnSpc>
                  <a:spcPct val="107000"/>
                </a:lnSpc>
              </a:pPr>
              <a:r>
                <a:rPr lang="es-PE" sz="8800" b="1" kern="0" dirty="0">
                  <a:solidFill>
                    <a:srgbClr val="FF0000"/>
                  </a:solidFill>
                  <a:latin typeface="+mj-lt"/>
                  <a:ea typeface="Calibri" panose="020F0502020204030204" pitchFamily="34" charset="0"/>
                </a:rPr>
                <a:t> GRACIAS!!!  </a:t>
              </a:r>
              <a:endParaRPr lang="es-PE" sz="8800" b="1" kern="0" dirty="0">
                <a:solidFill>
                  <a:srgbClr val="FF0000"/>
                </a:solidFill>
                <a:effectLst/>
                <a:latin typeface="+mj-lt"/>
                <a:ea typeface="Calibri" panose="020F0502020204030204" pitchFamily="34" charset="0"/>
              </a:endParaRPr>
            </a:p>
          </p:txBody>
        </p:sp>
        <p:pic>
          <p:nvPicPr>
            <p:cNvPr id="9" name="Picture 5"/>
            <p:cNvPicPr>
              <a:picLocks noChangeAspect="1"/>
            </p:cNvPicPr>
            <p:nvPr/>
          </p:nvPicPr>
          <p:blipFill>
            <a:blip r:embed="rId6">
              <a:alphaModFix amt="97000"/>
            </a:blip>
            <a:srcRect l="18146" t="18339" r="31685" b="22961"/>
            <a:stretch>
              <a:fillRect/>
            </a:stretch>
          </p:blipFill>
          <p:spPr>
            <a:xfrm>
              <a:off x="7532192" y="533824"/>
              <a:ext cx="2955441" cy="2462867"/>
            </a:xfrm>
            <a:prstGeom prst="rect">
              <a:avLst/>
            </a:prstGeom>
          </p:spPr>
        </p:pic>
      </p:grpSp>
    </p:spTree>
    <p:extLst>
      <p:ext uri="{BB962C8B-B14F-4D97-AF65-F5344CB8AC3E}">
        <p14:creationId xmlns:p14="http://schemas.microsoft.com/office/powerpoint/2010/main" val="422891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230600" y="266700"/>
            <a:ext cx="1888492" cy="1573743"/>
          </a:xfrm>
          <a:prstGeom prst="rect">
            <a:avLst/>
          </a:prstGeom>
        </p:spPr>
      </p:pic>
      <p:sp>
        <p:nvSpPr>
          <p:cNvPr id="21" name="object 3"/>
          <p:cNvSpPr/>
          <p:nvPr/>
        </p:nvSpPr>
        <p:spPr>
          <a:xfrm>
            <a:off x="-70210"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22" name="object 4"/>
          <p:cNvGrpSpPr/>
          <p:nvPr/>
        </p:nvGrpSpPr>
        <p:grpSpPr>
          <a:xfrm>
            <a:off x="591705" y="9269460"/>
            <a:ext cx="17178117" cy="818113"/>
            <a:chOff x="329183" y="5649467"/>
            <a:chExt cx="11379708" cy="1062228"/>
          </a:xfrm>
        </p:grpSpPr>
        <p:sp>
          <p:nvSpPr>
            <p:cNvPr id="23" name="object 5"/>
            <p:cNvSpPr/>
            <p:nvPr/>
          </p:nvSpPr>
          <p:spPr>
            <a:xfrm>
              <a:off x="329183" y="5949695"/>
              <a:ext cx="553212" cy="551688"/>
            </a:xfrm>
            <a:prstGeom prst="rect">
              <a:avLst/>
            </a:prstGeom>
            <a:blipFill>
              <a:blip r:embed="rId4" cstate="print"/>
              <a:stretch>
                <a:fillRect/>
              </a:stretch>
            </a:blipFill>
          </p:spPr>
          <p:txBody>
            <a:bodyPr wrap="square" lIns="0" tIns="0" rIns="0" bIns="0" rtlCol="0"/>
            <a:lstStyle/>
            <a:p>
              <a:endParaRPr/>
            </a:p>
          </p:txBody>
        </p:sp>
        <p:sp>
          <p:nvSpPr>
            <p:cNvPr id="24" name="object 6"/>
            <p:cNvSpPr/>
            <p:nvPr/>
          </p:nvSpPr>
          <p:spPr>
            <a:xfrm>
              <a:off x="804672" y="6167627"/>
              <a:ext cx="438912" cy="438912"/>
            </a:xfrm>
            <a:prstGeom prst="rect">
              <a:avLst/>
            </a:prstGeom>
            <a:blipFill>
              <a:blip r:embed="rId5" cstate="print"/>
              <a:stretch>
                <a:fillRect/>
              </a:stretch>
            </a:blipFill>
          </p:spPr>
          <p:txBody>
            <a:bodyPr wrap="square" lIns="0" tIns="0" rIns="0" bIns="0" rtlCol="0"/>
            <a:lstStyle/>
            <a:p>
              <a:endParaRPr/>
            </a:p>
          </p:txBody>
        </p:sp>
        <p:sp>
          <p:nvSpPr>
            <p:cNvPr id="25" name="object 7"/>
            <p:cNvSpPr/>
            <p:nvPr/>
          </p:nvSpPr>
          <p:spPr>
            <a:xfrm>
              <a:off x="1050035" y="5772911"/>
              <a:ext cx="571500" cy="571500"/>
            </a:xfrm>
            <a:prstGeom prst="rect">
              <a:avLst/>
            </a:prstGeom>
            <a:blipFill>
              <a:blip r:embed="rId6" cstate="print"/>
              <a:stretch>
                <a:fillRect/>
              </a:stretch>
            </a:blipFill>
          </p:spPr>
          <p:txBody>
            <a:bodyPr wrap="square" lIns="0" tIns="0" rIns="0" bIns="0" rtlCol="0"/>
            <a:lstStyle/>
            <a:p>
              <a:endParaRPr/>
            </a:p>
          </p:txBody>
        </p:sp>
        <p:sp>
          <p:nvSpPr>
            <p:cNvPr id="26" name="object 8"/>
            <p:cNvSpPr/>
            <p:nvPr/>
          </p:nvSpPr>
          <p:spPr>
            <a:xfrm>
              <a:off x="1624584" y="5864351"/>
              <a:ext cx="560831" cy="560832"/>
            </a:xfrm>
            <a:prstGeom prst="rect">
              <a:avLst/>
            </a:prstGeom>
            <a:blipFill>
              <a:blip r:embed="rId7" cstate="print"/>
              <a:stretch>
                <a:fillRect/>
              </a:stretch>
            </a:blipFill>
          </p:spPr>
          <p:txBody>
            <a:bodyPr wrap="square" lIns="0" tIns="0" rIns="0" bIns="0" rtlCol="0"/>
            <a:lstStyle/>
            <a:p>
              <a:endParaRPr/>
            </a:p>
          </p:txBody>
        </p:sp>
        <p:sp>
          <p:nvSpPr>
            <p:cNvPr id="27" name="object 9"/>
            <p:cNvSpPr/>
            <p:nvPr/>
          </p:nvSpPr>
          <p:spPr>
            <a:xfrm>
              <a:off x="2119884" y="5949695"/>
              <a:ext cx="633983" cy="633984"/>
            </a:xfrm>
            <a:prstGeom prst="rect">
              <a:avLst/>
            </a:prstGeom>
            <a:blipFill>
              <a:blip r:embed="rId8" cstate="print"/>
              <a:stretch>
                <a:fillRect/>
              </a:stretch>
            </a:blipFill>
          </p:spPr>
          <p:txBody>
            <a:bodyPr wrap="square" lIns="0" tIns="0" rIns="0" bIns="0" rtlCol="0"/>
            <a:lstStyle/>
            <a:p>
              <a:endParaRPr/>
            </a:p>
          </p:txBody>
        </p:sp>
        <p:sp>
          <p:nvSpPr>
            <p:cNvPr id="28" name="object 10"/>
            <p:cNvSpPr/>
            <p:nvPr/>
          </p:nvSpPr>
          <p:spPr>
            <a:xfrm>
              <a:off x="2569463" y="5649467"/>
              <a:ext cx="548639" cy="547116"/>
            </a:xfrm>
            <a:prstGeom prst="rect">
              <a:avLst/>
            </a:prstGeom>
            <a:blipFill>
              <a:blip r:embed="rId9" cstate="print"/>
              <a:stretch>
                <a:fillRect/>
              </a:stretch>
            </a:blipFill>
          </p:spPr>
          <p:txBody>
            <a:bodyPr wrap="square" lIns="0" tIns="0" rIns="0" bIns="0" rtlCol="0"/>
            <a:lstStyle/>
            <a:p>
              <a:endParaRPr/>
            </a:p>
          </p:txBody>
        </p:sp>
        <p:sp>
          <p:nvSpPr>
            <p:cNvPr id="29" name="object 11"/>
            <p:cNvSpPr/>
            <p:nvPr/>
          </p:nvSpPr>
          <p:spPr>
            <a:xfrm>
              <a:off x="3110484" y="6030467"/>
              <a:ext cx="615695" cy="615696"/>
            </a:xfrm>
            <a:prstGeom prst="rect">
              <a:avLst/>
            </a:prstGeom>
            <a:blipFill>
              <a:blip r:embed="rId10" cstate="print"/>
              <a:stretch>
                <a:fillRect/>
              </a:stretch>
            </a:blipFill>
          </p:spPr>
          <p:txBody>
            <a:bodyPr wrap="square" lIns="0" tIns="0" rIns="0" bIns="0" rtlCol="0"/>
            <a:lstStyle/>
            <a:p>
              <a:endParaRPr/>
            </a:p>
          </p:txBody>
        </p:sp>
        <p:sp>
          <p:nvSpPr>
            <p:cNvPr id="30" name="object 12"/>
            <p:cNvSpPr/>
            <p:nvPr/>
          </p:nvSpPr>
          <p:spPr>
            <a:xfrm>
              <a:off x="4323587" y="6003035"/>
              <a:ext cx="571500" cy="569976"/>
            </a:xfrm>
            <a:prstGeom prst="rect">
              <a:avLst/>
            </a:prstGeom>
            <a:blipFill>
              <a:blip r:embed="rId11" cstate="print"/>
              <a:stretch>
                <a:fillRect/>
              </a:stretch>
            </a:blipFill>
          </p:spPr>
          <p:txBody>
            <a:bodyPr wrap="square" lIns="0" tIns="0" rIns="0" bIns="0" rtlCol="0"/>
            <a:lstStyle/>
            <a:p>
              <a:endParaRPr/>
            </a:p>
          </p:txBody>
        </p:sp>
        <p:sp>
          <p:nvSpPr>
            <p:cNvPr id="31" name="object 13"/>
            <p:cNvSpPr/>
            <p:nvPr/>
          </p:nvSpPr>
          <p:spPr>
            <a:xfrm>
              <a:off x="5422392" y="5925311"/>
              <a:ext cx="667512" cy="669035"/>
            </a:xfrm>
            <a:prstGeom prst="rect">
              <a:avLst/>
            </a:prstGeom>
            <a:blipFill>
              <a:blip r:embed="rId12" cstate="print"/>
              <a:stretch>
                <a:fillRect/>
              </a:stretch>
            </a:blipFill>
          </p:spPr>
          <p:txBody>
            <a:bodyPr wrap="square" lIns="0" tIns="0" rIns="0" bIns="0" rtlCol="0"/>
            <a:lstStyle/>
            <a:p>
              <a:endParaRPr/>
            </a:p>
          </p:txBody>
        </p:sp>
        <p:sp>
          <p:nvSpPr>
            <p:cNvPr id="32" name="object 14"/>
            <p:cNvSpPr/>
            <p:nvPr/>
          </p:nvSpPr>
          <p:spPr>
            <a:xfrm>
              <a:off x="4966716" y="6028943"/>
              <a:ext cx="585215" cy="585216"/>
            </a:xfrm>
            <a:prstGeom prst="rect">
              <a:avLst/>
            </a:prstGeom>
            <a:blipFill>
              <a:blip r:embed="rId13" cstate="print"/>
              <a:stretch>
                <a:fillRect/>
              </a:stretch>
            </a:blipFill>
          </p:spPr>
          <p:txBody>
            <a:bodyPr wrap="square" lIns="0" tIns="0" rIns="0" bIns="0" rtlCol="0"/>
            <a:lstStyle/>
            <a:p>
              <a:endParaRPr/>
            </a:p>
          </p:txBody>
        </p:sp>
        <p:sp>
          <p:nvSpPr>
            <p:cNvPr id="33" name="object 15"/>
            <p:cNvSpPr/>
            <p:nvPr/>
          </p:nvSpPr>
          <p:spPr>
            <a:xfrm>
              <a:off x="3814572" y="5978651"/>
              <a:ext cx="443484" cy="443484"/>
            </a:xfrm>
            <a:prstGeom prst="rect">
              <a:avLst/>
            </a:prstGeom>
            <a:blipFill>
              <a:blip r:embed="rId14" cstate="print"/>
              <a:stretch>
                <a:fillRect/>
              </a:stretch>
            </a:blipFill>
          </p:spPr>
          <p:txBody>
            <a:bodyPr wrap="square" lIns="0" tIns="0" rIns="0" bIns="0" rtlCol="0"/>
            <a:lstStyle/>
            <a:p>
              <a:endParaRPr/>
            </a:p>
          </p:txBody>
        </p:sp>
        <p:sp>
          <p:nvSpPr>
            <p:cNvPr id="34" name="object 17"/>
            <p:cNvSpPr/>
            <p:nvPr/>
          </p:nvSpPr>
          <p:spPr>
            <a:xfrm>
              <a:off x="5948172" y="6015227"/>
              <a:ext cx="553212" cy="551688"/>
            </a:xfrm>
            <a:prstGeom prst="rect">
              <a:avLst/>
            </a:prstGeom>
            <a:blipFill>
              <a:blip r:embed="rId4" cstate="print"/>
              <a:stretch>
                <a:fillRect/>
              </a:stretch>
            </a:blipFill>
          </p:spPr>
          <p:txBody>
            <a:bodyPr wrap="square" lIns="0" tIns="0" rIns="0" bIns="0" rtlCol="0"/>
            <a:lstStyle/>
            <a:p>
              <a:endParaRPr/>
            </a:p>
          </p:txBody>
        </p:sp>
        <p:sp>
          <p:nvSpPr>
            <p:cNvPr id="35" name="object 18"/>
            <p:cNvSpPr/>
            <p:nvPr/>
          </p:nvSpPr>
          <p:spPr>
            <a:xfrm>
              <a:off x="6423660" y="6233159"/>
              <a:ext cx="438912" cy="438912"/>
            </a:xfrm>
            <a:prstGeom prst="rect">
              <a:avLst/>
            </a:prstGeom>
            <a:blipFill>
              <a:blip r:embed="rId5" cstate="print"/>
              <a:stretch>
                <a:fillRect/>
              </a:stretch>
            </a:blipFill>
          </p:spPr>
          <p:txBody>
            <a:bodyPr wrap="square" lIns="0" tIns="0" rIns="0" bIns="0" rtlCol="0"/>
            <a:lstStyle/>
            <a:p>
              <a:endParaRPr/>
            </a:p>
          </p:txBody>
        </p:sp>
        <p:sp>
          <p:nvSpPr>
            <p:cNvPr id="36" name="object 19"/>
            <p:cNvSpPr/>
            <p:nvPr/>
          </p:nvSpPr>
          <p:spPr>
            <a:xfrm>
              <a:off x="6669024" y="5838443"/>
              <a:ext cx="571500" cy="571500"/>
            </a:xfrm>
            <a:prstGeom prst="rect">
              <a:avLst/>
            </a:prstGeom>
            <a:blipFill>
              <a:blip r:embed="rId6" cstate="print"/>
              <a:stretch>
                <a:fillRect/>
              </a:stretch>
            </a:blipFill>
          </p:spPr>
          <p:txBody>
            <a:bodyPr wrap="square" lIns="0" tIns="0" rIns="0" bIns="0" rtlCol="0"/>
            <a:lstStyle/>
            <a:p>
              <a:endParaRPr/>
            </a:p>
          </p:txBody>
        </p:sp>
        <p:sp>
          <p:nvSpPr>
            <p:cNvPr id="37" name="object 20"/>
            <p:cNvSpPr/>
            <p:nvPr/>
          </p:nvSpPr>
          <p:spPr>
            <a:xfrm>
              <a:off x="7243572" y="5929883"/>
              <a:ext cx="560831" cy="560832"/>
            </a:xfrm>
            <a:prstGeom prst="rect">
              <a:avLst/>
            </a:prstGeom>
            <a:blipFill>
              <a:blip r:embed="rId7" cstate="print"/>
              <a:stretch>
                <a:fillRect/>
              </a:stretch>
            </a:blipFill>
          </p:spPr>
          <p:txBody>
            <a:bodyPr wrap="square" lIns="0" tIns="0" rIns="0" bIns="0" rtlCol="0"/>
            <a:lstStyle/>
            <a:p>
              <a:endParaRPr/>
            </a:p>
          </p:txBody>
        </p:sp>
        <p:sp>
          <p:nvSpPr>
            <p:cNvPr id="38" name="object 21"/>
            <p:cNvSpPr/>
            <p:nvPr/>
          </p:nvSpPr>
          <p:spPr>
            <a:xfrm>
              <a:off x="7738872" y="6015227"/>
              <a:ext cx="633983" cy="633984"/>
            </a:xfrm>
            <a:prstGeom prst="rect">
              <a:avLst/>
            </a:prstGeom>
            <a:blipFill>
              <a:blip r:embed="rId8" cstate="print"/>
              <a:stretch>
                <a:fillRect/>
              </a:stretch>
            </a:blipFill>
          </p:spPr>
          <p:txBody>
            <a:bodyPr wrap="square" lIns="0" tIns="0" rIns="0" bIns="0" rtlCol="0"/>
            <a:lstStyle/>
            <a:p>
              <a:endParaRPr/>
            </a:p>
          </p:txBody>
        </p:sp>
        <p:sp>
          <p:nvSpPr>
            <p:cNvPr id="39" name="object 22"/>
            <p:cNvSpPr/>
            <p:nvPr/>
          </p:nvSpPr>
          <p:spPr>
            <a:xfrm>
              <a:off x="8188452" y="5714999"/>
              <a:ext cx="548640" cy="547116"/>
            </a:xfrm>
            <a:prstGeom prst="rect">
              <a:avLst/>
            </a:prstGeom>
            <a:blipFill>
              <a:blip r:embed="rId9" cstate="print"/>
              <a:stretch>
                <a:fillRect/>
              </a:stretch>
            </a:blipFill>
          </p:spPr>
          <p:txBody>
            <a:bodyPr wrap="square" lIns="0" tIns="0" rIns="0" bIns="0" rtlCol="0"/>
            <a:lstStyle/>
            <a:p>
              <a:endParaRPr/>
            </a:p>
          </p:txBody>
        </p:sp>
        <p:sp>
          <p:nvSpPr>
            <p:cNvPr id="40" name="object 23"/>
            <p:cNvSpPr/>
            <p:nvPr/>
          </p:nvSpPr>
          <p:spPr>
            <a:xfrm>
              <a:off x="8729472" y="6095999"/>
              <a:ext cx="615696" cy="615696"/>
            </a:xfrm>
            <a:prstGeom prst="rect">
              <a:avLst/>
            </a:prstGeom>
            <a:blipFill>
              <a:blip r:embed="rId10" cstate="print"/>
              <a:stretch>
                <a:fillRect/>
              </a:stretch>
            </a:blipFill>
          </p:spPr>
          <p:txBody>
            <a:bodyPr wrap="square" lIns="0" tIns="0" rIns="0" bIns="0" rtlCol="0"/>
            <a:lstStyle/>
            <a:p>
              <a:endParaRPr/>
            </a:p>
          </p:txBody>
        </p:sp>
        <p:sp>
          <p:nvSpPr>
            <p:cNvPr id="41" name="object 24"/>
            <p:cNvSpPr/>
            <p:nvPr/>
          </p:nvSpPr>
          <p:spPr>
            <a:xfrm>
              <a:off x="9944100" y="6068567"/>
              <a:ext cx="569976" cy="569976"/>
            </a:xfrm>
            <a:prstGeom prst="rect">
              <a:avLst/>
            </a:prstGeom>
            <a:blipFill>
              <a:blip r:embed="rId11" cstate="print"/>
              <a:stretch>
                <a:fillRect/>
              </a:stretch>
            </a:blipFill>
          </p:spPr>
          <p:txBody>
            <a:bodyPr wrap="square" lIns="0" tIns="0" rIns="0" bIns="0" rtlCol="0"/>
            <a:lstStyle/>
            <a:p>
              <a:endParaRPr/>
            </a:p>
          </p:txBody>
        </p:sp>
        <p:sp>
          <p:nvSpPr>
            <p:cNvPr id="42" name="object 25"/>
            <p:cNvSpPr/>
            <p:nvPr/>
          </p:nvSpPr>
          <p:spPr>
            <a:xfrm>
              <a:off x="11041379" y="5990843"/>
              <a:ext cx="667512" cy="669036"/>
            </a:xfrm>
            <a:prstGeom prst="rect">
              <a:avLst/>
            </a:prstGeom>
            <a:blipFill>
              <a:blip r:embed="rId12" cstate="print"/>
              <a:stretch>
                <a:fillRect/>
              </a:stretch>
            </a:blipFill>
          </p:spPr>
          <p:txBody>
            <a:bodyPr wrap="square" lIns="0" tIns="0" rIns="0" bIns="0" rtlCol="0"/>
            <a:lstStyle/>
            <a:p>
              <a:endParaRPr/>
            </a:p>
          </p:txBody>
        </p:sp>
        <p:sp>
          <p:nvSpPr>
            <p:cNvPr id="43" name="object 26"/>
            <p:cNvSpPr/>
            <p:nvPr/>
          </p:nvSpPr>
          <p:spPr>
            <a:xfrm>
              <a:off x="10585703" y="6094475"/>
              <a:ext cx="585216" cy="585216"/>
            </a:xfrm>
            <a:prstGeom prst="rect">
              <a:avLst/>
            </a:prstGeom>
            <a:blipFill>
              <a:blip r:embed="rId13" cstate="print"/>
              <a:stretch>
                <a:fillRect/>
              </a:stretch>
            </a:blipFill>
          </p:spPr>
          <p:txBody>
            <a:bodyPr wrap="square" lIns="0" tIns="0" rIns="0" bIns="0" rtlCol="0"/>
            <a:lstStyle/>
            <a:p>
              <a:endParaRPr/>
            </a:p>
          </p:txBody>
        </p:sp>
        <p:sp>
          <p:nvSpPr>
            <p:cNvPr id="44" name="object 27"/>
            <p:cNvSpPr/>
            <p:nvPr/>
          </p:nvSpPr>
          <p:spPr>
            <a:xfrm>
              <a:off x="9433560" y="6044183"/>
              <a:ext cx="443483" cy="443484"/>
            </a:xfrm>
            <a:prstGeom prst="rect">
              <a:avLst/>
            </a:prstGeom>
            <a:blipFill>
              <a:blip r:embed="rId14" cstate="print"/>
              <a:stretch>
                <a:fillRect/>
              </a:stretch>
            </a:blipFill>
          </p:spPr>
          <p:txBody>
            <a:bodyPr wrap="square" lIns="0" tIns="0" rIns="0" bIns="0" rtlCol="0"/>
            <a:lstStyle/>
            <a:p>
              <a:endParaRPr/>
            </a:p>
          </p:txBody>
        </p:sp>
      </p:grpSp>
      <p:sp>
        <p:nvSpPr>
          <p:cNvPr id="4" name="CuadroTexto 3">
            <a:extLst>
              <a:ext uri="{FF2B5EF4-FFF2-40B4-BE49-F238E27FC236}">
                <a16:creationId xmlns:a16="http://schemas.microsoft.com/office/drawing/2014/main" id="{26188189-3422-A92C-EABC-1A204F7F7651}"/>
              </a:ext>
            </a:extLst>
          </p:cNvPr>
          <p:cNvSpPr txBox="1"/>
          <p:nvPr/>
        </p:nvSpPr>
        <p:spPr>
          <a:xfrm>
            <a:off x="682896" y="1993365"/>
            <a:ext cx="10670904" cy="3243708"/>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solidFill>
                  <a:srgbClr val="000000"/>
                </a:solidFill>
                <a:latin typeface="Segoe UI Light" panose="020B0502040204020203" pitchFamily="34" charset="0"/>
                <a:cs typeface="Segoe UI Light" panose="020B0502040204020203" pitchFamily="34" charset="0"/>
              </a:rPr>
              <a:t>El afán de superación del deportista profesional ha adquirido una enorme trascendencia en la actualidad ya que unos mejores resultados o marcas deportivas suponen, además de la propia satisfacción personal, un mayor reconocimiento social, mejores contratos o ser la imagen publicitaria de grandes multinacionales. </a:t>
            </a:r>
            <a:endParaRPr lang="es-ES" sz="2800" b="0" i="0" u="none" strike="noStrike" baseline="0" dirty="0">
              <a:solidFill>
                <a:srgbClr val="00000A"/>
              </a:solidFill>
              <a:latin typeface="Segoe UI Light" panose="020B0502040204020203" pitchFamily="34" charset="0"/>
              <a:cs typeface="Segoe UI Light" panose="020B0502040204020203" pitchFamily="34" charset="0"/>
            </a:endParaRPr>
          </a:p>
        </p:txBody>
      </p:sp>
      <p:grpSp>
        <p:nvGrpSpPr>
          <p:cNvPr id="8" name="Grupo 7">
            <a:extLst>
              <a:ext uri="{FF2B5EF4-FFF2-40B4-BE49-F238E27FC236}">
                <a16:creationId xmlns:a16="http://schemas.microsoft.com/office/drawing/2014/main" id="{AA5A5F69-02D5-8624-0160-51121193133A}"/>
              </a:ext>
            </a:extLst>
          </p:cNvPr>
          <p:cNvGrpSpPr/>
          <p:nvPr/>
        </p:nvGrpSpPr>
        <p:grpSpPr>
          <a:xfrm>
            <a:off x="12422839" y="3099256"/>
            <a:ext cx="5248226" cy="4138583"/>
            <a:chOff x="11776922" y="3050771"/>
            <a:chExt cx="5594245" cy="3921530"/>
          </a:xfrm>
        </p:grpSpPr>
        <p:sp>
          <p:nvSpPr>
            <p:cNvPr id="56" name="object 3"/>
            <p:cNvSpPr/>
            <p:nvPr/>
          </p:nvSpPr>
          <p:spPr>
            <a:xfrm>
              <a:off x="11776922" y="3050771"/>
              <a:ext cx="5594245" cy="3921530"/>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C000"/>
            </a:solidFill>
          </p:spPr>
          <p:txBody>
            <a:bodyPr wrap="square" lIns="0" tIns="0" rIns="0" bIns="0" rtlCol="0"/>
            <a:lstStyle/>
            <a:p>
              <a:endParaRPr/>
            </a:p>
          </p:txBody>
        </p:sp>
        <p:pic>
          <p:nvPicPr>
            <p:cNvPr id="7" name="Imagen 6">
              <a:extLst>
                <a:ext uri="{FF2B5EF4-FFF2-40B4-BE49-F238E27FC236}">
                  <a16:creationId xmlns:a16="http://schemas.microsoft.com/office/drawing/2014/main" id="{EFD17123-E018-EA8E-0420-C70185CE57D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38533" y="3314700"/>
              <a:ext cx="5072209" cy="3352800"/>
            </a:xfrm>
            <a:prstGeom prst="rect">
              <a:avLst/>
            </a:prstGeom>
          </p:spPr>
        </p:pic>
      </p:grpSp>
      <p:sp>
        <p:nvSpPr>
          <p:cNvPr id="2" name="CuadroTexto 1">
            <a:extLst>
              <a:ext uri="{FF2B5EF4-FFF2-40B4-BE49-F238E27FC236}">
                <a16:creationId xmlns:a16="http://schemas.microsoft.com/office/drawing/2014/main" id="{7873782C-DF29-5685-0F64-2D91D9C6275C}"/>
              </a:ext>
            </a:extLst>
          </p:cNvPr>
          <p:cNvSpPr txBox="1"/>
          <p:nvPr/>
        </p:nvSpPr>
        <p:spPr>
          <a:xfrm>
            <a:off x="682302" y="5696258"/>
            <a:ext cx="10670904" cy="2597378"/>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ES" sz="2800" b="0" i="0" u="none" strike="noStrike" baseline="0" dirty="0">
                <a:solidFill>
                  <a:srgbClr val="000000"/>
                </a:solidFill>
                <a:latin typeface="Segoe UI Light" panose="020B0502040204020203" pitchFamily="34" charset="0"/>
                <a:cs typeface="Segoe UI Light" panose="020B0502040204020203" pitchFamily="34" charset="0"/>
              </a:rPr>
              <a:t>En este contexto aparece la figura del psicólogo deportivo como un elemento más de ayuda para el deportista en la consecución de sus logros, entrenando el manejo de técnicas y destrezas psicológicas que maximicen el rendimiento del deportista. </a:t>
            </a:r>
            <a:endParaRPr lang="es-CO" sz="2800" b="0" i="0" u="none" strike="noStrike" baseline="0" dirty="0">
              <a:solidFill>
                <a:srgbClr val="00000A"/>
              </a:solidFill>
              <a:latin typeface="Segoe UI Light" panose="020B0502040204020203" pitchFamily="34" charset="0"/>
              <a:cs typeface="Segoe UI Light"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330" y="4368729"/>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sp>
        <p:nvSpPr>
          <p:cNvPr id="3" name="CuadroTexto 2">
            <a:extLst>
              <a:ext uri="{FF2B5EF4-FFF2-40B4-BE49-F238E27FC236}">
                <a16:creationId xmlns:a16="http://schemas.microsoft.com/office/drawing/2014/main" id="{A97BACCD-EE34-B53F-9BCD-4876297441F9}"/>
              </a:ext>
            </a:extLst>
          </p:cNvPr>
          <p:cNvSpPr txBox="1"/>
          <p:nvPr/>
        </p:nvSpPr>
        <p:spPr>
          <a:xfrm>
            <a:off x="1767076" y="1928925"/>
            <a:ext cx="9144000" cy="584775"/>
          </a:xfrm>
          <a:prstGeom prst="rect">
            <a:avLst/>
          </a:prstGeom>
          <a:noFill/>
        </p:spPr>
        <p:txBody>
          <a:bodyPr wrap="square">
            <a:spAutoFit/>
          </a:bodyPr>
          <a:lstStyle/>
          <a:p>
            <a:r>
              <a:rPr lang="es-CO" sz="3200" b="1"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¿Cómo influye la psicología en el deporte?</a:t>
            </a:r>
            <a:endParaRPr lang="es-CO" sz="3200" dirty="0">
              <a:latin typeface="Segoe UI Light" panose="020B0502040204020203" pitchFamily="34" charset="0"/>
              <a:cs typeface="Segoe UI Light" panose="020B0502040204020203" pitchFamily="34" charset="0"/>
            </a:endParaRPr>
          </a:p>
        </p:txBody>
      </p:sp>
      <p:sp>
        <p:nvSpPr>
          <p:cNvPr id="6" name="CuadroTexto 5">
            <a:extLst>
              <a:ext uri="{FF2B5EF4-FFF2-40B4-BE49-F238E27FC236}">
                <a16:creationId xmlns:a16="http://schemas.microsoft.com/office/drawing/2014/main" id="{2E032F78-8F26-F6B8-060A-51AD7E44DFA4}"/>
              </a:ext>
            </a:extLst>
          </p:cNvPr>
          <p:cNvSpPr txBox="1"/>
          <p:nvPr/>
        </p:nvSpPr>
        <p:spPr>
          <a:xfrm>
            <a:off x="1848310" y="3359478"/>
            <a:ext cx="9505490" cy="2597378"/>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La psicología </a:t>
            </a:r>
            <a:r>
              <a:rPr lang="es-CO" sz="2800" kern="0" dirty="0">
                <a:solidFill>
                  <a:srgbClr val="202020"/>
                </a:solidFill>
                <a:latin typeface="Segoe UI Light" panose="020B0502040204020203" pitchFamily="34" charset="0"/>
                <a:ea typeface="Times New Roman" panose="02020603050405020304" pitchFamily="18" charset="0"/>
                <a:cs typeface="Segoe UI Light" panose="020B0502040204020203" pitchFamily="34" charset="0"/>
              </a:rPr>
              <a:t>d</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el deporte es crucial. </a:t>
            </a:r>
            <a:r>
              <a:rPr lang="es-CO" sz="2800" kern="0" dirty="0">
                <a:solidFill>
                  <a:srgbClr val="202020"/>
                </a:solidFill>
                <a:latin typeface="Segoe UI Light" panose="020B0502040204020203" pitchFamily="34" charset="0"/>
                <a:ea typeface="Times New Roman" panose="02020603050405020304" pitchFamily="18" charset="0"/>
                <a:cs typeface="Segoe UI Light" panose="020B0502040204020203" pitchFamily="34" charset="0"/>
              </a:rPr>
              <a:t>Como dice la frase “M</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ente </a:t>
            </a:r>
            <a:r>
              <a:rPr lang="es-CO" sz="2800" kern="0" dirty="0">
                <a:solidFill>
                  <a:srgbClr val="202020"/>
                </a:solidFill>
                <a:latin typeface="Segoe UI Light" panose="020B0502040204020203" pitchFamily="34" charset="0"/>
                <a:ea typeface="Times New Roman" panose="02020603050405020304" pitchFamily="18" charset="0"/>
                <a:cs typeface="Segoe UI Light" panose="020B0502040204020203" pitchFamily="34" charset="0"/>
              </a:rPr>
              <a:t>S</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ana en Cuerpo </a:t>
            </a:r>
            <a:r>
              <a:rPr lang="es-CO" sz="2800" kern="0" dirty="0">
                <a:solidFill>
                  <a:srgbClr val="202020"/>
                </a:solidFill>
                <a:latin typeface="Segoe UI Light" panose="020B0502040204020203" pitchFamily="34" charset="0"/>
                <a:ea typeface="Times New Roman" panose="02020603050405020304" pitchFamily="18" charset="0"/>
                <a:cs typeface="Segoe UI Light" panose="020B0502040204020203" pitchFamily="34" charset="0"/>
              </a:rPr>
              <a:t>S</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ano</a:t>
            </a:r>
            <a:r>
              <a:rPr lang="es-CO" sz="2800" kern="0" dirty="0">
                <a:solidFill>
                  <a:srgbClr val="202020"/>
                </a:solidFill>
                <a:latin typeface="Segoe UI Light" panose="020B0502040204020203" pitchFamily="34" charset="0"/>
                <a:ea typeface="Times New Roman" panose="02020603050405020304" pitchFamily="18" charset="0"/>
                <a:cs typeface="Segoe UI Light" panose="020B0502040204020203" pitchFamily="34" charset="0"/>
              </a:rPr>
              <a:t>”,</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 es bidireccional, por lo que difícilmente un deportista podrá progresar como tal si adolece de problemas mentales o emocional.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8" name="CuadroTexto 7">
            <a:extLst>
              <a:ext uri="{FF2B5EF4-FFF2-40B4-BE49-F238E27FC236}">
                <a16:creationId xmlns:a16="http://schemas.microsoft.com/office/drawing/2014/main" id="{DAC61A33-8458-F5F3-58F1-3C9229F3E1A3}"/>
              </a:ext>
            </a:extLst>
          </p:cNvPr>
          <p:cNvSpPr txBox="1"/>
          <p:nvPr/>
        </p:nvSpPr>
        <p:spPr>
          <a:xfrm>
            <a:off x="1883488" y="6692018"/>
            <a:ext cx="9144000" cy="1961627"/>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Es por ello que los deportistas también han de conservar rutinas mentales sanas, pensamientos positivos y empoderantes para sí mismos. </a:t>
            </a:r>
            <a:endParaRPr lang="es-CO" sz="2800" dirty="0"/>
          </a:p>
        </p:txBody>
      </p:sp>
      <p:grpSp>
        <p:nvGrpSpPr>
          <p:cNvPr id="38" name="Grupo 37">
            <a:extLst>
              <a:ext uri="{FF2B5EF4-FFF2-40B4-BE49-F238E27FC236}">
                <a16:creationId xmlns:a16="http://schemas.microsoft.com/office/drawing/2014/main" id="{CE38CF88-8921-7DA6-ABCF-CF32E1D6B915}"/>
              </a:ext>
            </a:extLst>
          </p:cNvPr>
          <p:cNvGrpSpPr/>
          <p:nvPr/>
        </p:nvGrpSpPr>
        <p:grpSpPr>
          <a:xfrm>
            <a:off x="12344399" y="3550846"/>
            <a:ext cx="5507075" cy="4072046"/>
            <a:chOff x="12344399" y="3550846"/>
            <a:chExt cx="5507075" cy="4072046"/>
          </a:xfrm>
        </p:grpSpPr>
        <p:sp>
          <p:nvSpPr>
            <p:cNvPr id="10" name="object 3">
              <a:extLst>
                <a:ext uri="{FF2B5EF4-FFF2-40B4-BE49-F238E27FC236}">
                  <a16:creationId xmlns:a16="http://schemas.microsoft.com/office/drawing/2014/main" id="{E3EC4E7A-DB3B-1D09-9B89-BEB706C8D160}"/>
                </a:ext>
              </a:extLst>
            </p:cNvPr>
            <p:cNvSpPr/>
            <p:nvPr/>
          </p:nvSpPr>
          <p:spPr>
            <a:xfrm rot="5400000">
              <a:off x="13061914" y="2833331"/>
              <a:ext cx="4072046" cy="550707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37" name="Imagen 36">
              <a:extLst>
                <a:ext uri="{FF2B5EF4-FFF2-40B4-BE49-F238E27FC236}">
                  <a16:creationId xmlns:a16="http://schemas.microsoft.com/office/drawing/2014/main" id="{916695CC-FEA5-E210-29AE-583D729FB96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621478" y="3786629"/>
              <a:ext cx="4937662" cy="3517265"/>
            </a:xfrm>
            <a:prstGeom prst="rect">
              <a:avLst/>
            </a:prstGeom>
          </p:spPr>
        </p:pic>
      </p:grpSp>
    </p:spTree>
    <p:extLst>
      <p:ext uri="{BB962C8B-B14F-4D97-AF65-F5344CB8AC3E}">
        <p14:creationId xmlns:p14="http://schemas.microsoft.com/office/powerpoint/2010/main" val="240553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30623"/>
            <a:ext cx="18287999" cy="1143001"/>
          </a:xfrm>
          <a:custGeom>
            <a:avLst/>
            <a:gdLst/>
            <a:ahLst/>
            <a:cxnLst/>
            <a:rect l="l" t="t" r="r" b="b"/>
            <a:pathLst>
              <a:path w="6421120" h="6024880">
                <a:moveTo>
                  <a:pt x="6420612" y="0"/>
                </a:moveTo>
                <a:lnTo>
                  <a:pt x="0" y="0"/>
                </a:lnTo>
                <a:lnTo>
                  <a:pt x="0" y="6024372"/>
                </a:lnTo>
                <a:lnTo>
                  <a:pt x="6420612" y="6024372"/>
                </a:lnTo>
                <a:lnTo>
                  <a:pt x="6420612" y="0"/>
                </a:lnTo>
                <a:close/>
              </a:path>
            </a:pathLst>
          </a:custGeom>
          <a:solidFill>
            <a:srgbClr val="FFA800"/>
          </a:solidFill>
        </p:spPr>
        <p:txBody>
          <a:bodyPr wrap="square" lIns="0" tIns="0" rIns="0" bIns="0" rtlCol="0"/>
          <a:lstStyle/>
          <a:p>
            <a:endParaRPr lang="es-PE" sz="2700" dirty="0"/>
          </a:p>
          <a:p>
            <a:endParaRPr lang="es-PE" sz="2700" dirty="0"/>
          </a:p>
          <a:p>
            <a:endParaRPr lang="es-PE" sz="2700" dirty="0"/>
          </a:p>
          <a:p>
            <a:endParaRPr lang="es-PE" sz="2700" dirty="0"/>
          </a:p>
          <a:p>
            <a:endParaRPr lang="es-PE" sz="2700" dirty="0"/>
          </a:p>
          <a:p>
            <a:endParaRPr lang="es-PE" sz="2700" dirty="0"/>
          </a:p>
          <a:p>
            <a:endParaRPr lang="es-PE" sz="2700" dirty="0"/>
          </a:p>
          <a:p>
            <a:endParaRPr sz="2700" dirty="0"/>
          </a:p>
        </p:txBody>
      </p:sp>
      <p:grpSp>
        <p:nvGrpSpPr>
          <p:cNvPr id="52" name="object 4"/>
          <p:cNvGrpSpPr/>
          <p:nvPr/>
        </p:nvGrpSpPr>
        <p:grpSpPr>
          <a:xfrm>
            <a:off x="591705" y="9269460"/>
            <a:ext cx="17178117" cy="818113"/>
            <a:chOff x="329183" y="5649467"/>
            <a:chExt cx="11379708" cy="1062228"/>
          </a:xfrm>
        </p:grpSpPr>
        <p:sp>
          <p:nvSpPr>
            <p:cNvPr id="53" name="object 5"/>
            <p:cNvSpPr/>
            <p:nvPr/>
          </p:nvSpPr>
          <p:spPr>
            <a:xfrm>
              <a:off x="329183" y="5949695"/>
              <a:ext cx="553212" cy="551688"/>
            </a:xfrm>
            <a:prstGeom prst="rect">
              <a:avLst/>
            </a:prstGeom>
            <a:blipFill>
              <a:blip r:embed="rId2" cstate="print"/>
              <a:stretch>
                <a:fillRect/>
              </a:stretch>
            </a:blipFill>
          </p:spPr>
          <p:txBody>
            <a:bodyPr wrap="square" lIns="0" tIns="0" rIns="0" bIns="0" rtlCol="0"/>
            <a:lstStyle/>
            <a:p>
              <a:endParaRPr/>
            </a:p>
          </p:txBody>
        </p:sp>
        <p:sp>
          <p:nvSpPr>
            <p:cNvPr id="54" name="object 6"/>
            <p:cNvSpPr/>
            <p:nvPr/>
          </p:nvSpPr>
          <p:spPr>
            <a:xfrm>
              <a:off x="804672" y="6167627"/>
              <a:ext cx="438912" cy="438912"/>
            </a:xfrm>
            <a:prstGeom prst="rect">
              <a:avLst/>
            </a:prstGeom>
            <a:blipFill>
              <a:blip r:embed="rId3" cstate="print"/>
              <a:stretch>
                <a:fillRect/>
              </a:stretch>
            </a:blipFill>
          </p:spPr>
          <p:txBody>
            <a:bodyPr wrap="square" lIns="0" tIns="0" rIns="0" bIns="0" rtlCol="0"/>
            <a:lstStyle/>
            <a:p>
              <a:endParaRPr/>
            </a:p>
          </p:txBody>
        </p:sp>
        <p:sp>
          <p:nvSpPr>
            <p:cNvPr id="55" name="object 7"/>
            <p:cNvSpPr/>
            <p:nvPr/>
          </p:nvSpPr>
          <p:spPr>
            <a:xfrm>
              <a:off x="1050035" y="5772911"/>
              <a:ext cx="571500" cy="571500"/>
            </a:xfrm>
            <a:prstGeom prst="rect">
              <a:avLst/>
            </a:prstGeom>
            <a:blipFill>
              <a:blip r:embed="rId4" cstate="print"/>
              <a:stretch>
                <a:fillRect/>
              </a:stretch>
            </a:blipFill>
          </p:spPr>
          <p:txBody>
            <a:bodyPr wrap="square" lIns="0" tIns="0" rIns="0" bIns="0" rtlCol="0"/>
            <a:lstStyle/>
            <a:p>
              <a:endParaRPr/>
            </a:p>
          </p:txBody>
        </p:sp>
        <p:sp>
          <p:nvSpPr>
            <p:cNvPr id="56" name="object 8"/>
            <p:cNvSpPr/>
            <p:nvPr/>
          </p:nvSpPr>
          <p:spPr>
            <a:xfrm>
              <a:off x="1624584" y="5864351"/>
              <a:ext cx="560831" cy="560832"/>
            </a:xfrm>
            <a:prstGeom prst="rect">
              <a:avLst/>
            </a:prstGeom>
            <a:blipFill>
              <a:blip r:embed="rId5" cstate="print"/>
              <a:stretch>
                <a:fillRect/>
              </a:stretch>
            </a:blipFill>
          </p:spPr>
          <p:txBody>
            <a:bodyPr wrap="square" lIns="0" tIns="0" rIns="0" bIns="0" rtlCol="0"/>
            <a:lstStyle/>
            <a:p>
              <a:endParaRPr/>
            </a:p>
          </p:txBody>
        </p:sp>
        <p:sp>
          <p:nvSpPr>
            <p:cNvPr id="57" name="object 9"/>
            <p:cNvSpPr/>
            <p:nvPr/>
          </p:nvSpPr>
          <p:spPr>
            <a:xfrm>
              <a:off x="2119884" y="5949695"/>
              <a:ext cx="633983" cy="633984"/>
            </a:xfrm>
            <a:prstGeom prst="rect">
              <a:avLst/>
            </a:prstGeom>
            <a:blipFill>
              <a:blip r:embed="rId6" cstate="print"/>
              <a:stretch>
                <a:fillRect/>
              </a:stretch>
            </a:blipFill>
          </p:spPr>
          <p:txBody>
            <a:bodyPr wrap="square" lIns="0" tIns="0" rIns="0" bIns="0" rtlCol="0"/>
            <a:lstStyle/>
            <a:p>
              <a:endParaRPr/>
            </a:p>
          </p:txBody>
        </p:sp>
        <p:sp>
          <p:nvSpPr>
            <p:cNvPr id="58" name="object 10"/>
            <p:cNvSpPr/>
            <p:nvPr/>
          </p:nvSpPr>
          <p:spPr>
            <a:xfrm>
              <a:off x="2569463" y="5649467"/>
              <a:ext cx="548639" cy="547116"/>
            </a:xfrm>
            <a:prstGeom prst="rect">
              <a:avLst/>
            </a:prstGeom>
            <a:blipFill>
              <a:blip r:embed="rId7" cstate="print"/>
              <a:stretch>
                <a:fillRect/>
              </a:stretch>
            </a:blipFill>
          </p:spPr>
          <p:txBody>
            <a:bodyPr wrap="square" lIns="0" tIns="0" rIns="0" bIns="0" rtlCol="0"/>
            <a:lstStyle/>
            <a:p>
              <a:endParaRPr/>
            </a:p>
          </p:txBody>
        </p:sp>
        <p:sp>
          <p:nvSpPr>
            <p:cNvPr id="59" name="object 11"/>
            <p:cNvSpPr/>
            <p:nvPr/>
          </p:nvSpPr>
          <p:spPr>
            <a:xfrm>
              <a:off x="3110484" y="6030467"/>
              <a:ext cx="615695" cy="615696"/>
            </a:xfrm>
            <a:prstGeom prst="rect">
              <a:avLst/>
            </a:prstGeom>
            <a:blipFill>
              <a:blip r:embed="rId8" cstate="print"/>
              <a:stretch>
                <a:fillRect/>
              </a:stretch>
            </a:blipFill>
          </p:spPr>
          <p:txBody>
            <a:bodyPr wrap="square" lIns="0" tIns="0" rIns="0" bIns="0" rtlCol="0"/>
            <a:lstStyle/>
            <a:p>
              <a:endParaRPr/>
            </a:p>
          </p:txBody>
        </p:sp>
        <p:sp>
          <p:nvSpPr>
            <p:cNvPr id="60" name="object 12"/>
            <p:cNvSpPr/>
            <p:nvPr/>
          </p:nvSpPr>
          <p:spPr>
            <a:xfrm>
              <a:off x="4323587" y="6003035"/>
              <a:ext cx="571500" cy="569976"/>
            </a:xfrm>
            <a:prstGeom prst="rect">
              <a:avLst/>
            </a:prstGeom>
            <a:blipFill>
              <a:blip r:embed="rId9" cstate="print"/>
              <a:stretch>
                <a:fillRect/>
              </a:stretch>
            </a:blipFill>
          </p:spPr>
          <p:txBody>
            <a:bodyPr wrap="square" lIns="0" tIns="0" rIns="0" bIns="0" rtlCol="0"/>
            <a:lstStyle/>
            <a:p>
              <a:endParaRPr/>
            </a:p>
          </p:txBody>
        </p:sp>
        <p:sp>
          <p:nvSpPr>
            <p:cNvPr id="61" name="object 13"/>
            <p:cNvSpPr/>
            <p:nvPr/>
          </p:nvSpPr>
          <p:spPr>
            <a:xfrm>
              <a:off x="5422392" y="5925311"/>
              <a:ext cx="667512" cy="669035"/>
            </a:xfrm>
            <a:prstGeom prst="rect">
              <a:avLst/>
            </a:prstGeom>
            <a:blipFill>
              <a:blip r:embed="rId10" cstate="print"/>
              <a:stretch>
                <a:fillRect/>
              </a:stretch>
            </a:blipFill>
          </p:spPr>
          <p:txBody>
            <a:bodyPr wrap="square" lIns="0" tIns="0" rIns="0" bIns="0" rtlCol="0"/>
            <a:lstStyle/>
            <a:p>
              <a:endParaRPr/>
            </a:p>
          </p:txBody>
        </p:sp>
        <p:sp>
          <p:nvSpPr>
            <p:cNvPr id="62" name="object 14"/>
            <p:cNvSpPr/>
            <p:nvPr/>
          </p:nvSpPr>
          <p:spPr>
            <a:xfrm>
              <a:off x="4966716" y="6028943"/>
              <a:ext cx="585215" cy="585216"/>
            </a:xfrm>
            <a:prstGeom prst="rect">
              <a:avLst/>
            </a:prstGeom>
            <a:blipFill>
              <a:blip r:embed="rId11" cstate="print"/>
              <a:stretch>
                <a:fillRect/>
              </a:stretch>
            </a:blipFill>
          </p:spPr>
          <p:txBody>
            <a:bodyPr wrap="square" lIns="0" tIns="0" rIns="0" bIns="0" rtlCol="0"/>
            <a:lstStyle/>
            <a:p>
              <a:endParaRPr/>
            </a:p>
          </p:txBody>
        </p:sp>
        <p:sp>
          <p:nvSpPr>
            <p:cNvPr id="63" name="object 15"/>
            <p:cNvSpPr/>
            <p:nvPr/>
          </p:nvSpPr>
          <p:spPr>
            <a:xfrm>
              <a:off x="3814572" y="5978651"/>
              <a:ext cx="443484" cy="443484"/>
            </a:xfrm>
            <a:prstGeom prst="rect">
              <a:avLst/>
            </a:prstGeom>
            <a:blipFill>
              <a:blip r:embed="rId12" cstate="print"/>
              <a:stretch>
                <a:fillRect/>
              </a:stretch>
            </a:blipFill>
          </p:spPr>
          <p:txBody>
            <a:bodyPr wrap="square" lIns="0" tIns="0" rIns="0" bIns="0" rtlCol="0"/>
            <a:lstStyle/>
            <a:p>
              <a:endParaRPr/>
            </a:p>
          </p:txBody>
        </p:sp>
        <p:sp>
          <p:nvSpPr>
            <p:cNvPr id="64" name="object 17"/>
            <p:cNvSpPr/>
            <p:nvPr/>
          </p:nvSpPr>
          <p:spPr>
            <a:xfrm>
              <a:off x="5948172" y="6015227"/>
              <a:ext cx="553212" cy="551688"/>
            </a:xfrm>
            <a:prstGeom prst="rect">
              <a:avLst/>
            </a:prstGeom>
            <a:blipFill>
              <a:blip r:embed="rId2" cstate="print"/>
              <a:stretch>
                <a:fillRect/>
              </a:stretch>
            </a:blipFill>
          </p:spPr>
          <p:txBody>
            <a:bodyPr wrap="square" lIns="0" tIns="0" rIns="0" bIns="0" rtlCol="0"/>
            <a:lstStyle/>
            <a:p>
              <a:endParaRPr/>
            </a:p>
          </p:txBody>
        </p:sp>
        <p:sp>
          <p:nvSpPr>
            <p:cNvPr id="65" name="object 18"/>
            <p:cNvSpPr/>
            <p:nvPr/>
          </p:nvSpPr>
          <p:spPr>
            <a:xfrm>
              <a:off x="6423660" y="6233159"/>
              <a:ext cx="438912" cy="438912"/>
            </a:xfrm>
            <a:prstGeom prst="rect">
              <a:avLst/>
            </a:prstGeom>
            <a:blipFill>
              <a:blip r:embed="rId3" cstate="print"/>
              <a:stretch>
                <a:fillRect/>
              </a:stretch>
            </a:blipFill>
          </p:spPr>
          <p:txBody>
            <a:bodyPr wrap="square" lIns="0" tIns="0" rIns="0" bIns="0" rtlCol="0"/>
            <a:lstStyle/>
            <a:p>
              <a:endParaRPr/>
            </a:p>
          </p:txBody>
        </p:sp>
        <p:sp>
          <p:nvSpPr>
            <p:cNvPr id="66" name="object 19"/>
            <p:cNvSpPr/>
            <p:nvPr/>
          </p:nvSpPr>
          <p:spPr>
            <a:xfrm>
              <a:off x="6669024" y="5838443"/>
              <a:ext cx="571500" cy="571500"/>
            </a:xfrm>
            <a:prstGeom prst="rect">
              <a:avLst/>
            </a:prstGeom>
            <a:blipFill>
              <a:blip r:embed="rId4" cstate="print"/>
              <a:stretch>
                <a:fillRect/>
              </a:stretch>
            </a:blipFill>
          </p:spPr>
          <p:txBody>
            <a:bodyPr wrap="square" lIns="0" tIns="0" rIns="0" bIns="0" rtlCol="0"/>
            <a:lstStyle/>
            <a:p>
              <a:endParaRPr/>
            </a:p>
          </p:txBody>
        </p:sp>
        <p:sp>
          <p:nvSpPr>
            <p:cNvPr id="67" name="object 20"/>
            <p:cNvSpPr/>
            <p:nvPr/>
          </p:nvSpPr>
          <p:spPr>
            <a:xfrm>
              <a:off x="7243572" y="5929883"/>
              <a:ext cx="560831" cy="560832"/>
            </a:xfrm>
            <a:prstGeom prst="rect">
              <a:avLst/>
            </a:prstGeom>
            <a:blipFill>
              <a:blip r:embed="rId5" cstate="print"/>
              <a:stretch>
                <a:fillRect/>
              </a:stretch>
            </a:blipFill>
          </p:spPr>
          <p:txBody>
            <a:bodyPr wrap="square" lIns="0" tIns="0" rIns="0" bIns="0" rtlCol="0"/>
            <a:lstStyle/>
            <a:p>
              <a:endParaRPr/>
            </a:p>
          </p:txBody>
        </p:sp>
        <p:sp>
          <p:nvSpPr>
            <p:cNvPr id="68" name="object 21"/>
            <p:cNvSpPr/>
            <p:nvPr/>
          </p:nvSpPr>
          <p:spPr>
            <a:xfrm>
              <a:off x="7738872" y="6015227"/>
              <a:ext cx="633983" cy="633984"/>
            </a:xfrm>
            <a:prstGeom prst="rect">
              <a:avLst/>
            </a:prstGeom>
            <a:blipFill>
              <a:blip r:embed="rId6" cstate="print"/>
              <a:stretch>
                <a:fillRect/>
              </a:stretch>
            </a:blipFill>
          </p:spPr>
          <p:txBody>
            <a:bodyPr wrap="square" lIns="0" tIns="0" rIns="0" bIns="0" rtlCol="0"/>
            <a:lstStyle/>
            <a:p>
              <a:endParaRPr/>
            </a:p>
          </p:txBody>
        </p:sp>
        <p:sp>
          <p:nvSpPr>
            <p:cNvPr id="69" name="object 22"/>
            <p:cNvSpPr/>
            <p:nvPr/>
          </p:nvSpPr>
          <p:spPr>
            <a:xfrm>
              <a:off x="8188452" y="5714999"/>
              <a:ext cx="548640" cy="547116"/>
            </a:xfrm>
            <a:prstGeom prst="rect">
              <a:avLst/>
            </a:prstGeom>
            <a:blipFill>
              <a:blip r:embed="rId7" cstate="print"/>
              <a:stretch>
                <a:fillRect/>
              </a:stretch>
            </a:blipFill>
          </p:spPr>
          <p:txBody>
            <a:bodyPr wrap="square" lIns="0" tIns="0" rIns="0" bIns="0" rtlCol="0"/>
            <a:lstStyle/>
            <a:p>
              <a:endParaRPr/>
            </a:p>
          </p:txBody>
        </p:sp>
        <p:sp>
          <p:nvSpPr>
            <p:cNvPr id="70" name="object 23"/>
            <p:cNvSpPr/>
            <p:nvPr/>
          </p:nvSpPr>
          <p:spPr>
            <a:xfrm>
              <a:off x="8729472" y="6095999"/>
              <a:ext cx="615696" cy="615696"/>
            </a:xfrm>
            <a:prstGeom prst="rect">
              <a:avLst/>
            </a:prstGeom>
            <a:blipFill>
              <a:blip r:embed="rId8" cstate="print"/>
              <a:stretch>
                <a:fillRect/>
              </a:stretch>
            </a:blipFill>
          </p:spPr>
          <p:txBody>
            <a:bodyPr wrap="square" lIns="0" tIns="0" rIns="0" bIns="0" rtlCol="0"/>
            <a:lstStyle/>
            <a:p>
              <a:endParaRPr/>
            </a:p>
          </p:txBody>
        </p:sp>
        <p:sp>
          <p:nvSpPr>
            <p:cNvPr id="71" name="object 24"/>
            <p:cNvSpPr/>
            <p:nvPr/>
          </p:nvSpPr>
          <p:spPr>
            <a:xfrm>
              <a:off x="9944100" y="6068567"/>
              <a:ext cx="569976" cy="569976"/>
            </a:xfrm>
            <a:prstGeom prst="rect">
              <a:avLst/>
            </a:prstGeom>
            <a:blipFill>
              <a:blip r:embed="rId9" cstate="print"/>
              <a:stretch>
                <a:fillRect/>
              </a:stretch>
            </a:blipFill>
          </p:spPr>
          <p:txBody>
            <a:bodyPr wrap="square" lIns="0" tIns="0" rIns="0" bIns="0" rtlCol="0"/>
            <a:lstStyle/>
            <a:p>
              <a:endParaRPr/>
            </a:p>
          </p:txBody>
        </p:sp>
        <p:sp>
          <p:nvSpPr>
            <p:cNvPr id="72" name="object 25"/>
            <p:cNvSpPr/>
            <p:nvPr/>
          </p:nvSpPr>
          <p:spPr>
            <a:xfrm>
              <a:off x="11041379" y="5990843"/>
              <a:ext cx="667512" cy="669036"/>
            </a:xfrm>
            <a:prstGeom prst="rect">
              <a:avLst/>
            </a:prstGeom>
            <a:blipFill>
              <a:blip r:embed="rId10" cstate="print"/>
              <a:stretch>
                <a:fillRect/>
              </a:stretch>
            </a:blipFill>
          </p:spPr>
          <p:txBody>
            <a:bodyPr wrap="square" lIns="0" tIns="0" rIns="0" bIns="0" rtlCol="0"/>
            <a:lstStyle/>
            <a:p>
              <a:endParaRPr/>
            </a:p>
          </p:txBody>
        </p:sp>
        <p:sp>
          <p:nvSpPr>
            <p:cNvPr id="73" name="object 26"/>
            <p:cNvSpPr/>
            <p:nvPr/>
          </p:nvSpPr>
          <p:spPr>
            <a:xfrm>
              <a:off x="10585703" y="6094475"/>
              <a:ext cx="585216" cy="585216"/>
            </a:xfrm>
            <a:prstGeom prst="rect">
              <a:avLst/>
            </a:prstGeom>
            <a:blipFill>
              <a:blip r:embed="rId11" cstate="print"/>
              <a:stretch>
                <a:fillRect/>
              </a:stretch>
            </a:blipFill>
          </p:spPr>
          <p:txBody>
            <a:bodyPr wrap="square" lIns="0" tIns="0" rIns="0" bIns="0" rtlCol="0"/>
            <a:lstStyle/>
            <a:p>
              <a:endParaRPr/>
            </a:p>
          </p:txBody>
        </p:sp>
        <p:sp>
          <p:nvSpPr>
            <p:cNvPr id="74" name="object 27"/>
            <p:cNvSpPr/>
            <p:nvPr/>
          </p:nvSpPr>
          <p:spPr>
            <a:xfrm>
              <a:off x="9433560" y="6044183"/>
              <a:ext cx="443483" cy="443484"/>
            </a:xfrm>
            <a:prstGeom prst="rect">
              <a:avLst/>
            </a:prstGeom>
            <a:blipFill>
              <a:blip r:embed="rId12" cstate="print"/>
              <a:stretch>
                <a:fillRect/>
              </a:stretch>
            </a:blipFill>
          </p:spPr>
          <p:txBody>
            <a:bodyPr wrap="square" lIns="0" tIns="0" rIns="0" bIns="0" rtlCol="0"/>
            <a:lstStyle/>
            <a:p>
              <a:endParaRPr/>
            </a:p>
          </p:txBody>
        </p:sp>
      </p:grpSp>
      <p:pic>
        <p:nvPicPr>
          <p:cNvPr id="41" name="Picture 5"/>
          <p:cNvPicPr>
            <a:picLocks noChangeAspect="1"/>
          </p:cNvPicPr>
          <p:nvPr/>
        </p:nvPicPr>
        <p:blipFill>
          <a:blip r:embed="rId13">
            <a:alphaModFix amt="97000"/>
          </a:blip>
          <a:srcRect l="18146" t="18339" r="31685" b="22961"/>
          <a:stretch>
            <a:fillRect/>
          </a:stretch>
        </p:blipFill>
        <p:spPr>
          <a:xfrm>
            <a:off x="15966202" y="132299"/>
            <a:ext cx="1981200" cy="1573743"/>
          </a:xfrm>
          <a:prstGeom prst="rect">
            <a:avLst/>
          </a:prstGeom>
        </p:spPr>
      </p:pic>
      <p:sp>
        <p:nvSpPr>
          <p:cNvPr id="2" name="CuadroTexto 1">
            <a:extLst>
              <a:ext uri="{FF2B5EF4-FFF2-40B4-BE49-F238E27FC236}">
                <a16:creationId xmlns:a16="http://schemas.microsoft.com/office/drawing/2014/main" id="{8E4ADED6-613B-1EFD-BBFC-5BFDE31EEDF1}"/>
              </a:ext>
            </a:extLst>
          </p:cNvPr>
          <p:cNvSpPr txBox="1"/>
          <p:nvPr/>
        </p:nvSpPr>
        <p:spPr>
          <a:xfrm>
            <a:off x="1309474" y="1549414"/>
            <a:ext cx="9144001" cy="1304716"/>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CO" sz="2800" b="1" kern="0" dirty="0">
                <a:solidFill>
                  <a:srgbClr val="202020"/>
                </a:solidFill>
                <a:latin typeface="Segoe UI Light" panose="020B0502040204020203" pitchFamily="34" charset="0"/>
                <a:ea typeface="Times New Roman" panose="02020603050405020304" pitchFamily="18" charset="0"/>
                <a:cs typeface="Segoe UI Light" panose="020B0502040204020203" pitchFamily="34" charset="0"/>
              </a:rPr>
              <a:t>L</a:t>
            </a:r>
            <a:r>
              <a:rPr lang="es-CO" sz="2800" b="1"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a motivación</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 es un aspecto psicológico y subjetivo esencial que nos impulsa a la actividad deportiva. </a:t>
            </a:r>
          </a:p>
        </p:txBody>
      </p:sp>
      <p:sp>
        <p:nvSpPr>
          <p:cNvPr id="4" name="CuadroTexto 3">
            <a:extLst>
              <a:ext uri="{FF2B5EF4-FFF2-40B4-BE49-F238E27FC236}">
                <a16:creationId xmlns:a16="http://schemas.microsoft.com/office/drawing/2014/main" id="{4280977C-B70D-B724-93D3-358EA18A39DB}"/>
              </a:ext>
            </a:extLst>
          </p:cNvPr>
          <p:cNvSpPr txBox="1"/>
          <p:nvPr/>
        </p:nvSpPr>
        <p:spPr>
          <a:xfrm>
            <a:off x="1375027" y="5983246"/>
            <a:ext cx="9144000" cy="2597378"/>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A nivel psicológico, también son dignas de mención aptitudes cognitivas como </a:t>
            </a:r>
            <a:r>
              <a:rPr lang="es-CO" sz="2800" b="1"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la concentración o la memoria</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 especialmente si participamos en una competición deportiva.</a:t>
            </a:r>
            <a:endParaRPr lang="es-CO" sz="2800" dirty="0">
              <a:latin typeface="Segoe UI Light" panose="020B0502040204020203" pitchFamily="34" charset="0"/>
              <a:cs typeface="Segoe UI Light" panose="020B0502040204020203" pitchFamily="34" charset="0"/>
            </a:endParaRPr>
          </a:p>
        </p:txBody>
      </p:sp>
      <p:sp>
        <p:nvSpPr>
          <p:cNvPr id="5" name="CuadroTexto 4">
            <a:extLst>
              <a:ext uri="{FF2B5EF4-FFF2-40B4-BE49-F238E27FC236}">
                <a16:creationId xmlns:a16="http://schemas.microsoft.com/office/drawing/2014/main" id="{D995AB23-AF02-9882-2AB9-AA6C7BEAB1F3}"/>
              </a:ext>
            </a:extLst>
          </p:cNvPr>
          <p:cNvSpPr txBox="1"/>
          <p:nvPr/>
        </p:nvSpPr>
        <p:spPr>
          <a:xfrm>
            <a:off x="1311246" y="3491828"/>
            <a:ext cx="9144000" cy="1951047"/>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Es la fuerza motriz que nos hará mostrar más predisposición a entrenar y a mejorarnos a nosotros mismos en todas las áreas de nuestra vida.</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9" name="Grupo 8">
            <a:extLst>
              <a:ext uri="{FF2B5EF4-FFF2-40B4-BE49-F238E27FC236}">
                <a16:creationId xmlns:a16="http://schemas.microsoft.com/office/drawing/2014/main" id="{815F0E99-B870-AC1F-AE68-9F2DB6E2FFBF}"/>
              </a:ext>
            </a:extLst>
          </p:cNvPr>
          <p:cNvGrpSpPr/>
          <p:nvPr/>
        </p:nvGrpSpPr>
        <p:grpSpPr>
          <a:xfrm>
            <a:off x="12040124" y="3423477"/>
            <a:ext cx="5583274" cy="3802454"/>
            <a:chOff x="12754253" y="3550846"/>
            <a:chExt cx="5097221" cy="3296204"/>
          </a:xfrm>
        </p:grpSpPr>
        <p:sp>
          <p:nvSpPr>
            <p:cNvPr id="6" name="object 3">
              <a:extLst>
                <a:ext uri="{FF2B5EF4-FFF2-40B4-BE49-F238E27FC236}">
                  <a16:creationId xmlns:a16="http://schemas.microsoft.com/office/drawing/2014/main" id="{EA2480A8-E415-D34E-9178-AA9A75A0C7E1}"/>
                </a:ext>
              </a:extLst>
            </p:cNvPr>
            <p:cNvSpPr/>
            <p:nvPr/>
          </p:nvSpPr>
          <p:spPr>
            <a:xfrm rot="5400000">
              <a:off x="13654762" y="2650337"/>
              <a:ext cx="3296204" cy="5097221"/>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8" name="Imagen 7">
              <a:extLst>
                <a:ext uri="{FF2B5EF4-FFF2-40B4-BE49-F238E27FC236}">
                  <a16:creationId xmlns:a16="http://schemas.microsoft.com/office/drawing/2014/main" id="{C8671BB5-CC70-C7D8-C5FE-6BE2FF1D1AF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977338" y="3848100"/>
              <a:ext cx="4624862" cy="2743200"/>
            </a:xfrm>
            <a:prstGeom prst="rect">
              <a:avLst/>
            </a:prstGeom>
          </p:spPr>
        </p:pic>
      </p:grpSp>
    </p:spTree>
    <p:extLst>
      <p:ext uri="{BB962C8B-B14F-4D97-AF65-F5344CB8AC3E}">
        <p14:creationId xmlns:p14="http://schemas.microsoft.com/office/powerpoint/2010/main" val="37058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alphaModFix amt="97000"/>
          </a:blip>
          <a:srcRect l="18146" t="18339" r="31685" b="22961"/>
          <a:stretch>
            <a:fillRect/>
          </a:stretch>
        </p:blipFill>
        <p:spPr>
          <a:xfrm>
            <a:off x="16078200" y="103733"/>
            <a:ext cx="1981200" cy="1573743"/>
          </a:xfrm>
          <a:prstGeom prst="rect">
            <a:avLst/>
          </a:prstGeom>
        </p:spPr>
      </p:pic>
      <p:sp>
        <p:nvSpPr>
          <p:cNvPr id="12" name="object 2">
            <a:extLst>
              <a:ext uri="{FF2B5EF4-FFF2-40B4-BE49-F238E27FC236}">
                <a16:creationId xmlns:a16="http://schemas.microsoft.com/office/drawing/2014/main" id="{F1573340-2F56-4DE3-8160-B24E651B4F21}"/>
              </a:ext>
            </a:extLst>
          </p:cNvPr>
          <p:cNvSpPr/>
          <p:nvPr/>
        </p:nvSpPr>
        <p:spPr>
          <a:xfrm rot="5400000">
            <a:off x="-4343330" y="4368729"/>
            <a:ext cx="10287001" cy="1549543"/>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grpSp>
        <p:nvGrpSpPr>
          <p:cNvPr id="13" name="object 4">
            <a:extLst>
              <a:ext uri="{FF2B5EF4-FFF2-40B4-BE49-F238E27FC236}">
                <a16:creationId xmlns:a16="http://schemas.microsoft.com/office/drawing/2014/main" id="{D14CD63E-0791-4975-B1AF-48512617E9FC}"/>
              </a:ext>
            </a:extLst>
          </p:cNvPr>
          <p:cNvGrpSpPr/>
          <p:nvPr/>
        </p:nvGrpSpPr>
        <p:grpSpPr>
          <a:xfrm rot="5400000">
            <a:off x="-4168745" y="4685232"/>
            <a:ext cx="9966288" cy="1114401"/>
            <a:chOff x="329181" y="5649470"/>
            <a:chExt cx="11379710" cy="1062227"/>
          </a:xfrm>
        </p:grpSpPr>
        <p:sp>
          <p:nvSpPr>
            <p:cNvPr id="14" name="object 5">
              <a:extLst>
                <a:ext uri="{FF2B5EF4-FFF2-40B4-BE49-F238E27FC236}">
                  <a16:creationId xmlns:a16="http://schemas.microsoft.com/office/drawing/2014/main" id="{BDE83BE6-9C0C-49E7-8981-262E3AB5DC43}"/>
                </a:ext>
              </a:extLst>
            </p:cNvPr>
            <p:cNvSpPr/>
            <p:nvPr/>
          </p:nvSpPr>
          <p:spPr>
            <a:xfrm>
              <a:off x="329181" y="5949697"/>
              <a:ext cx="553213" cy="551688"/>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6E13599-B7E4-4A6B-94D0-A488983F9956}"/>
                </a:ext>
              </a:extLst>
            </p:cNvPr>
            <p:cNvSpPr/>
            <p:nvPr/>
          </p:nvSpPr>
          <p:spPr>
            <a:xfrm>
              <a:off x="804671" y="6167629"/>
              <a:ext cx="438911" cy="438913"/>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2E42B433-49CE-4F5D-91DA-5038DD2D8447}"/>
                </a:ext>
              </a:extLst>
            </p:cNvPr>
            <p:cNvSpPr/>
            <p:nvPr/>
          </p:nvSpPr>
          <p:spPr>
            <a:xfrm>
              <a:off x="1050032" y="5772913"/>
              <a:ext cx="571499" cy="571500"/>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19EBCB88-B52D-432C-B5B2-41A83313B2D0}"/>
                </a:ext>
              </a:extLst>
            </p:cNvPr>
            <p:cNvSpPr/>
            <p:nvPr/>
          </p:nvSpPr>
          <p:spPr>
            <a:xfrm>
              <a:off x="1624581" y="5864353"/>
              <a:ext cx="560831" cy="560832"/>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E42B701F-8889-40EA-98AC-F598334C40D6}"/>
                </a:ext>
              </a:extLst>
            </p:cNvPr>
            <p:cNvSpPr/>
            <p:nvPr/>
          </p:nvSpPr>
          <p:spPr>
            <a:xfrm>
              <a:off x="2119881" y="5949698"/>
              <a:ext cx="633983" cy="633984"/>
            </a:xfrm>
            <a:prstGeom prst="rect">
              <a:avLst/>
            </a:prstGeom>
            <a:blipFill>
              <a:blip r:embed="rId8"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25A5597D-4E32-4698-BC19-8C36B7B702A3}"/>
                </a:ext>
              </a:extLst>
            </p:cNvPr>
            <p:cNvSpPr/>
            <p:nvPr/>
          </p:nvSpPr>
          <p:spPr>
            <a:xfrm>
              <a:off x="2569461" y="5649470"/>
              <a:ext cx="548638" cy="547116"/>
            </a:xfrm>
            <a:prstGeom prst="rect">
              <a:avLst/>
            </a:prstGeom>
            <a:blipFill>
              <a:blip r:embed="rId9"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id="{CB460FBE-DBDE-4E52-BFCD-C362A86F6058}"/>
                </a:ext>
              </a:extLst>
            </p:cNvPr>
            <p:cNvSpPr/>
            <p:nvPr/>
          </p:nvSpPr>
          <p:spPr>
            <a:xfrm>
              <a:off x="3110482" y="6030470"/>
              <a:ext cx="615695" cy="615697"/>
            </a:xfrm>
            <a:prstGeom prst="rect">
              <a:avLst/>
            </a:prstGeom>
            <a:blipFill>
              <a:blip r:embed="rId10" cstate="print"/>
              <a:stretch>
                <a:fillRect/>
              </a:stretch>
            </a:blipFill>
          </p:spPr>
          <p:txBody>
            <a:bodyPr wrap="square" lIns="0" tIns="0" rIns="0" bIns="0" rtlCol="0"/>
            <a:lstStyle/>
            <a:p>
              <a:endParaRPr/>
            </a:p>
          </p:txBody>
        </p:sp>
        <p:sp>
          <p:nvSpPr>
            <p:cNvPr id="21" name="object 12">
              <a:extLst>
                <a:ext uri="{FF2B5EF4-FFF2-40B4-BE49-F238E27FC236}">
                  <a16:creationId xmlns:a16="http://schemas.microsoft.com/office/drawing/2014/main" id="{1645FF91-8523-4392-9D2E-B49B9C5BEBF1}"/>
                </a:ext>
              </a:extLst>
            </p:cNvPr>
            <p:cNvSpPr/>
            <p:nvPr/>
          </p:nvSpPr>
          <p:spPr>
            <a:xfrm>
              <a:off x="4323586" y="6003038"/>
              <a:ext cx="571499" cy="569976"/>
            </a:xfrm>
            <a:prstGeom prst="rect">
              <a:avLst/>
            </a:prstGeom>
            <a:blipFill>
              <a:blip r:embed="rId11"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298EBD35-2631-4E70-AE19-B1FCCF3E21FF}"/>
                </a:ext>
              </a:extLst>
            </p:cNvPr>
            <p:cNvSpPr/>
            <p:nvPr/>
          </p:nvSpPr>
          <p:spPr>
            <a:xfrm>
              <a:off x="5422391" y="5925313"/>
              <a:ext cx="667512" cy="669035"/>
            </a:xfrm>
            <a:prstGeom prst="rect">
              <a:avLst/>
            </a:prstGeom>
            <a:blipFill>
              <a:blip r:embed="rId12"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9BD88A08-1A8E-4BBD-A291-174F3F3FD117}"/>
                </a:ext>
              </a:extLst>
            </p:cNvPr>
            <p:cNvSpPr/>
            <p:nvPr/>
          </p:nvSpPr>
          <p:spPr>
            <a:xfrm>
              <a:off x="4966713" y="6028945"/>
              <a:ext cx="585215" cy="585216"/>
            </a:xfrm>
            <a:prstGeom prst="rect">
              <a:avLst/>
            </a:prstGeom>
            <a:blipFill>
              <a:blip r:embed="rId13" cstate="print"/>
              <a:stretch>
                <a:fillRect/>
              </a:stretch>
            </a:blipFill>
          </p:spPr>
          <p:txBody>
            <a:bodyPr wrap="square" lIns="0" tIns="0" rIns="0" bIns="0" rtlCol="0"/>
            <a:lstStyle/>
            <a:p>
              <a:endParaRPr/>
            </a:p>
          </p:txBody>
        </p:sp>
        <p:sp>
          <p:nvSpPr>
            <p:cNvPr id="24" name="object 15">
              <a:extLst>
                <a:ext uri="{FF2B5EF4-FFF2-40B4-BE49-F238E27FC236}">
                  <a16:creationId xmlns:a16="http://schemas.microsoft.com/office/drawing/2014/main" id="{FDFAFEC4-8CB9-4ED3-9520-3A2ECD05F659}"/>
                </a:ext>
              </a:extLst>
            </p:cNvPr>
            <p:cNvSpPr/>
            <p:nvPr/>
          </p:nvSpPr>
          <p:spPr>
            <a:xfrm>
              <a:off x="3814570" y="5978653"/>
              <a:ext cx="443484" cy="443485"/>
            </a:xfrm>
            <a:prstGeom prst="rect">
              <a:avLst/>
            </a:prstGeom>
            <a:blipFill>
              <a:blip r:embed="rId14" cstate="print"/>
              <a:stretch>
                <a:fillRect/>
              </a:stretch>
            </a:blipFill>
          </p:spPr>
          <p:txBody>
            <a:bodyPr wrap="square" lIns="0" tIns="0" rIns="0" bIns="0" rtlCol="0"/>
            <a:lstStyle/>
            <a:p>
              <a:endParaRPr/>
            </a:p>
          </p:txBody>
        </p:sp>
        <p:sp>
          <p:nvSpPr>
            <p:cNvPr id="25" name="object 17">
              <a:extLst>
                <a:ext uri="{FF2B5EF4-FFF2-40B4-BE49-F238E27FC236}">
                  <a16:creationId xmlns:a16="http://schemas.microsoft.com/office/drawing/2014/main" id="{04DC04A3-7ACE-41D7-A61F-799852A2E28A}"/>
                </a:ext>
              </a:extLst>
            </p:cNvPr>
            <p:cNvSpPr/>
            <p:nvPr/>
          </p:nvSpPr>
          <p:spPr>
            <a:xfrm>
              <a:off x="5948170" y="6015229"/>
              <a:ext cx="553213" cy="551688"/>
            </a:xfrm>
            <a:prstGeom prst="rect">
              <a:avLst/>
            </a:prstGeom>
            <a:blipFill>
              <a:blip r:embed="rId4" cstate="print"/>
              <a:stretch>
                <a:fillRect/>
              </a:stretch>
            </a:blipFill>
          </p:spPr>
          <p:txBody>
            <a:bodyPr wrap="square" lIns="0" tIns="0" rIns="0" bIns="0" rtlCol="0"/>
            <a:lstStyle/>
            <a:p>
              <a:endParaRPr/>
            </a:p>
          </p:txBody>
        </p:sp>
        <p:sp>
          <p:nvSpPr>
            <p:cNvPr id="26" name="object 18">
              <a:extLst>
                <a:ext uri="{FF2B5EF4-FFF2-40B4-BE49-F238E27FC236}">
                  <a16:creationId xmlns:a16="http://schemas.microsoft.com/office/drawing/2014/main" id="{967C114B-BC87-4A83-AE40-7F92FF8C408A}"/>
                </a:ext>
              </a:extLst>
            </p:cNvPr>
            <p:cNvSpPr/>
            <p:nvPr/>
          </p:nvSpPr>
          <p:spPr>
            <a:xfrm>
              <a:off x="6423660" y="6233161"/>
              <a:ext cx="438911" cy="438913"/>
            </a:xfrm>
            <a:prstGeom prst="rect">
              <a:avLst/>
            </a:prstGeom>
            <a:blipFill>
              <a:blip r:embed="rId5" cstate="print"/>
              <a:stretch>
                <a:fillRect/>
              </a:stretch>
            </a:blipFill>
          </p:spPr>
          <p:txBody>
            <a:bodyPr wrap="square" lIns="0" tIns="0" rIns="0" bIns="0" rtlCol="0"/>
            <a:lstStyle/>
            <a:p>
              <a:endParaRPr/>
            </a:p>
          </p:txBody>
        </p:sp>
        <p:sp>
          <p:nvSpPr>
            <p:cNvPr id="27" name="object 19">
              <a:extLst>
                <a:ext uri="{FF2B5EF4-FFF2-40B4-BE49-F238E27FC236}">
                  <a16:creationId xmlns:a16="http://schemas.microsoft.com/office/drawing/2014/main" id="{01D13196-5686-4412-A59E-F7EDE72CAAF7}"/>
                </a:ext>
              </a:extLst>
            </p:cNvPr>
            <p:cNvSpPr/>
            <p:nvPr/>
          </p:nvSpPr>
          <p:spPr>
            <a:xfrm>
              <a:off x="6669022" y="5838445"/>
              <a:ext cx="571499" cy="571500"/>
            </a:xfrm>
            <a:prstGeom prst="rect">
              <a:avLst/>
            </a:prstGeom>
            <a:blipFill>
              <a:blip r:embed="rId6" cstate="print"/>
              <a:stretch>
                <a:fillRect/>
              </a:stretch>
            </a:blipFill>
          </p:spPr>
          <p:txBody>
            <a:bodyPr wrap="square" lIns="0" tIns="0" rIns="0" bIns="0" rtlCol="0"/>
            <a:lstStyle/>
            <a:p>
              <a:endParaRPr/>
            </a:p>
          </p:txBody>
        </p:sp>
        <p:sp>
          <p:nvSpPr>
            <p:cNvPr id="28" name="object 20">
              <a:extLst>
                <a:ext uri="{FF2B5EF4-FFF2-40B4-BE49-F238E27FC236}">
                  <a16:creationId xmlns:a16="http://schemas.microsoft.com/office/drawing/2014/main" id="{76F889C5-851A-4DC2-ADD0-DCD8A6E749BC}"/>
                </a:ext>
              </a:extLst>
            </p:cNvPr>
            <p:cNvSpPr/>
            <p:nvPr/>
          </p:nvSpPr>
          <p:spPr>
            <a:xfrm>
              <a:off x="7243569" y="5929885"/>
              <a:ext cx="560831" cy="560832"/>
            </a:xfrm>
            <a:prstGeom prst="rect">
              <a:avLst/>
            </a:prstGeom>
            <a:blipFill>
              <a:blip r:embed="rId7" cstate="print"/>
              <a:stretch>
                <a:fillRect/>
              </a:stretch>
            </a:blipFill>
          </p:spPr>
          <p:txBody>
            <a:bodyPr wrap="square" lIns="0" tIns="0" rIns="0" bIns="0" rtlCol="0"/>
            <a:lstStyle/>
            <a:p>
              <a:endParaRPr/>
            </a:p>
          </p:txBody>
        </p:sp>
        <p:sp>
          <p:nvSpPr>
            <p:cNvPr id="29" name="object 21">
              <a:extLst>
                <a:ext uri="{FF2B5EF4-FFF2-40B4-BE49-F238E27FC236}">
                  <a16:creationId xmlns:a16="http://schemas.microsoft.com/office/drawing/2014/main" id="{ED6DB500-8054-4D80-9ECE-4BE6012F8216}"/>
                </a:ext>
              </a:extLst>
            </p:cNvPr>
            <p:cNvSpPr/>
            <p:nvPr/>
          </p:nvSpPr>
          <p:spPr>
            <a:xfrm>
              <a:off x="7738871" y="6015229"/>
              <a:ext cx="633983" cy="633984"/>
            </a:xfrm>
            <a:prstGeom prst="rect">
              <a:avLst/>
            </a:prstGeom>
            <a:blipFill>
              <a:blip r:embed="rId8" cstate="print"/>
              <a:stretch>
                <a:fillRect/>
              </a:stretch>
            </a:blipFill>
          </p:spPr>
          <p:txBody>
            <a:bodyPr wrap="square" lIns="0" tIns="0" rIns="0" bIns="0" rtlCol="0"/>
            <a:lstStyle/>
            <a:p>
              <a:endParaRPr/>
            </a:p>
          </p:txBody>
        </p:sp>
        <p:sp>
          <p:nvSpPr>
            <p:cNvPr id="30" name="object 22">
              <a:extLst>
                <a:ext uri="{FF2B5EF4-FFF2-40B4-BE49-F238E27FC236}">
                  <a16:creationId xmlns:a16="http://schemas.microsoft.com/office/drawing/2014/main" id="{8ECA8643-F98B-45A0-86DA-6166BBF62F72}"/>
                </a:ext>
              </a:extLst>
            </p:cNvPr>
            <p:cNvSpPr/>
            <p:nvPr/>
          </p:nvSpPr>
          <p:spPr>
            <a:xfrm>
              <a:off x="8188450" y="5715001"/>
              <a:ext cx="548640" cy="547116"/>
            </a:xfrm>
            <a:prstGeom prst="rect">
              <a:avLst/>
            </a:prstGeom>
            <a:blipFill>
              <a:blip r:embed="rId9" cstate="print"/>
              <a:stretch>
                <a:fillRect/>
              </a:stretch>
            </a:blipFill>
          </p:spPr>
          <p:txBody>
            <a:bodyPr wrap="square" lIns="0" tIns="0" rIns="0" bIns="0" rtlCol="0"/>
            <a:lstStyle/>
            <a:p>
              <a:endParaRPr/>
            </a:p>
          </p:txBody>
        </p:sp>
        <p:sp>
          <p:nvSpPr>
            <p:cNvPr id="31" name="object 23">
              <a:extLst>
                <a:ext uri="{FF2B5EF4-FFF2-40B4-BE49-F238E27FC236}">
                  <a16:creationId xmlns:a16="http://schemas.microsoft.com/office/drawing/2014/main" id="{C873C2AA-9D01-4597-AD66-A773DAB909DC}"/>
                </a:ext>
              </a:extLst>
            </p:cNvPr>
            <p:cNvSpPr/>
            <p:nvPr/>
          </p:nvSpPr>
          <p:spPr>
            <a:xfrm>
              <a:off x="8729472" y="6096000"/>
              <a:ext cx="615696" cy="615697"/>
            </a:xfrm>
            <a:prstGeom prst="rect">
              <a:avLst/>
            </a:prstGeom>
            <a:blipFill>
              <a:blip r:embed="rId10" cstate="print"/>
              <a:stretch>
                <a:fillRect/>
              </a:stretch>
            </a:blipFill>
          </p:spPr>
          <p:txBody>
            <a:bodyPr wrap="square" lIns="0" tIns="0" rIns="0" bIns="0" rtlCol="0"/>
            <a:lstStyle/>
            <a:p>
              <a:endParaRPr/>
            </a:p>
          </p:txBody>
        </p:sp>
        <p:sp>
          <p:nvSpPr>
            <p:cNvPr id="32" name="object 24">
              <a:extLst>
                <a:ext uri="{FF2B5EF4-FFF2-40B4-BE49-F238E27FC236}">
                  <a16:creationId xmlns:a16="http://schemas.microsoft.com/office/drawing/2014/main" id="{D1D5EA98-C182-411E-A9B1-3BA3E1A66783}"/>
                </a:ext>
              </a:extLst>
            </p:cNvPr>
            <p:cNvSpPr/>
            <p:nvPr/>
          </p:nvSpPr>
          <p:spPr>
            <a:xfrm>
              <a:off x="9944099" y="6068568"/>
              <a:ext cx="569976" cy="569976"/>
            </a:xfrm>
            <a:prstGeom prst="rect">
              <a:avLst/>
            </a:prstGeom>
            <a:blipFill>
              <a:blip r:embed="rId11" cstate="print"/>
              <a:stretch>
                <a:fillRect/>
              </a:stretch>
            </a:blipFill>
          </p:spPr>
          <p:txBody>
            <a:bodyPr wrap="square" lIns="0" tIns="0" rIns="0" bIns="0" rtlCol="0"/>
            <a:lstStyle/>
            <a:p>
              <a:endParaRPr/>
            </a:p>
          </p:txBody>
        </p:sp>
        <p:sp>
          <p:nvSpPr>
            <p:cNvPr id="33" name="object 25">
              <a:extLst>
                <a:ext uri="{FF2B5EF4-FFF2-40B4-BE49-F238E27FC236}">
                  <a16:creationId xmlns:a16="http://schemas.microsoft.com/office/drawing/2014/main" id="{7BCC32AD-2DF5-4C71-80D6-A14BCC13EEA5}"/>
                </a:ext>
              </a:extLst>
            </p:cNvPr>
            <p:cNvSpPr/>
            <p:nvPr/>
          </p:nvSpPr>
          <p:spPr>
            <a:xfrm>
              <a:off x="11041379" y="5990843"/>
              <a:ext cx="667512" cy="669037"/>
            </a:xfrm>
            <a:prstGeom prst="rect">
              <a:avLst/>
            </a:prstGeom>
            <a:blipFill>
              <a:blip r:embed="rId12" cstate="print"/>
              <a:stretch>
                <a:fillRect/>
              </a:stretch>
            </a:blipFill>
          </p:spPr>
          <p:txBody>
            <a:bodyPr wrap="square" lIns="0" tIns="0" rIns="0" bIns="0" rtlCol="0"/>
            <a:lstStyle/>
            <a:p>
              <a:endParaRPr/>
            </a:p>
          </p:txBody>
        </p:sp>
        <p:sp>
          <p:nvSpPr>
            <p:cNvPr id="34" name="object 26">
              <a:extLst>
                <a:ext uri="{FF2B5EF4-FFF2-40B4-BE49-F238E27FC236}">
                  <a16:creationId xmlns:a16="http://schemas.microsoft.com/office/drawing/2014/main" id="{F1627365-11AA-47B1-8EE3-3638F7E3A704}"/>
                </a:ext>
              </a:extLst>
            </p:cNvPr>
            <p:cNvSpPr/>
            <p:nvPr/>
          </p:nvSpPr>
          <p:spPr>
            <a:xfrm>
              <a:off x="10585703" y="6094475"/>
              <a:ext cx="585215" cy="585216"/>
            </a:xfrm>
            <a:prstGeom prst="rect">
              <a:avLst/>
            </a:prstGeom>
            <a:blipFill>
              <a:blip r:embed="rId13" cstate="print"/>
              <a:stretch>
                <a:fillRect/>
              </a:stretch>
            </a:blipFill>
          </p:spPr>
          <p:txBody>
            <a:bodyPr wrap="square" lIns="0" tIns="0" rIns="0" bIns="0" rtlCol="0"/>
            <a:lstStyle/>
            <a:p>
              <a:endParaRPr/>
            </a:p>
          </p:txBody>
        </p:sp>
        <p:sp>
          <p:nvSpPr>
            <p:cNvPr id="35" name="object 27">
              <a:extLst>
                <a:ext uri="{FF2B5EF4-FFF2-40B4-BE49-F238E27FC236}">
                  <a16:creationId xmlns:a16="http://schemas.microsoft.com/office/drawing/2014/main" id="{02161A0F-3A4A-49DD-A827-17BD06D72A40}"/>
                </a:ext>
              </a:extLst>
            </p:cNvPr>
            <p:cNvSpPr/>
            <p:nvPr/>
          </p:nvSpPr>
          <p:spPr>
            <a:xfrm>
              <a:off x="9433561" y="6044183"/>
              <a:ext cx="443482" cy="443485"/>
            </a:xfrm>
            <a:prstGeom prst="rect">
              <a:avLst/>
            </a:prstGeom>
            <a:blipFill>
              <a:blip r:embed="rId14" cstate="print"/>
              <a:stretch>
                <a:fillRect/>
              </a:stretch>
            </a:blipFill>
          </p:spPr>
          <p:txBody>
            <a:bodyPr wrap="square" lIns="0" tIns="0" rIns="0" bIns="0" rtlCol="0"/>
            <a:lstStyle/>
            <a:p>
              <a:endParaRPr/>
            </a:p>
          </p:txBody>
        </p:sp>
      </p:grpSp>
      <p:sp>
        <p:nvSpPr>
          <p:cNvPr id="10" name="CuadroTexto 9">
            <a:extLst>
              <a:ext uri="{FF2B5EF4-FFF2-40B4-BE49-F238E27FC236}">
                <a16:creationId xmlns:a16="http://schemas.microsoft.com/office/drawing/2014/main" id="{946CAF2F-4B00-C49F-C96C-2CE1A610C755}"/>
              </a:ext>
            </a:extLst>
          </p:cNvPr>
          <p:cNvSpPr txBox="1"/>
          <p:nvPr/>
        </p:nvSpPr>
        <p:spPr>
          <a:xfrm>
            <a:off x="1983949" y="2327803"/>
            <a:ext cx="9144000" cy="1951047"/>
          </a:xfrm>
          <a:prstGeom prst="rect">
            <a:avLst/>
          </a:prstGeom>
          <a:noFill/>
        </p:spPr>
        <p:txBody>
          <a:bodyPr wrap="square">
            <a:spAutoFit/>
          </a:bodyPr>
          <a:lstStyle/>
          <a:p>
            <a:pPr marL="457200" indent="-457200" algn="just">
              <a:lnSpc>
                <a:spcPct val="150000"/>
              </a:lnSpc>
              <a:spcAft>
                <a:spcPts val="800"/>
              </a:spcAft>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En el plano psicoemocional, una buena higiene psicológica permite </a:t>
            </a:r>
            <a:r>
              <a:rPr lang="es-CO" sz="2800" b="1"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regular las emociones</a:t>
            </a: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 que pueden surgir antes, durante y después del deporte. </a:t>
            </a:r>
            <a:endParaRPr lang="es-CO" sz="2800" kern="1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6" name="CuadroTexto 35">
            <a:extLst>
              <a:ext uri="{FF2B5EF4-FFF2-40B4-BE49-F238E27FC236}">
                <a16:creationId xmlns:a16="http://schemas.microsoft.com/office/drawing/2014/main" id="{E0DA6F6A-53D5-4D2D-A6F6-101022C4B07B}"/>
              </a:ext>
            </a:extLst>
          </p:cNvPr>
          <p:cNvSpPr txBox="1"/>
          <p:nvPr/>
        </p:nvSpPr>
        <p:spPr>
          <a:xfrm>
            <a:off x="2004715" y="5050043"/>
            <a:ext cx="9144000" cy="1961627"/>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Así pues, alejaremos los pensamientos y sensaciones negativas para poder rendir mejor y entrenar con mayores resultados. </a:t>
            </a:r>
            <a:endParaRPr lang="es-CO" sz="2800" dirty="0"/>
          </a:p>
        </p:txBody>
      </p:sp>
      <p:sp>
        <p:nvSpPr>
          <p:cNvPr id="38" name="CuadroTexto 37">
            <a:extLst>
              <a:ext uri="{FF2B5EF4-FFF2-40B4-BE49-F238E27FC236}">
                <a16:creationId xmlns:a16="http://schemas.microsoft.com/office/drawing/2014/main" id="{F4C3DD34-CD91-A3F8-CD40-E71A49FF0BDF}"/>
              </a:ext>
            </a:extLst>
          </p:cNvPr>
          <p:cNvSpPr txBox="1"/>
          <p:nvPr/>
        </p:nvSpPr>
        <p:spPr>
          <a:xfrm>
            <a:off x="1941044" y="7772708"/>
            <a:ext cx="9144000" cy="1315296"/>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s-CO" sz="2800" kern="0" dirty="0">
                <a:solidFill>
                  <a:srgbClr val="202020"/>
                </a:solidFill>
                <a:effectLst/>
                <a:latin typeface="Segoe UI Light" panose="020B0502040204020203" pitchFamily="34" charset="0"/>
                <a:ea typeface="Times New Roman" panose="02020603050405020304" pitchFamily="18" charset="0"/>
                <a:cs typeface="Segoe UI Light" panose="020B0502040204020203" pitchFamily="34" charset="0"/>
              </a:rPr>
              <a:t>Asimismo, la moderación emocional evitará comportamientos tóxicos típicos de las competiciones..</a:t>
            </a:r>
            <a:endParaRPr lang="es-CO" sz="2800" dirty="0"/>
          </a:p>
        </p:txBody>
      </p:sp>
      <p:grpSp>
        <p:nvGrpSpPr>
          <p:cNvPr id="42" name="Grupo 41">
            <a:extLst>
              <a:ext uri="{FF2B5EF4-FFF2-40B4-BE49-F238E27FC236}">
                <a16:creationId xmlns:a16="http://schemas.microsoft.com/office/drawing/2014/main" id="{E05BCBAB-65D5-A372-5735-1784C21FF4C0}"/>
              </a:ext>
            </a:extLst>
          </p:cNvPr>
          <p:cNvGrpSpPr/>
          <p:nvPr/>
        </p:nvGrpSpPr>
        <p:grpSpPr>
          <a:xfrm>
            <a:off x="12391274" y="3720274"/>
            <a:ext cx="5507075" cy="3753050"/>
            <a:chOff x="12344399" y="3550846"/>
            <a:chExt cx="5507075" cy="3753050"/>
          </a:xfrm>
        </p:grpSpPr>
        <p:sp>
          <p:nvSpPr>
            <p:cNvPr id="39" name="object 3">
              <a:extLst>
                <a:ext uri="{FF2B5EF4-FFF2-40B4-BE49-F238E27FC236}">
                  <a16:creationId xmlns:a16="http://schemas.microsoft.com/office/drawing/2014/main" id="{C00B93A1-5FAA-8338-B095-73735CA72026}"/>
                </a:ext>
              </a:extLst>
            </p:cNvPr>
            <p:cNvSpPr/>
            <p:nvPr/>
          </p:nvSpPr>
          <p:spPr>
            <a:xfrm rot="5400000">
              <a:off x="13221412" y="2673833"/>
              <a:ext cx="3753050" cy="5507075"/>
            </a:xfrm>
            <a:custGeom>
              <a:avLst/>
              <a:gdLst/>
              <a:ahLst/>
              <a:cxnLst/>
              <a:rect l="l" t="t" r="r" b="b"/>
              <a:pathLst>
                <a:path w="6419215" h="6024880">
                  <a:moveTo>
                    <a:pt x="6419088" y="0"/>
                  </a:moveTo>
                  <a:lnTo>
                    <a:pt x="0" y="0"/>
                  </a:lnTo>
                  <a:lnTo>
                    <a:pt x="0" y="6024372"/>
                  </a:lnTo>
                  <a:lnTo>
                    <a:pt x="6419088" y="6024372"/>
                  </a:lnTo>
                  <a:lnTo>
                    <a:pt x="6419088" y="0"/>
                  </a:lnTo>
                  <a:close/>
                </a:path>
              </a:pathLst>
            </a:custGeom>
            <a:solidFill>
              <a:srgbClr val="FFC000"/>
            </a:solidFill>
          </p:spPr>
          <p:txBody>
            <a:bodyPr wrap="square" lIns="0" tIns="0" rIns="0" bIns="0" rtlCol="0"/>
            <a:lstStyle/>
            <a:p>
              <a:endParaRPr sz="2400">
                <a:latin typeface="Segoe UI Light" panose="020B0502040204020203" pitchFamily="34" charset="0"/>
                <a:cs typeface="Segoe UI Light" panose="020B0502040204020203" pitchFamily="34" charset="0"/>
              </a:endParaRPr>
            </a:p>
          </p:txBody>
        </p:sp>
        <p:pic>
          <p:nvPicPr>
            <p:cNvPr id="41" name="Imagen 40">
              <a:extLst>
                <a:ext uri="{FF2B5EF4-FFF2-40B4-BE49-F238E27FC236}">
                  <a16:creationId xmlns:a16="http://schemas.microsoft.com/office/drawing/2014/main" id="{E314574F-AFF2-C908-3D8C-B7450C0FA7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561147" y="3732523"/>
              <a:ext cx="5073579" cy="3409869"/>
            </a:xfrm>
            <a:prstGeom prst="rect">
              <a:avLst/>
            </a:prstGeom>
          </p:spPr>
        </p:pic>
      </p:grpSp>
    </p:spTree>
    <p:extLst>
      <p:ext uri="{BB962C8B-B14F-4D97-AF65-F5344CB8AC3E}">
        <p14:creationId xmlns:p14="http://schemas.microsoft.com/office/powerpoint/2010/main" val="327025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6308</TotalTime>
  <Words>3542</Words>
  <Application>Microsoft Office PowerPoint</Application>
  <PresentationFormat>Personalizado</PresentationFormat>
  <Paragraphs>433</Paragraphs>
  <Slides>53</Slides>
  <Notes>13</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53</vt:i4>
      </vt:variant>
    </vt:vector>
  </HeadingPairs>
  <TitlesOfParts>
    <vt:vector size="61" baseType="lpstr">
      <vt:lpstr>Carlito</vt:lpstr>
      <vt:lpstr>Poppins Bold</vt:lpstr>
      <vt:lpstr>Calibri</vt:lpstr>
      <vt:lpstr>Poppins</vt:lpstr>
      <vt:lpstr>Wingdings</vt:lpstr>
      <vt:lpstr>Segoe UI Light</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Vivo Naranja y Rosa Sencillo Degradado Presentación</dc:title>
  <dc:creator>user</dc:creator>
  <cp:lastModifiedBy>Luis Gomez Correa</cp:lastModifiedBy>
  <cp:revision>303</cp:revision>
  <dcterms:created xsi:type="dcterms:W3CDTF">2006-08-16T00:00:00Z</dcterms:created>
  <dcterms:modified xsi:type="dcterms:W3CDTF">2023-07-11T00:04:36Z</dcterms:modified>
  <dc:identifier>DAFCe_ettxY</dc:identifier>
</cp:coreProperties>
</file>