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5" r:id="rId2"/>
    <p:sldId id="266" r:id="rId3"/>
    <p:sldId id="270" r:id="rId4"/>
    <p:sldId id="278" r:id="rId5"/>
    <p:sldId id="365" r:id="rId6"/>
    <p:sldId id="256" r:id="rId7"/>
    <p:sldId id="257" r:id="rId8"/>
    <p:sldId id="259" r:id="rId9"/>
    <p:sldId id="272" r:id="rId10"/>
    <p:sldId id="273" r:id="rId11"/>
    <p:sldId id="274" r:id="rId12"/>
    <p:sldId id="276" r:id="rId13"/>
    <p:sldId id="280" r:id="rId14"/>
    <p:sldId id="281" r:id="rId15"/>
    <p:sldId id="283" r:id="rId16"/>
    <p:sldId id="285" r:id="rId17"/>
    <p:sldId id="287" r:id="rId18"/>
    <p:sldId id="295" r:id="rId19"/>
    <p:sldId id="296" r:id="rId20"/>
    <p:sldId id="297" r:id="rId21"/>
    <p:sldId id="298" r:id="rId22"/>
    <p:sldId id="301" r:id="rId23"/>
    <p:sldId id="356" r:id="rId24"/>
    <p:sldId id="309" r:id="rId25"/>
    <p:sldId id="310" r:id="rId26"/>
    <p:sldId id="311" r:id="rId27"/>
    <p:sldId id="315" r:id="rId28"/>
    <p:sldId id="314" r:id="rId29"/>
    <p:sldId id="316" r:id="rId30"/>
    <p:sldId id="338" r:id="rId31"/>
    <p:sldId id="347" r:id="rId32"/>
    <p:sldId id="348" r:id="rId33"/>
    <p:sldId id="349" r:id="rId34"/>
    <p:sldId id="363" r:id="rId35"/>
    <p:sldId id="361" r:id="rId36"/>
    <p:sldId id="362" r:id="rId37"/>
    <p:sldId id="357" r:id="rId38"/>
    <p:sldId id="359" r:id="rId39"/>
    <p:sldId id="360" r:id="rId40"/>
    <p:sldId id="364" r:id="rId4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590DD05D-A1E9-4D9D-9F9E-F87792ED6DAD}">
          <p14:sldIdLst>
            <p14:sldId id="265"/>
            <p14:sldId id="266"/>
            <p14:sldId id="270"/>
            <p14:sldId id="278"/>
            <p14:sldId id="365"/>
            <p14:sldId id="256"/>
            <p14:sldId id="257"/>
            <p14:sldId id="259"/>
            <p14:sldId id="272"/>
            <p14:sldId id="273"/>
            <p14:sldId id="274"/>
            <p14:sldId id="276"/>
            <p14:sldId id="280"/>
            <p14:sldId id="281"/>
            <p14:sldId id="283"/>
            <p14:sldId id="285"/>
            <p14:sldId id="287"/>
            <p14:sldId id="295"/>
            <p14:sldId id="296"/>
            <p14:sldId id="297"/>
            <p14:sldId id="298"/>
            <p14:sldId id="301"/>
            <p14:sldId id="356"/>
            <p14:sldId id="309"/>
            <p14:sldId id="310"/>
            <p14:sldId id="311"/>
            <p14:sldId id="315"/>
            <p14:sldId id="314"/>
            <p14:sldId id="316"/>
            <p14:sldId id="338"/>
            <p14:sldId id="347"/>
            <p14:sldId id="348"/>
            <p14:sldId id="349"/>
            <p14:sldId id="363"/>
            <p14:sldId id="361"/>
            <p14:sldId id="362"/>
            <p14:sldId id="357"/>
            <p14:sldId id="359"/>
            <p14:sldId id="360"/>
            <p14:sldId id="3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264E8A-5B47-4A88-9CD1-4D8A5FC49CC4}" type="datetimeFigureOut">
              <a:rPr lang="es-PE" smtClean="0"/>
              <a:t>21/06/2021</a:t>
            </a:fld>
            <a:endParaRPr lang="es-PE"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CD13A-C5B3-4630-B2D7-4111209B5F0B}" type="slidenum">
              <a:rPr lang="es-PE" smtClean="0"/>
              <a:t>‹Nº›</a:t>
            </a:fld>
            <a:endParaRPr lang="es-PE" dirty="0"/>
          </a:p>
        </p:txBody>
      </p:sp>
    </p:spTree>
    <p:extLst>
      <p:ext uri="{BB962C8B-B14F-4D97-AF65-F5344CB8AC3E}">
        <p14:creationId xmlns:p14="http://schemas.microsoft.com/office/powerpoint/2010/main" val="83996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dirty="0"/>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F18B26-B0B1-47E4-8A10-B43D9F803E59}" type="slidenum">
              <a:rPr lang="es-PE" altLang="es-PE"/>
              <a:pPr/>
              <a:t>10</a:t>
            </a:fld>
            <a:endParaRPr lang="es-PE" altLang="es-PE" dirty="0"/>
          </a:p>
        </p:txBody>
      </p:sp>
    </p:spTree>
    <p:extLst>
      <p:ext uri="{BB962C8B-B14F-4D97-AF65-F5344CB8AC3E}">
        <p14:creationId xmlns:p14="http://schemas.microsoft.com/office/powerpoint/2010/main" val="201770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dirty="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9B9E5C-494A-4F07-8B85-1B1C07B40B9F}" type="slidenum">
              <a:rPr lang="es-PE" altLang="es-PE"/>
              <a:pPr/>
              <a:t>17</a:t>
            </a:fld>
            <a:endParaRPr lang="es-PE" altLang="es-PE" dirty="0"/>
          </a:p>
        </p:txBody>
      </p:sp>
    </p:spTree>
    <p:extLst>
      <p:ext uri="{BB962C8B-B14F-4D97-AF65-F5344CB8AC3E}">
        <p14:creationId xmlns:p14="http://schemas.microsoft.com/office/powerpoint/2010/main" val="354026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PE" dirty="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AF5B3B-2A60-4161-9303-3B879AC02632}" type="slidenum">
              <a:rPr lang="es-PE" altLang="es-PE"/>
              <a:pPr/>
              <a:t>18</a:t>
            </a:fld>
            <a:endParaRPr lang="es-PE" altLang="es-PE" dirty="0"/>
          </a:p>
        </p:txBody>
      </p:sp>
    </p:spTree>
    <p:extLst>
      <p:ext uri="{BB962C8B-B14F-4D97-AF65-F5344CB8AC3E}">
        <p14:creationId xmlns:p14="http://schemas.microsoft.com/office/powerpoint/2010/main" val="202164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204994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69839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287263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414972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6/21/2021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dirty="0"/>
          </a:p>
        </p:txBody>
      </p:sp>
    </p:spTree>
    <p:extLst>
      <p:ext uri="{BB962C8B-B14F-4D97-AF65-F5344CB8AC3E}">
        <p14:creationId xmlns:p14="http://schemas.microsoft.com/office/powerpoint/2010/main" val="16136376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10155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5" name="Marcador de pie de página 4"/>
          <p:cNvSpPr>
            <a:spLocks noGrp="1"/>
          </p:cNvSpPr>
          <p:nvPr>
            <p:ph type="ftr" sz="quarter" idx="11"/>
          </p:nvPr>
        </p:nvSpPr>
        <p:spPr/>
        <p:txBody>
          <a:bodyPr/>
          <a:lstStyle/>
          <a:p>
            <a:endParaRPr lang="es-PE" dirty="0"/>
          </a:p>
        </p:txBody>
      </p:sp>
      <p:sp>
        <p:nvSpPr>
          <p:cNvPr id="6" name="Marcador de número de diapositiva 5"/>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140173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84150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8" name="Marcador de pie de página 7"/>
          <p:cNvSpPr>
            <a:spLocks noGrp="1"/>
          </p:cNvSpPr>
          <p:nvPr>
            <p:ph type="ftr" sz="quarter" idx="11"/>
          </p:nvPr>
        </p:nvSpPr>
        <p:spPr/>
        <p:txBody>
          <a:bodyPr/>
          <a:lstStyle/>
          <a:p>
            <a:endParaRPr lang="es-PE" dirty="0"/>
          </a:p>
        </p:txBody>
      </p:sp>
      <p:sp>
        <p:nvSpPr>
          <p:cNvPr id="9" name="Marcador de número de diapositiva 8"/>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418757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4" name="Marcador de pie de página 3"/>
          <p:cNvSpPr>
            <a:spLocks noGrp="1"/>
          </p:cNvSpPr>
          <p:nvPr>
            <p:ph type="ftr" sz="quarter" idx="11"/>
          </p:nvPr>
        </p:nvSpPr>
        <p:spPr/>
        <p:txBody>
          <a:bodyPr/>
          <a:lstStyle/>
          <a:p>
            <a:endParaRPr lang="es-PE" dirty="0"/>
          </a:p>
        </p:txBody>
      </p:sp>
      <p:sp>
        <p:nvSpPr>
          <p:cNvPr id="5" name="Marcador de número de diapositiva 4"/>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409930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3" name="Marcador de pie de página 2"/>
          <p:cNvSpPr>
            <a:spLocks noGrp="1"/>
          </p:cNvSpPr>
          <p:nvPr>
            <p:ph type="ftr" sz="quarter" idx="11"/>
          </p:nvPr>
        </p:nvSpPr>
        <p:spPr/>
        <p:txBody>
          <a:bodyPr/>
          <a:lstStyle/>
          <a:p>
            <a:endParaRPr lang="es-PE" dirty="0"/>
          </a:p>
        </p:txBody>
      </p:sp>
      <p:sp>
        <p:nvSpPr>
          <p:cNvPr id="4" name="Marcador de número de diapositiva 3"/>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184955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256349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D1842E0-56ED-47E3-8972-C3951B17E40B}" type="datetimeFigureOut">
              <a:rPr lang="es-PE" smtClean="0"/>
              <a:t>21/06/2021</a:t>
            </a:fld>
            <a:endParaRPr lang="es-PE" dirty="0"/>
          </a:p>
        </p:txBody>
      </p:sp>
      <p:sp>
        <p:nvSpPr>
          <p:cNvPr id="6" name="Marcador de pie de página 5"/>
          <p:cNvSpPr>
            <a:spLocks noGrp="1"/>
          </p:cNvSpPr>
          <p:nvPr>
            <p:ph type="ftr" sz="quarter" idx="11"/>
          </p:nvPr>
        </p:nvSpPr>
        <p:spPr/>
        <p:txBody>
          <a:bodyPr/>
          <a:lstStyle/>
          <a:p>
            <a:endParaRPr lang="es-PE" dirty="0"/>
          </a:p>
        </p:txBody>
      </p:sp>
      <p:sp>
        <p:nvSpPr>
          <p:cNvPr id="7" name="Marcador de número de diapositiva 6"/>
          <p:cNvSpPr>
            <a:spLocks noGrp="1"/>
          </p:cNvSpPr>
          <p:nvPr>
            <p:ph type="sldNum" sz="quarter" idx="12"/>
          </p:nvPr>
        </p:nvSpPr>
        <p:spPr/>
        <p:txBody>
          <a:bodyPr/>
          <a:lstStyle/>
          <a:p>
            <a:fld id="{E0615AE0-A723-4359-8D50-527647636901}" type="slidenum">
              <a:rPr lang="es-PE" smtClean="0"/>
              <a:t>‹Nº›</a:t>
            </a:fld>
            <a:endParaRPr lang="es-PE" dirty="0"/>
          </a:p>
        </p:txBody>
      </p:sp>
    </p:spTree>
    <p:extLst>
      <p:ext uri="{BB962C8B-B14F-4D97-AF65-F5344CB8AC3E}">
        <p14:creationId xmlns:p14="http://schemas.microsoft.com/office/powerpoint/2010/main" val="27018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842E0-56ED-47E3-8972-C3951B17E40B}" type="datetimeFigureOut">
              <a:rPr lang="es-PE" smtClean="0"/>
              <a:t>21/06/2021</a:t>
            </a:fld>
            <a:endParaRPr lang="es-PE"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15AE0-A723-4359-8D50-527647636901}" type="slidenum">
              <a:rPr lang="es-PE" smtClean="0"/>
              <a:t>‹Nº›</a:t>
            </a:fld>
            <a:endParaRPr lang="es-PE" dirty="0"/>
          </a:p>
        </p:txBody>
      </p:sp>
    </p:spTree>
    <p:extLst>
      <p:ext uri="{BB962C8B-B14F-4D97-AF65-F5344CB8AC3E}">
        <p14:creationId xmlns:p14="http://schemas.microsoft.com/office/powerpoint/2010/main" val="2040477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paralympic.org/athlet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paralympic.org/athletics"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jpeg"/><Relationship Id="rId7" Type="http://schemas.openxmlformats.org/officeDocument/2006/relationships/hyperlink" Target="https://www.paralympic.org/athletics"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paralympic.org/athletic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hyperlink" Target="https://www.paralympic.org/athletic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aralympic.org/athletics" TargetMode="Externa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s://www.paralympic.org/athletic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aralympic.org/athletics"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aralympic.org/athletics"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aralympic.org/athleti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paralympic.org/athletics" TargetMode="External"/><Relationship Id="rId7"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s://www.paralympic.org/athletics"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s://www.paralympic.org/athletics"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5.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4.jpe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hyperlink" Target="https://www.paralympic.org/athletics"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hyperlink" Target="https://www.paralympic.org/athletics"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819400" y="304800"/>
            <a:ext cx="5715000" cy="5486400"/>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5346700"/>
            <a:ext cx="12191999" cy="15113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131518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Imagen 11"/>
          <p:cNvPicPr>
            <a:picLocks noChangeAspect="1"/>
          </p:cNvPicPr>
          <p:nvPr/>
        </p:nvPicPr>
        <p:blipFill>
          <a:blip r:embed="rId3">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6 Rectángulo"/>
          <p:cNvSpPr>
            <a:spLocks noChangeArrowheads="1"/>
          </p:cNvSpPr>
          <p:nvPr/>
        </p:nvSpPr>
        <p:spPr bwMode="auto">
          <a:xfrm>
            <a:off x="1524000" y="908051"/>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PE" sz="2800" dirty="0">
                <a:latin typeface="Arial" panose="020B0604020202020204" pitchFamily="34" charset="0"/>
              </a:rPr>
              <a:t> </a:t>
            </a:r>
            <a:endParaRPr lang="es-PE" altLang="es-PE" sz="2800" dirty="0"/>
          </a:p>
        </p:txBody>
      </p:sp>
      <p:sp>
        <p:nvSpPr>
          <p:cNvPr id="7174" name="1 Rectángulo"/>
          <p:cNvSpPr>
            <a:spLocks noChangeArrowheads="1"/>
          </p:cNvSpPr>
          <p:nvPr/>
        </p:nvSpPr>
        <p:spPr bwMode="auto">
          <a:xfrm>
            <a:off x="1847850" y="792163"/>
            <a:ext cx="8713788" cy="4832092"/>
          </a:xfrm>
          <a:prstGeom prst="rect">
            <a:avLst/>
          </a:prstGeom>
          <a:noFill/>
          <a:ln>
            <a:noFill/>
          </a:ln>
        </p:spPr>
        <p:txBody>
          <a:bodyPr>
            <a:spAutoFit/>
          </a:bodyPr>
          <a:lstStyle/>
          <a:p>
            <a:pPr algn="just" eaLnBrk="1" hangingPunct="1">
              <a:defRPr/>
            </a:pPr>
            <a:r>
              <a:rPr lang="es-ES" sz="2800" dirty="0">
                <a:cs typeface="Calibri" pitchFamily="34" charset="0"/>
              </a:rPr>
              <a:t>Para poder competir en Competiciones reconocidas un deportista deberá haber sido evaluado por una Mesa de Clasificación de paratletismo que por lo general le asignará una Clase Deportiva   con los siguientes estatus :</a:t>
            </a:r>
          </a:p>
          <a:p>
            <a:pPr algn="just" eaLnBrk="1" hangingPunct="1">
              <a:defRPr/>
            </a:pPr>
            <a:r>
              <a:rPr lang="es-ES" sz="2800" dirty="0">
                <a:latin typeface="Arial" charset="0"/>
                <a:cs typeface="Calibri" pitchFamily="34" charset="0"/>
              </a:rPr>
              <a:t>(C)   </a:t>
            </a:r>
            <a:r>
              <a:rPr lang="es-ES" sz="2800" dirty="0">
                <a:cs typeface="Calibri" pitchFamily="34" charset="0"/>
              </a:rPr>
              <a:t>Confirmada y presentar el documento establecido. </a:t>
            </a:r>
          </a:p>
          <a:p>
            <a:pPr algn="just" eaLnBrk="1" hangingPunct="1">
              <a:defRPr/>
            </a:pPr>
            <a:r>
              <a:rPr lang="es-ES" sz="2800" dirty="0">
                <a:latin typeface="Arial" charset="0"/>
                <a:cs typeface="Calibri" pitchFamily="34" charset="0"/>
              </a:rPr>
              <a:t>(R)   Revisable a corto plazo  </a:t>
            </a:r>
          </a:p>
          <a:p>
            <a:pPr algn="just" eaLnBrk="1" hangingPunct="1">
              <a:defRPr/>
            </a:pPr>
            <a:r>
              <a:rPr lang="es-ES" sz="2800" dirty="0">
                <a:latin typeface="Arial" charset="0"/>
                <a:cs typeface="Calibri" pitchFamily="34" charset="0"/>
              </a:rPr>
              <a:t>(N)  </a:t>
            </a:r>
            <a:r>
              <a:rPr lang="es-ES" sz="2800" dirty="0">
                <a:cs typeface="Calibri" pitchFamily="34" charset="0"/>
              </a:rPr>
              <a:t>Nuevo                       </a:t>
            </a:r>
          </a:p>
          <a:p>
            <a:pPr algn="just" eaLnBrk="1" hangingPunct="1">
              <a:defRPr/>
            </a:pPr>
            <a:r>
              <a:rPr lang="es-ES" sz="2800" dirty="0">
                <a:latin typeface="Arial" charset="0"/>
                <a:cs typeface="Calibri" pitchFamily="34" charset="0"/>
              </a:rPr>
              <a:t>(NE)</a:t>
            </a:r>
            <a:r>
              <a:rPr lang="es-ES" sz="2800" dirty="0">
                <a:cs typeface="Calibri" pitchFamily="34" charset="0"/>
              </a:rPr>
              <a:t>No elegible               </a:t>
            </a:r>
          </a:p>
          <a:p>
            <a:pPr algn="just" eaLnBrk="1" hangingPunct="1">
              <a:defRPr/>
            </a:pPr>
            <a:r>
              <a:rPr lang="es-ES" sz="2800" dirty="0">
                <a:cs typeface="Calibri" pitchFamily="34" charset="0"/>
              </a:rPr>
              <a:t>Esta Normativa y Reglamento se complementa con el actual Reglamento y Normativa de Clasificación Médico - Funcional de Atletismo del IPC</a:t>
            </a:r>
            <a:endParaRPr lang="es-ES" sz="2800" dirty="0">
              <a:cs typeface="Arial" charset="0"/>
            </a:endParaRPr>
          </a:p>
        </p:txBody>
      </p:sp>
      <p:pic>
        <p:nvPicPr>
          <p:cNvPr id="7" name="3 Imagen" descr="Go to Official website of World Para Athletics">
            <a:hlinkClick r:id="rId4" tooltip="&quot;Go to Official website of World Para Athletics&quot;"/>
          </p:cNvPr>
          <p:cNvPicPr>
            <a:picLocks noChangeAspect="1" noChangeArrowheads="1"/>
          </p:cNvPicPr>
          <p:nvPr/>
        </p:nvPicPr>
        <p:blipFill>
          <a:blip r:embed="rId5" cstate="print"/>
          <a:srcRect/>
          <a:stretch>
            <a:fillRect/>
          </a:stretch>
        </p:blipFill>
        <p:spPr bwMode="auto">
          <a:xfrm>
            <a:off x="206832" y="0"/>
            <a:ext cx="1398588" cy="981075"/>
          </a:xfrm>
          <a:prstGeom prst="rect">
            <a:avLst/>
          </a:prstGeom>
          <a:noFill/>
          <a:ln w="9525">
            <a:noFill/>
            <a:miter lim="800000"/>
            <a:headEnd/>
            <a:tailEnd/>
          </a:ln>
        </p:spPr>
      </p:pic>
    </p:spTree>
    <p:extLst>
      <p:ext uri="{BB962C8B-B14F-4D97-AF65-F5344CB8AC3E}">
        <p14:creationId xmlns:p14="http://schemas.microsoft.com/office/powerpoint/2010/main" val="2131613045"/>
      </p:ext>
    </p:extLst>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9416" y="260649"/>
            <a:ext cx="10438184" cy="1430278"/>
          </a:xfrm>
        </p:spPr>
        <p:txBody>
          <a:bodyPr>
            <a:normAutofit fontScale="90000"/>
          </a:bodyPr>
          <a:lstStyle/>
          <a:p>
            <a:r>
              <a:rPr lang="es-PE" dirty="0"/>
              <a:t>    MESA DE CLASIFICACION ESTA COMPUESTA </a:t>
            </a:r>
          </a:p>
        </p:txBody>
      </p:sp>
      <p:pic>
        <p:nvPicPr>
          <p:cNvPr id="2050" name="Picture 2" descr="Resultado de imagen para primera carrera paralimpica en silla de ruedas en 1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824" y="1690927"/>
            <a:ext cx="2880320" cy="27461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rimera carrera paralimpica en silla de ruedas en 1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55" y="3140968"/>
            <a:ext cx="28575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primera carrera paralimpica en silla de ruedas en 19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150" y="2523468"/>
            <a:ext cx="2838450" cy="3065771"/>
          </a:xfrm>
          <a:prstGeom prst="rect">
            <a:avLst/>
          </a:prstGeom>
          <a:noFill/>
          <a:extLst>
            <a:ext uri="{909E8E84-426E-40DD-AFC4-6F175D3DCCD1}">
              <a14:hiddenFill xmlns:a14="http://schemas.microsoft.com/office/drawing/2010/main">
                <a:solidFill>
                  <a:srgbClr val="FFFFFF"/>
                </a:solidFill>
              </a14:hiddenFill>
            </a:ext>
          </a:extLst>
        </p:spPr>
      </p:pic>
      <p:pic>
        <p:nvPicPr>
          <p:cNvPr id="9" name="3 Imagen" descr="Go to Official website of World Para Athletics">
            <a:hlinkClick r:id="rId5" tooltip="&quot;Go to Official website of World Para Athletics&quot;"/>
          </p:cNvPr>
          <p:cNvPicPr>
            <a:picLocks noChangeAspect="1" noChangeArrowheads="1"/>
          </p:cNvPicPr>
          <p:nvPr/>
        </p:nvPicPr>
        <p:blipFill>
          <a:blip r:embed="rId6" cstate="print"/>
          <a:srcRect/>
          <a:stretch>
            <a:fillRect/>
          </a:stretch>
        </p:blipFill>
        <p:spPr bwMode="auto">
          <a:xfrm>
            <a:off x="5252690" y="5098701"/>
            <a:ext cx="1398588" cy="981075"/>
          </a:xfrm>
          <a:prstGeom prst="rect">
            <a:avLst/>
          </a:prstGeom>
          <a:noFill/>
          <a:ln w="9525">
            <a:noFill/>
            <a:miter lim="800000"/>
            <a:headEnd/>
            <a:tailEnd/>
          </a:ln>
        </p:spPr>
      </p:pic>
    </p:spTree>
    <p:extLst>
      <p:ext uri="{BB962C8B-B14F-4D97-AF65-F5344CB8AC3E}">
        <p14:creationId xmlns:p14="http://schemas.microsoft.com/office/powerpoint/2010/main" val="696672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6 Rectángulo"/>
          <p:cNvSpPr>
            <a:spLocks noChangeArrowheads="1"/>
          </p:cNvSpPr>
          <p:nvPr/>
        </p:nvSpPr>
        <p:spPr bwMode="auto">
          <a:xfrm>
            <a:off x="1524000" y="6921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dirty="0">
              <a:solidFill>
                <a:srgbClr val="000000"/>
              </a:solidFill>
            </a:endParaRPr>
          </a:p>
        </p:txBody>
      </p:sp>
      <p:pic>
        <p:nvPicPr>
          <p:cNvPr id="4102" name="Picture 5" descr="Resultado de imagen para Luis Sando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097" y="3356992"/>
            <a:ext cx="24733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64" y="3280358"/>
            <a:ext cx="2017713"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descr="C:\Users\USUARIO\Documents\Pictures DEL CEL\IMG-20161208-WA003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944" y="2999372"/>
            <a:ext cx="1933694" cy="2930637"/>
          </a:xfrm>
          <a:prstGeom prst="rect">
            <a:avLst/>
          </a:prstGeom>
          <a:noFill/>
          <a:ln>
            <a:noFill/>
          </a:ln>
        </p:spPr>
      </p:pic>
      <p:pic>
        <p:nvPicPr>
          <p:cNvPr id="13" name="Picture 9" descr="Boston marathon: McGrory targets top three fin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999372"/>
            <a:ext cx="2895599" cy="23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p:cNvSpPr>
            <a:spLocks noGrp="1"/>
          </p:cNvSpPr>
          <p:nvPr>
            <p:ph type="ctrTitle"/>
          </p:nvPr>
        </p:nvSpPr>
        <p:spPr>
          <a:xfrm>
            <a:off x="407368" y="1218197"/>
            <a:ext cx="10870232" cy="984885"/>
          </a:xfrm>
        </p:spPr>
        <p:txBody>
          <a:bodyPr>
            <a:normAutofit fontScale="90000"/>
          </a:bodyPr>
          <a:lstStyle/>
          <a:p>
            <a:pPr algn="ctr"/>
            <a:r>
              <a:rPr lang="es-PE" dirty="0"/>
              <a:t>    APRENDAMOS A RECONECER LAS       CLASIFICACIONES FUNCIONALES. </a:t>
            </a:r>
          </a:p>
        </p:txBody>
      </p:sp>
      <p:pic>
        <p:nvPicPr>
          <p:cNvPr id="11" name="3 Imagen" descr="Go to Official website of World Para Athletics">
            <a:hlinkClick r:id="rId7" tooltip="&quot;Go to Official website of World Para Athletics&quot;"/>
          </p:cNvPr>
          <p:cNvPicPr>
            <a:picLocks noChangeAspect="1" noChangeArrowheads="1"/>
          </p:cNvPicPr>
          <p:nvPr/>
        </p:nvPicPr>
        <p:blipFill>
          <a:blip r:embed="rId8" cstate="print"/>
          <a:srcRect/>
          <a:stretch>
            <a:fillRect/>
          </a:stretch>
        </p:blipFill>
        <p:spPr bwMode="auto">
          <a:xfrm>
            <a:off x="206832" y="0"/>
            <a:ext cx="1398588" cy="981075"/>
          </a:xfrm>
          <a:prstGeom prst="rect">
            <a:avLst/>
          </a:prstGeom>
          <a:noFill/>
          <a:ln w="9525">
            <a:noFill/>
            <a:miter lim="800000"/>
            <a:headEnd/>
            <a:tailEnd/>
          </a:ln>
        </p:spPr>
      </p:pic>
    </p:spTree>
    <p:extLst>
      <p:ext uri="{BB962C8B-B14F-4D97-AF65-F5344CB8AC3E}">
        <p14:creationId xmlns:p14="http://schemas.microsoft.com/office/powerpoint/2010/main" val="908151479"/>
      </p:ext>
    </p:extLst>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612901" y="54451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854200" y="2133600"/>
            <a:ext cx="8489950" cy="738188"/>
          </a:xfrm>
          <a:prstGeom prst="rect">
            <a:avLst/>
          </a:prstGeom>
        </p:spPr>
        <p:txBody>
          <a:bodyPr>
            <a:spAutoFit/>
          </a:bodyPr>
          <a:lstStyle/>
          <a:p>
            <a:pPr>
              <a:defRPr/>
            </a:pPr>
            <a:endParaRPr lang="es-ES" sz="2400" dirty="0">
              <a:cs typeface="Arial" charset="0"/>
            </a:endParaRPr>
          </a:p>
          <a:p>
            <a:pPr>
              <a:defRPr/>
            </a:pPr>
            <a:r>
              <a:rPr lang="es-ES" dirty="0">
                <a:latin typeface="Arial" charset="0"/>
                <a:cs typeface="Arial" charset="0"/>
              </a:rPr>
              <a:t>).</a:t>
            </a:r>
            <a:endParaRPr lang="es-PE" dirty="0">
              <a:latin typeface="Arial" charset="0"/>
              <a:cs typeface="Arial" charset="0"/>
            </a:endParaRPr>
          </a:p>
        </p:txBody>
      </p:sp>
      <p:sp>
        <p:nvSpPr>
          <p:cNvPr id="3" name="2 Rectángulo"/>
          <p:cNvSpPr/>
          <p:nvPr/>
        </p:nvSpPr>
        <p:spPr>
          <a:xfrm>
            <a:off x="5734751" y="1772816"/>
            <a:ext cx="280846" cy="523220"/>
          </a:xfrm>
          <a:prstGeom prst="rect">
            <a:avLst/>
          </a:prstGeom>
          <a:noFill/>
        </p:spPr>
        <p:txBody>
          <a:bodyPr wrap="none">
            <a:spAutoFit/>
          </a:bodyPr>
          <a:lstStyle/>
          <a:p>
            <a:pPr algn="ctr">
              <a:defRPr/>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charset="0"/>
              </a:rPr>
              <a:t>.</a:t>
            </a:r>
            <a:endParaRPr lang="es-P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4" name="3 Rectángulo"/>
          <p:cNvSpPr/>
          <p:nvPr/>
        </p:nvSpPr>
        <p:spPr>
          <a:xfrm>
            <a:off x="1863727" y="1017588"/>
            <a:ext cx="8480424" cy="5262979"/>
          </a:xfrm>
          <a:prstGeom prst="rect">
            <a:avLst/>
          </a:prstGeom>
        </p:spPr>
        <p:txBody>
          <a:bodyPr wrap="square">
            <a:spAutoFit/>
          </a:bodyPr>
          <a:lstStyle/>
          <a:p>
            <a:pPr>
              <a:defRPr/>
            </a:pPr>
            <a:r>
              <a:rPr lang="es-PE" sz="2800" dirty="0">
                <a:cs typeface="Arial" charset="0"/>
              </a:rPr>
              <a:t>             </a:t>
            </a:r>
            <a:r>
              <a:rPr lang="es-PE" sz="2800" b="1" dirty="0">
                <a:cs typeface="Arial" charset="0"/>
              </a:rPr>
              <a:t>CLASIFICACIONES MÉDICAS O FUNCIONALES </a:t>
            </a:r>
          </a:p>
          <a:p>
            <a:pPr>
              <a:defRPr/>
            </a:pPr>
            <a:r>
              <a:rPr lang="es-PE" sz="2800" b="1" dirty="0">
                <a:cs typeface="Arial" charset="0"/>
              </a:rPr>
              <a:t>               PARA ATLETAS CIEGOS O CON BAJA VISION </a:t>
            </a:r>
          </a:p>
          <a:p>
            <a:pPr algn="just">
              <a:defRPr/>
            </a:pPr>
            <a:r>
              <a:rPr lang="es-PE" sz="2800" dirty="0">
                <a:cs typeface="Arial" charset="0"/>
              </a:rPr>
              <a:t>                            • T11 Y F11 / Atletas desde aquellas         </a:t>
            </a:r>
          </a:p>
          <a:p>
            <a:pPr algn="just">
              <a:defRPr/>
            </a:pPr>
            <a:r>
              <a:rPr lang="es-PE" sz="2800" dirty="0">
                <a:cs typeface="Arial" charset="0"/>
              </a:rPr>
              <a:t>                            personas  que no perciben la luz con. </a:t>
            </a:r>
          </a:p>
          <a:p>
            <a:pPr algn="just">
              <a:defRPr/>
            </a:pPr>
            <a:r>
              <a:rPr lang="es-PE" sz="2800" dirty="0">
                <a:cs typeface="Arial" charset="0"/>
              </a:rPr>
              <a:t>                            ningún ojo, hasta aquellas que perciben</a:t>
            </a:r>
          </a:p>
          <a:p>
            <a:pPr algn="just">
              <a:defRPr/>
            </a:pPr>
            <a:r>
              <a:rPr lang="es-PE" sz="2800" dirty="0">
                <a:cs typeface="Arial" charset="0"/>
              </a:rPr>
              <a:t>                       la luz, pero no pueden reconocer la    </a:t>
            </a:r>
          </a:p>
          <a:p>
            <a:pPr algn="just">
              <a:defRPr/>
            </a:pPr>
            <a:r>
              <a:rPr lang="es-PE" sz="2800" dirty="0">
                <a:cs typeface="Arial" charset="0"/>
              </a:rPr>
              <a:t>                       forma de una  mano a cualquier</a:t>
            </a:r>
          </a:p>
          <a:p>
            <a:pPr algn="just">
              <a:defRPr/>
            </a:pPr>
            <a:r>
              <a:rPr lang="es-PE" sz="2800" dirty="0">
                <a:cs typeface="Arial" charset="0"/>
              </a:rPr>
              <a:t>                       distancia o en cualquier posición</a:t>
            </a:r>
          </a:p>
          <a:p>
            <a:pPr algn="just">
              <a:defRPr/>
            </a:pPr>
            <a:r>
              <a:rPr lang="es-PE" sz="2800" dirty="0">
                <a:cs typeface="Arial" charset="0"/>
              </a:rPr>
              <a:t>• T12 Y F12 / Atletas desde aquellas personas que pueden reconocer la forma de una mano, hasta aquellas que tengan una agudeza visual de 2/60 y/o un campo de visión de un ángulo menor de 5 grados </a:t>
            </a:r>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70" y="2034426"/>
            <a:ext cx="22240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164998"/>
      </p:ext>
    </p:extLst>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854200" y="2133600"/>
            <a:ext cx="8489950" cy="738188"/>
          </a:xfrm>
          <a:prstGeom prst="rect">
            <a:avLst/>
          </a:prstGeom>
        </p:spPr>
        <p:txBody>
          <a:bodyPr>
            <a:spAutoFit/>
          </a:bodyPr>
          <a:lstStyle/>
          <a:p>
            <a:pPr>
              <a:defRPr/>
            </a:pPr>
            <a:endParaRPr lang="es-ES" sz="2400" dirty="0">
              <a:cs typeface="Arial" charset="0"/>
            </a:endParaRPr>
          </a:p>
          <a:p>
            <a:pPr>
              <a:defRPr/>
            </a:pPr>
            <a:endParaRPr lang="es-PE" dirty="0">
              <a:latin typeface="Arial" charset="0"/>
              <a:cs typeface="Arial" charset="0"/>
            </a:endParaRPr>
          </a:p>
        </p:txBody>
      </p:sp>
      <p:sp>
        <p:nvSpPr>
          <p:cNvPr id="3" name="2 Rectángulo"/>
          <p:cNvSpPr/>
          <p:nvPr/>
        </p:nvSpPr>
        <p:spPr>
          <a:xfrm>
            <a:off x="5734751" y="1772816"/>
            <a:ext cx="280846" cy="523220"/>
          </a:xfrm>
          <a:prstGeom prst="rect">
            <a:avLst/>
          </a:prstGeom>
          <a:noFill/>
        </p:spPr>
        <p:txBody>
          <a:bodyPr wrap="none">
            <a:spAutoFit/>
          </a:bodyPr>
          <a:lstStyle/>
          <a:p>
            <a:pPr algn="ctr">
              <a:defRPr/>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Arial" charset="0"/>
              </a:rPr>
              <a:t>.</a:t>
            </a:r>
            <a:endParaRPr lang="es-PE"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
        <p:nvSpPr>
          <p:cNvPr id="16391" name="3 Rectángulo"/>
          <p:cNvSpPr>
            <a:spLocks noChangeArrowheads="1"/>
          </p:cNvSpPr>
          <p:nvPr/>
        </p:nvSpPr>
        <p:spPr bwMode="auto">
          <a:xfrm>
            <a:off x="1992314" y="762000"/>
            <a:ext cx="79200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PE" altLang="es-PE" sz="2800" dirty="0">
                <a:solidFill>
                  <a:srgbClr val="000000"/>
                </a:solidFill>
              </a:rPr>
              <a:t>• T13 Y F13 / Atletas desde aquellas personas que tengan una agudeza visual de mas de 2/60 hasta aquellas con una agudeza visual de 6/60 y/o un campo de visión de un ángulo mayor de 5 grados y menor de 20 grados </a:t>
            </a:r>
          </a:p>
        </p:txBody>
      </p:sp>
      <p:pic>
        <p:nvPicPr>
          <p:cNvPr id="8" name="Imagen 7" descr="C:\Users\USUARIO\Documents\Pictures DEL CEL\20161210_1021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925985" y="3379180"/>
            <a:ext cx="2948994" cy="2134235"/>
          </a:xfrm>
          <a:prstGeom prst="rect">
            <a:avLst/>
          </a:prstGeom>
          <a:noFill/>
          <a:ln>
            <a:noFill/>
          </a:ln>
        </p:spPr>
      </p:pic>
      <p:pic>
        <p:nvPicPr>
          <p:cNvPr id="9" name="3 Imagen" descr="Go to Official website of World Para Athletics">
            <a:hlinkClick r:id="rId4" tooltip="&quot;Go to Official website of World Para Athletics&quot;"/>
          </p:cNvPr>
          <p:cNvPicPr>
            <a:picLocks noChangeAspect="1" noChangeArrowheads="1"/>
          </p:cNvPicPr>
          <p:nvPr/>
        </p:nvPicPr>
        <p:blipFill>
          <a:blip r:embed="rId5" cstate="print"/>
          <a:srcRect/>
          <a:stretch>
            <a:fillRect/>
          </a:stretch>
        </p:blipFill>
        <p:spPr bwMode="auto">
          <a:xfrm>
            <a:off x="206832" y="0"/>
            <a:ext cx="1398588" cy="981075"/>
          </a:xfrm>
          <a:prstGeom prst="rect">
            <a:avLst/>
          </a:prstGeom>
          <a:noFill/>
          <a:ln w="9525">
            <a:noFill/>
            <a:miter lim="800000"/>
            <a:headEnd/>
            <a:tailEnd/>
          </a:ln>
        </p:spPr>
      </p:pic>
    </p:spTree>
    <p:extLst>
      <p:ext uri="{BB962C8B-B14F-4D97-AF65-F5344CB8AC3E}">
        <p14:creationId xmlns:p14="http://schemas.microsoft.com/office/powerpoint/2010/main" val="3493875625"/>
      </p:ext>
    </p:extLst>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76388" y="5516564"/>
            <a:ext cx="916146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8 Rectángulo"/>
          <p:cNvSpPr>
            <a:spLocks noChangeArrowheads="1"/>
          </p:cNvSpPr>
          <p:nvPr/>
        </p:nvSpPr>
        <p:spPr bwMode="auto">
          <a:xfrm>
            <a:off x="1524000" y="26035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PE" sz="3600" dirty="0">
                <a:latin typeface="Arial" panose="020B0604020202020204" pitchFamily="34" charset="0"/>
              </a:rPr>
              <a:t>:</a:t>
            </a:r>
            <a:r>
              <a:rPr lang="es-ES" altLang="es-PE" sz="2800" dirty="0">
                <a:latin typeface="Arial" panose="020B0604020202020204" pitchFamily="34" charset="0"/>
              </a:rPr>
              <a:t> </a:t>
            </a:r>
            <a:endParaRPr lang="es-PE" altLang="es-PE" sz="2800" dirty="0">
              <a:latin typeface="Arial" panose="020B0604020202020204" pitchFamily="34" charset="0"/>
            </a:endParaRPr>
          </a:p>
        </p:txBody>
      </p:sp>
      <p:sp>
        <p:nvSpPr>
          <p:cNvPr id="10246" name="1 Rectángulo"/>
          <p:cNvSpPr>
            <a:spLocks noChangeArrowheads="1"/>
          </p:cNvSpPr>
          <p:nvPr/>
        </p:nvSpPr>
        <p:spPr bwMode="auto">
          <a:xfrm>
            <a:off x="1991545" y="396081"/>
            <a:ext cx="7992888" cy="5570756"/>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s-ES"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cs typeface="Calibri" pitchFamily="34" charset="0"/>
              </a:rPr>
              <a:t>DISCAPACIDAD INTELECTUAL</a:t>
            </a:r>
          </a:p>
          <a:p>
            <a:pPr algn="ctr">
              <a:defRPr/>
            </a:pPr>
            <a:r>
              <a:rPr lang="es-ES" sz="4000" b="1" dirty="0">
                <a:latin typeface="+mn-lt"/>
              </a:rPr>
              <a:t>-Leves.</a:t>
            </a:r>
          </a:p>
          <a:p>
            <a:pPr eaLnBrk="1" hangingPunct="1">
              <a:defRPr/>
            </a:pPr>
            <a:r>
              <a:rPr lang="es-ES" sz="4000" b="1" dirty="0">
                <a:latin typeface="+mn-lt"/>
              </a:rPr>
              <a:t>                          -Moderados.</a:t>
            </a:r>
          </a:p>
          <a:p>
            <a:pPr eaLnBrk="1" hangingPunct="1">
              <a:defRPr/>
            </a:pPr>
            <a:r>
              <a:rPr lang="es-ES" sz="4000" b="1" dirty="0">
                <a:latin typeface="+mn-lt"/>
              </a:rPr>
              <a:t>                         -Severos-Profundos.</a:t>
            </a:r>
          </a:p>
          <a:p>
            <a:pPr eaLnBrk="1" hangingPunct="1">
              <a:defRPr/>
            </a:pPr>
            <a:r>
              <a:rPr lang="es-PE" sz="2800" dirty="0">
                <a:latin typeface="+mn-lt"/>
              </a:rPr>
              <a:t>T20 y F20 se consideran Atletas con discapacidad intelectual. Un coeficiente intelectual por debajo de70, (100 es el coeficiente de una persona media) y limitaciones en áreas de destreza regulares (por ejemplo, comunicación, cuidado personal, destrezas sociales, etc.) Relación de pruebas: Carreras, saltos, lanzamientos y pentatlón. </a:t>
            </a:r>
            <a:endParaRPr lang="es-PE"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n-lt"/>
              <a:cs typeface="Calibri" pitchFamily="34" charset="0"/>
            </a:endParaRPr>
          </a:p>
        </p:txBody>
      </p:sp>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143000"/>
            <a:ext cx="259873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C:\Users\USUARIO\Documents\Pictures DEL CEL\IMG-20161208-WA003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4433" y="1716140"/>
            <a:ext cx="1933694" cy="2930637"/>
          </a:xfrm>
          <a:prstGeom prst="rect">
            <a:avLst/>
          </a:prstGeom>
          <a:noFill/>
          <a:ln>
            <a:noFill/>
          </a:ln>
        </p:spPr>
      </p:pic>
    </p:spTree>
    <p:extLst>
      <p:ext uri="{BB962C8B-B14F-4D97-AF65-F5344CB8AC3E}">
        <p14:creationId xmlns:p14="http://schemas.microsoft.com/office/powerpoint/2010/main" val="3005966235"/>
      </p:ext>
    </p:extLst>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382486" y="1880870"/>
            <a:ext cx="8814027" cy="523220"/>
          </a:xfrm>
          <a:prstGeom prst="rect">
            <a:avLst/>
          </a:prstGeom>
        </p:spPr>
        <p:txBody>
          <a:bodyPr wrap="square">
            <a:spAutoFit/>
          </a:bodyPr>
          <a:lstStyle/>
          <a:p>
            <a:pPr>
              <a:defRPr/>
            </a:pPr>
            <a:r>
              <a:rPr lang="es-PE" sz="2800" dirty="0">
                <a:cs typeface="Calibri" pitchFamily="34" charset="0"/>
              </a:rPr>
              <a:t>. </a:t>
            </a:r>
          </a:p>
        </p:txBody>
      </p:sp>
      <p:sp>
        <p:nvSpPr>
          <p:cNvPr id="27654" name="3 Título"/>
          <p:cNvSpPr>
            <a:spLocks noGrp="1"/>
          </p:cNvSpPr>
          <p:nvPr>
            <p:ph type="ctrTitle"/>
          </p:nvPr>
        </p:nvSpPr>
        <p:spPr>
          <a:xfrm>
            <a:off x="1506538" y="566057"/>
            <a:ext cx="8932862" cy="621506"/>
          </a:xfrm>
        </p:spPr>
        <p:txBody>
          <a:bodyPr>
            <a:normAutofit fontScale="90000"/>
          </a:bodyPr>
          <a:lstStyle/>
          <a:p>
            <a:r>
              <a:rPr lang="es-PE" altLang="es-PE" dirty="0"/>
              <a:t>PARALISIS CEREBRAL (PC)</a:t>
            </a:r>
          </a:p>
        </p:txBody>
      </p:sp>
      <p:sp>
        <p:nvSpPr>
          <p:cNvPr id="5" name="4 Subtítulo"/>
          <p:cNvSpPr>
            <a:spLocks noGrp="1"/>
          </p:cNvSpPr>
          <p:nvPr>
            <p:ph type="subTitle" idx="1"/>
          </p:nvPr>
        </p:nvSpPr>
        <p:spPr>
          <a:xfrm>
            <a:off x="2208214" y="1412876"/>
            <a:ext cx="7335837" cy="1107996"/>
          </a:xfrm>
        </p:spPr>
        <p:txBody>
          <a:bodyPr>
            <a:normAutofit fontScale="25000" lnSpcReduction="20000"/>
          </a:bodyPr>
          <a:lstStyle/>
          <a:p>
            <a:pPr>
              <a:buFont typeface="Arial" charset="0"/>
              <a:buNone/>
              <a:defRPr/>
            </a:pPr>
            <a:r>
              <a:rPr lang="es-PE" sz="5100" b="1" dirty="0"/>
              <a:t>Se sub-dividen  de las siguientes formas</a:t>
            </a:r>
          </a:p>
          <a:p>
            <a:pPr algn="l">
              <a:buFont typeface="Arial" charset="0"/>
              <a:buNone/>
              <a:defRPr/>
            </a:pPr>
            <a:r>
              <a:rPr lang="es-PE" sz="11200" b="1" dirty="0"/>
              <a:t>1.- Severos en silla de ruedas   31-34</a:t>
            </a:r>
          </a:p>
          <a:p>
            <a:pPr algn="l">
              <a:buFont typeface="Arial" charset="0"/>
              <a:buNone/>
              <a:defRPr/>
            </a:pPr>
            <a:r>
              <a:rPr lang="es-PE" sz="11200" b="1" dirty="0"/>
              <a:t> 2.- Ambulantes                           35-38</a:t>
            </a:r>
          </a:p>
          <a:p>
            <a:pPr algn="l">
              <a:buFont typeface="Arial" charset="0"/>
              <a:buNone/>
              <a:defRPr/>
            </a:pPr>
            <a:r>
              <a:rPr lang="es-PE" sz="11200" b="1" dirty="0"/>
              <a:t> </a:t>
            </a:r>
          </a:p>
        </p:txBody>
      </p:sp>
      <p:pic>
        <p:nvPicPr>
          <p:cNvPr id="276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3141663"/>
            <a:ext cx="3456384"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1 Imagen"/>
          <p:cNvPicPr/>
          <p:nvPr/>
        </p:nvPicPr>
        <p:blipFill>
          <a:blip r:embed="rId4" cstate="print">
            <a:extLst>
              <a:ext uri="{28A0092B-C50C-407E-A947-70E740481C1C}">
                <a14:useLocalDpi xmlns:a14="http://schemas.microsoft.com/office/drawing/2010/main"/>
              </a:ext>
            </a:extLst>
          </a:blip>
          <a:srcRect/>
          <a:stretch>
            <a:fillRect/>
          </a:stretch>
        </p:blipFill>
        <p:spPr bwMode="auto">
          <a:xfrm>
            <a:off x="6715321" y="3141663"/>
            <a:ext cx="2828729" cy="2772410"/>
          </a:xfrm>
          <a:prstGeom prst="rect">
            <a:avLst/>
          </a:prstGeom>
          <a:noFill/>
        </p:spPr>
      </p:pic>
    </p:spTree>
    <p:extLst>
      <p:ext uri="{BB962C8B-B14F-4D97-AF65-F5344CB8AC3E}">
        <p14:creationId xmlns:p14="http://schemas.microsoft.com/office/powerpoint/2010/main" val="692085834"/>
      </p:ext>
    </p:extLst>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Imagen 11"/>
          <p:cNvPicPr>
            <a:picLocks noChangeAspect="1"/>
          </p:cNvPicPr>
          <p:nvPr/>
        </p:nvPicPr>
        <p:blipFill>
          <a:blip r:embed="rId3">
            <a:extLst>
              <a:ext uri="{28A0092B-C50C-407E-A947-70E740481C1C}">
                <a14:useLocalDpi xmlns:a14="http://schemas.microsoft.com/office/drawing/2010/main" val="0"/>
              </a:ext>
            </a:extLst>
          </a:blip>
          <a:srcRect l="580"/>
          <a:stretch>
            <a:fillRect/>
          </a:stretch>
        </p:blipFill>
        <p:spPr bwMode="auto">
          <a:xfrm>
            <a:off x="1731963" y="5324476"/>
            <a:ext cx="916146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7 Rectángulo"/>
          <p:cNvSpPr>
            <a:spLocks noChangeArrowheads="1"/>
          </p:cNvSpPr>
          <p:nvPr/>
        </p:nvSpPr>
        <p:spPr bwMode="auto">
          <a:xfrm>
            <a:off x="2927350" y="115888"/>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41990" name="8 Rectángulo"/>
          <p:cNvSpPr>
            <a:spLocks noChangeArrowheads="1"/>
          </p:cNvSpPr>
          <p:nvPr/>
        </p:nvSpPr>
        <p:spPr bwMode="auto">
          <a:xfrm>
            <a:off x="1590675" y="1092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03388" y="846139"/>
            <a:ext cx="8947150" cy="954087"/>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41994" name="4 Rectángulo"/>
          <p:cNvSpPr>
            <a:spLocks noChangeArrowheads="1"/>
          </p:cNvSpPr>
          <p:nvPr/>
        </p:nvSpPr>
        <p:spPr bwMode="auto">
          <a:xfrm>
            <a:off x="1703388" y="882651"/>
            <a:ext cx="9059862" cy="1446213"/>
          </a:xfrm>
          <a:prstGeom prst="rect">
            <a:avLst/>
          </a:prstGeom>
          <a:noFill/>
          <a:ln>
            <a:noFill/>
          </a:ln>
        </p:spPr>
        <p:txBody>
          <a:bodyPr>
            <a:spAutoFit/>
          </a:bodyPr>
          <a:lstStyle/>
          <a:p>
            <a:pPr>
              <a:defRPr/>
            </a:pPr>
            <a:r>
              <a:rPr lang="es-PE" sz="2800" b="1" dirty="0">
                <a:cs typeface="Arial" charset="0"/>
              </a:rPr>
              <a:t>CLASIFICACIÓN FUNCIONAL </a:t>
            </a:r>
            <a:r>
              <a:rPr lang="es-PE" sz="2800" dirty="0">
                <a:cs typeface="Arial" charset="0"/>
              </a:rPr>
              <a:t>Y PRUEBAS PARA ATLETAS CON DEFICIENCIAS M</a:t>
            </a:r>
            <a:r>
              <a:rPr lang="es-PE" sz="2800" b="1" dirty="0">
                <a:cs typeface="Arial" charset="0"/>
              </a:rPr>
              <a:t>OTRICES Y AMPUTADOS  AMBULANTES</a:t>
            </a:r>
            <a:endParaRPr lang="es-PE" sz="2800" dirty="0">
              <a:cs typeface="Arial" charset="0"/>
            </a:endParaRPr>
          </a:p>
          <a:p>
            <a:pPr>
              <a:defRPr/>
            </a:pPr>
            <a:endParaRPr lang="es-PE" sz="3200" dirty="0">
              <a:cs typeface="Arial" charset="0"/>
            </a:endParaRPr>
          </a:p>
        </p:txBody>
      </p:sp>
      <p:pic>
        <p:nvPicPr>
          <p:cNvPr id="4199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2628901"/>
            <a:ext cx="2520951"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 Marcador de contenido" descr="Para athletics icon"/>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97664" y="4251325"/>
            <a:ext cx="40782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14 Imagen" descr="Para athletic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0" y="2628901"/>
            <a:ext cx="43307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3 Imagen" descr="Go to Official website of World Para Athletics">
            <a:hlinkClick r:id="rId7" tooltip="&quot;Go to Official website of World Para Athletics&quot;"/>
          </p:cNvPr>
          <p:cNvPicPr>
            <a:picLocks noChangeAspect="1" noChangeArrowheads="1"/>
          </p:cNvPicPr>
          <p:nvPr/>
        </p:nvPicPr>
        <p:blipFill>
          <a:blip r:embed="rId8" cstate="print"/>
          <a:srcRect/>
          <a:stretch>
            <a:fillRect/>
          </a:stretch>
        </p:blipFill>
        <p:spPr bwMode="auto">
          <a:xfrm>
            <a:off x="359232" y="152400"/>
            <a:ext cx="1398588" cy="981075"/>
          </a:xfrm>
          <a:prstGeom prst="rect">
            <a:avLst/>
          </a:prstGeom>
          <a:noFill/>
          <a:ln w="9525">
            <a:noFill/>
            <a:miter lim="800000"/>
            <a:headEnd/>
            <a:tailEnd/>
          </a:ln>
        </p:spPr>
      </p:pic>
    </p:spTree>
    <p:extLst>
      <p:ext uri="{BB962C8B-B14F-4D97-AF65-F5344CB8AC3E}">
        <p14:creationId xmlns:p14="http://schemas.microsoft.com/office/powerpoint/2010/main" val="463766555"/>
      </p:ext>
    </p:extLst>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Imagen 11"/>
          <p:cNvPicPr>
            <a:picLocks noChangeAspect="1"/>
          </p:cNvPicPr>
          <p:nvPr/>
        </p:nvPicPr>
        <p:blipFill>
          <a:blip r:embed="rId3">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7 Rectángulo"/>
          <p:cNvSpPr>
            <a:spLocks noChangeArrowheads="1"/>
          </p:cNvSpPr>
          <p:nvPr/>
        </p:nvSpPr>
        <p:spPr bwMode="auto">
          <a:xfrm>
            <a:off x="2927350" y="115888"/>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44038" name="8 Rectángulo"/>
          <p:cNvSpPr>
            <a:spLocks noChangeArrowheads="1"/>
          </p:cNvSpPr>
          <p:nvPr/>
        </p:nvSpPr>
        <p:spPr bwMode="auto">
          <a:xfrm>
            <a:off x="1590675" y="10922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03388" y="846139"/>
            <a:ext cx="8947150" cy="954087"/>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2" name="1 Rectángulo"/>
          <p:cNvSpPr/>
          <p:nvPr/>
        </p:nvSpPr>
        <p:spPr>
          <a:xfrm>
            <a:off x="2772227" y="374691"/>
            <a:ext cx="3227935" cy="584775"/>
          </a:xfrm>
          <a:prstGeom prst="rect">
            <a:avLst/>
          </a:prstGeom>
        </p:spPr>
        <p:txBody>
          <a:bodyPr wrap="none">
            <a:spAutoFit/>
          </a:bodyPr>
          <a:lstStyle/>
          <a:p>
            <a:pPr algn="ctr">
              <a:defRPr/>
            </a:pPr>
            <a:r>
              <a:rPr lang="es-ES" sz="32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40</a:t>
            </a:r>
            <a:endParaRPr lang="es-PE" sz="32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endParaRPr>
          </a:p>
        </p:txBody>
      </p:sp>
      <p:sp>
        <p:nvSpPr>
          <p:cNvPr id="4" name="3 Rectángulo"/>
          <p:cNvSpPr/>
          <p:nvPr/>
        </p:nvSpPr>
        <p:spPr>
          <a:xfrm>
            <a:off x="2927350" y="1774406"/>
            <a:ext cx="3528690" cy="584775"/>
          </a:xfrm>
          <a:prstGeom prst="rect">
            <a:avLst/>
          </a:prstGeom>
        </p:spPr>
        <p:txBody>
          <a:bodyPr>
            <a:spAutoFit/>
          </a:bodyPr>
          <a:lstStyle/>
          <a:p>
            <a:pPr algn="ctr">
              <a:defRPr/>
            </a:pPr>
            <a:r>
              <a:rPr lang="es-ES" sz="32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41</a:t>
            </a:r>
          </a:p>
        </p:txBody>
      </p:sp>
      <p:sp>
        <p:nvSpPr>
          <p:cNvPr id="41994" name="4 Rectángulo"/>
          <p:cNvSpPr>
            <a:spLocks noChangeArrowheads="1"/>
          </p:cNvSpPr>
          <p:nvPr/>
        </p:nvSpPr>
        <p:spPr bwMode="auto">
          <a:xfrm>
            <a:off x="1590676" y="2359026"/>
            <a:ext cx="9059863" cy="2246769"/>
          </a:xfrm>
          <a:prstGeom prst="rect">
            <a:avLst/>
          </a:prstGeom>
          <a:noFill/>
          <a:ln>
            <a:noFill/>
          </a:ln>
        </p:spPr>
        <p:txBody>
          <a:bodyPr>
            <a:spAutoFit/>
          </a:bodyPr>
          <a:lstStyle/>
          <a:p>
            <a:pPr>
              <a:defRPr/>
            </a:pPr>
            <a:r>
              <a:rPr lang="es-ES_tradnl" sz="2000" b="1" dirty="0">
                <a:cs typeface="Arial" charset="0"/>
              </a:rPr>
              <a:t>Acondroplasico</a:t>
            </a:r>
            <a:r>
              <a:rPr lang="es-ES_tradnl" sz="2000" dirty="0">
                <a:cs typeface="Arial" charset="0"/>
              </a:rPr>
              <a:t> Estatura Baja o talla baja  dependen de la proporcionalidad de sus extremidades y de la altura que en este caso es de hasta  1.47 los hombres y 1.37 las mujeres</a:t>
            </a:r>
          </a:p>
          <a:p>
            <a:pPr>
              <a:defRPr/>
            </a:pPr>
            <a:r>
              <a:rPr lang="es-ES" sz="2000" b="1" dirty="0">
                <a:cs typeface="Arial" charset="0"/>
              </a:rPr>
              <a:t>Amputados doble </a:t>
            </a:r>
            <a:r>
              <a:rPr lang="es-ES" sz="2000" dirty="0">
                <a:cs typeface="Arial" charset="0"/>
              </a:rPr>
              <a:t>por encima o a través rodilla</a:t>
            </a:r>
            <a:r>
              <a:rPr lang="es-PE" sz="2000" dirty="0">
                <a:cs typeface="Arial" charset="0"/>
              </a:rPr>
              <a:t> y</a:t>
            </a:r>
            <a:r>
              <a:rPr lang="es-ES" sz="2000" dirty="0">
                <a:cs typeface="Arial" charset="0"/>
              </a:rPr>
              <a:t> combinada m/superior inferior combinado más amputaciones en miembro superior, </a:t>
            </a:r>
            <a:r>
              <a:rPr lang="es-ES" sz="2000" b="1" dirty="0">
                <a:cs typeface="Arial" charset="0"/>
              </a:rPr>
              <a:t>Ambulante</a:t>
            </a:r>
            <a:r>
              <a:rPr lang="es-ES" sz="2000" dirty="0">
                <a:cs typeface="Arial" charset="0"/>
              </a:rPr>
              <a:t> con problemas severos al caminar, o con problemas en el balance junto con función reducida en el brazo de lanzar. </a:t>
            </a:r>
            <a:r>
              <a:rPr lang="es-ES" sz="2000" b="1" dirty="0">
                <a:cs typeface="Arial" charset="0"/>
              </a:rPr>
              <a:t>Pueden usar muletas. </a:t>
            </a:r>
            <a:endParaRPr lang="es-PE" sz="2000" dirty="0">
              <a:cs typeface="Arial" charset="0"/>
            </a:endParaRPr>
          </a:p>
        </p:txBody>
      </p:sp>
      <p:sp>
        <p:nvSpPr>
          <p:cNvPr id="41995" name="5 Rectángulo"/>
          <p:cNvSpPr>
            <a:spLocks noChangeArrowheads="1"/>
          </p:cNvSpPr>
          <p:nvPr/>
        </p:nvSpPr>
        <p:spPr bwMode="auto">
          <a:xfrm>
            <a:off x="1590676" y="874714"/>
            <a:ext cx="9059863" cy="954087"/>
          </a:xfrm>
          <a:prstGeom prst="rect">
            <a:avLst/>
          </a:prstGeom>
          <a:noFill/>
          <a:ln>
            <a:noFill/>
          </a:ln>
        </p:spPr>
        <p:txBody>
          <a:bodyPr>
            <a:spAutoFit/>
          </a:bodyPr>
          <a:lstStyle/>
          <a:p>
            <a:pPr>
              <a:defRPr/>
            </a:pPr>
            <a:r>
              <a:rPr lang="es-ES_tradnl" sz="2800" dirty="0">
                <a:cs typeface="Arial" charset="0"/>
              </a:rPr>
              <a:t>Acondroplasico Estatura Baja  T/F-40 dependen  de la  altura y proporcionalidad de sus extremidades miden hasta 1.30  </a:t>
            </a:r>
            <a:endParaRPr lang="es-PE" sz="2800" dirty="0">
              <a:cs typeface="Arial" charset="0"/>
            </a:endParaRPr>
          </a:p>
        </p:txBody>
      </p:sp>
      <p:pic>
        <p:nvPicPr>
          <p:cNvPr id="12" name="Imagen 11"/>
          <p:cNvPicPr>
            <a:picLocks noChangeAspect="1"/>
          </p:cNvPicPr>
          <p:nvPr/>
        </p:nvPicPr>
        <p:blipFill>
          <a:blip r:embed="rId4"/>
          <a:stretch>
            <a:fillRect/>
          </a:stretch>
        </p:blipFill>
        <p:spPr>
          <a:xfrm>
            <a:off x="4576174" y="4572001"/>
            <a:ext cx="2847975" cy="1600200"/>
          </a:xfrm>
          <a:prstGeom prst="rect">
            <a:avLst/>
          </a:prstGeom>
        </p:spPr>
      </p:pic>
    </p:spTree>
    <p:extLst>
      <p:ext uri="{BB962C8B-B14F-4D97-AF65-F5344CB8AC3E}">
        <p14:creationId xmlns:p14="http://schemas.microsoft.com/office/powerpoint/2010/main" val="2689514813"/>
      </p:ext>
    </p:extLst>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666844" y="4860925"/>
            <a:ext cx="901858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7 Rectángulo"/>
          <p:cNvSpPr>
            <a:spLocks noChangeArrowheads="1"/>
          </p:cNvSpPr>
          <p:nvPr/>
        </p:nvSpPr>
        <p:spPr bwMode="auto">
          <a:xfrm>
            <a:off x="2927350" y="115888"/>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46086" name="8 Rectángulo"/>
          <p:cNvSpPr>
            <a:spLocks noChangeArrowheads="1"/>
          </p:cNvSpPr>
          <p:nvPr/>
        </p:nvSpPr>
        <p:spPr bwMode="auto">
          <a:xfrm>
            <a:off x="1506538" y="846138"/>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20850" y="1038225"/>
            <a:ext cx="8947150" cy="954088"/>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2" name="1 Rectángulo"/>
          <p:cNvSpPr/>
          <p:nvPr/>
        </p:nvSpPr>
        <p:spPr>
          <a:xfrm>
            <a:off x="2747964" y="188641"/>
            <a:ext cx="6948487" cy="584775"/>
          </a:xfrm>
          <a:prstGeom prst="rect">
            <a:avLst/>
          </a:prstGeom>
        </p:spPr>
        <p:txBody>
          <a:bodyPr>
            <a:spAutoFit/>
          </a:bodyPr>
          <a:lstStyle/>
          <a:p>
            <a:pPr algn="ctr">
              <a:defRPr/>
            </a:pPr>
            <a:r>
              <a:rPr lang="es-ES" sz="32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42/62</a:t>
            </a:r>
          </a:p>
        </p:txBody>
      </p:sp>
      <p:sp>
        <p:nvSpPr>
          <p:cNvPr id="4" name="3 Rectángulo"/>
          <p:cNvSpPr/>
          <p:nvPr/>
        </p:nvSpPr>
        <p:spPr>
          <a:xfrm>
            <a:off x="1524000" y="692151"/>
            <a:ext cx="8820150" cy="2308225"/>
          </a:xfrm>
          <a:prstGeom prst="rect">
            <a:avLst/>
          </a:prstGeom>
        </p:spPr>
        <p:txBody>
          <a:bodyPr>
            <a:spAutoFit/>
          </a:bodyPr>
          <a:lstStyle/>
          <a:p>
            <a:pPr algn="just">
              <a:buFont typeface="Arial" pitchFamily="34" charset="0"/>
              <a:buChar char="•"/>
              <a:defRPr/>
            </a:pPr>
            <a:r>
              <a:rPr lang="es-ES" sz="2400" dirty="0">
                <a:cs typeface="Arial" charset="0"/>
              </a:rPr>
              <a:t>Amputación sencilla por encima o a través de la articulación de la rodilla.</a:t>
            </a:r>
          </a:p>
          <a:p>
            <a:pPr algn="just">
              <a:buFont typeface="Arial" pitchFamily="34" charset="0"/>
              <a:buChar char="•"/>
              <a:defRPr/>
            </a:pPr>
            <a:r>
              <a:rPr lang="es-ES" sz="2400" dirty="0">
                <a:cs typeface="Arial" charset="0"/>
              </a:rPr>
              <a:t>Inferior combinado con amputaciones del miembro superior.</a:t>
            </a:r>
          </a:p>
          <a:p>
            <a:pPr algn="just">
              <a:buFont typeface="Arial" pitchFamily="34" charset="0"/>
              <a:buChar char="•"/>
              <a:defRPr/>
            </a:pPr>
            <a:r>
              <a:rPr lang="es-ES" sz="2400" dirty="0">
                <a:cs typeface="Arial" charset="0"/>
              </a:rPr>
              <a:t>Ambulante con una función normal en el brazo de lanzar.</a:t>
            </a:r>
          </a:p>
          <a:p>
            <a:pPr algn="just">
              <a:buFont typeface="Arial" pitchFamily="34" charset="0"/>
              <a:buChar char="•"/>
              <a:defRPr/>
            </a:pPr>
            <a:r>
              <a:rPr lang="es-ES" sz="2400" dirty="0">
                <a:cs typeface="Arial" charset="0"/>
              </a:rPr>
              <a:t>Función reducida en las extremidades inferiores o problemas de balance.</a:t>
            </a:r>
            <a:r>
              <a:rPr lang="es-PE" sz="2400" b="1" dirty="0">
                <a:cs typeface="Arial" charset="0"/>
              </a:rPr>
              <a:t>Pruebas</a:t>
            </a:r>
            <a:r>
              <a:rPr lang="es-PE" sz="2400" dirty="0">
                <a:cs typeface="Arial" charset="0"/>
              </a:rPr>
              <a:t>: Carreras, lanzamientos, saltos y pentatlón.</a:t>
            </a:r>
            <a:endParaRPr lang="es-ES" sz="2400" dirty="0">
              <a:cs typeface="Arial" charset="0"/>
            </a:endParaRPr>
          </a:p>
        </p:txBody>
      </p:sp>
      <p:sp>
        <p:nvSpPr>
          <p:cNvPr id="6" name="5 Rectángulo"/>
          <p:cNvSpPr/>
          <p:nvPr/>
        </p:nvSpPr>
        <p:spPr>
          <a:xfrm>
            <a:off x="4799856" y="2996952"/>
            <a:ext cx="3653598" cy="523220"/>
          </a:xfrm>
          <a:prstGeom prst="rect">
            <a:avLst/>
          </a:prstGeom>
        </p:spPr>
        <p:txBody>
          <a:bodyPr wrap="square">
            <a:spAutoFit/>
          </a:bodyPr>
          <a:lstStyle/>
          <a:p>
            <a:pPr algn="ctr">
              <a:defRPr/>
            </a:pPr>
            <a:r>
              <a:rPr lang="es-ES" sz="28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43/63</a:t>
            </a:r>
          </a:p>
        </p:txBody>
      </p:sp>
      <p:sp>
        <p:nvSpPr>
          <p:cNvPr id="7" name="6 Rectángulo"/>
          <p:cNvSpPr/>
          <p:nvPr/>
        </p:nvSpPr>
        <p:spPr>
          <a:xfrm>
            <a:off x="693736" y="3418115"/>
            <a:ext cx="9829800" cy="1631216"/>
          </a:xfrm>
          <a:prstGeom prst="rect">
            <a:avLst/>
          </a:prstGeom>
        </p:spPr>
        <p:txBody>
          <a:bodyPr wrap="square">
            <a:spAutoFit/>
          </a:bodyPr>
          <a:lstStyle/>
          <a:p>
            <a:pPr algn="just" eaLnBrk="1" hangingPunct="1">
              <a:defRPr/>
            </a:pPr>
            <a:r>
              <a:rPr lang="es-ES" sz="2000" dirty="0">
                <a:cs typeface="Arial" charset="0"/>
              </a:rPr>
              <a:t>Doble amputación por debajo de la rodilla a través o encima de la articulación del tobillo.</a:t>
            </a:r>
          </a:p>
          <a:p>
            <a:pPr algn="just" eaLnBrk="1" hangingPunct="1">
              <a:defRPr/>
            </a:pPr>
            <a:r>
              <a:rPr lang="es-ES" sz="2000" dirty="0">
                <a:cs typeface="Arial" charset="0"/>
              </a:rPr>
              <a:t>Inferior combinado más amputaciones del miembro superior.</a:t>
            </a:r>
          </a:p>
          <a:p>
            <a:pPr algn="just" eaLnBrk="1" hangingPunct="1">
              <a:defRPr/>
            </a:pPr>
            <a:r>
              <a:rPr lang="es-ES" sz="2000" dirty="0">
                <a:cs typeface="Arial" charset="0"/>
              </a:rPr>
              <a:t>Ambulante con función normal en el brazo de lanzar</a:t>
            </a:r>
          </a:p>
          <a:p>
            <a:pPr algn="just" eaLnBrk="1" hangingPunct="1">
              <a:defRPr/>
            </a:pPr>
            <a:r>
              <a:rPr lang="es-ES" sz="2000" dirty="0">
                <a:cs typeface="Arial" charset="0"/>
              </a:rPr>
              <a:t>Función reducida en miembros inferiores, o  problemas de balance</a:t>
            </a:r>
          </a:p>
          <a:p>
            <a:pPr algn="just" eaLnBrk="1" hangingPunct="1">
              <a:defRPr/>
            </a:pPr>
            <a:r>
              <a:rPr lang="es-PE" sz="2000" b="1" dirty="0">
                <a:cs typeface="Arial" charset="0"/>
              </a:rPr>
              <a:t>Pruebas</a:t>
            </a:r>
            <a:r>
              <a:rPr lang="es-PE" sz="2000" dirty="0">
                <a:cs typeface="Arial" charset="0"/>
              </a:rPr>
              <a:t>: Carreras, lanzamientos, saltos y pentatlón</a:t>
            </a:r>
            <a:r>
              <a:rPr lang="es-ES" sz="2000" dirty="0">
                <a:latin typeface="Arial" charset="0"/>
                <a:cs typeface="Arial" charset="0"/>
              </a:rPr>
              <a:t>.</a:t>
            </a:r>
          </a:p>
        </p:txBody>
      </p:sp>
      <p:pic>
        <p:nvPicPr>
          <p:cNvPr id="5" name="Imagen 4"/>
          <p:cNvPicPr>
            <a:picLocks noChangeAspect="1"/>
          </p:cNvPicPr>
          <p:nvPr/>
        </p:nvPicPr>
        <p:blipFill>
          <a:blip r:embed="rId3"/>
          <a:stretch>
            <a:fillRect/>
          </a:stretch>
        </p:blipFill>
        <p:spPr>
          <a:xfrm>
            <a:off x="10523536" y="188641"/>
            <a:ext cx="1537607" cy="2733524"/>
          </a:xfrm>
          <a:prstGeom prst="rect">
            <a:avLst/>
          </a:prstGeom>
        </p:spPr>
      </p:pic>
      <p:pic>
        <p:nvPicPr>
          <p:cNvPr id="8" name="Imagen 7"/>
          <p:cNvPicPr>
            <a:picLocks noChangeAspect="1"/>
          </p:cNvPicPr>
          <p:nvPr/>
        </p:nvPicPr>
        <p:blipFill>
          <a:blip r:embed="rId4"/>
          <a:stretch>
            <a:fillRect/>
          </a:stretch>
        </p:blipFill>
        <p:spPr>
          <a:xfrm>
            <a:off x="8040704" y="4160642"/>
            <a:ext cx="2619375" cy="1743075"/>
          </a:xfrm>
          <a:prstGeom prst="rect">
            <a:avLst/>
          </a:prstGeom>
        </p:spPr>
      </p:pic>
    </p:spTree>
    <p:extLst>
      <p:ext uri="{BB962C8B-B14F-4D97-AF65-F5344CB8AC3E}">
        <p14:creationId xmlns:p14="http://schemas.microsoft.com/office/powerpoint/2010/main" val="2381848126"/>
      </p:ext>
    </p:extLst>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933957" y="3009643"/>
            <a:ext cx="6858001" cy="83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4"/>
          <p:cNvSpPr>
            <a:spLocks noGrp="1"/>
          </p:cNvSpPr>
          <p:nvPr>
            <p:ph type="ctrTitle"/>
          </p:nvPr>
        </p:nvSpPr>
        <p:spPr>
          <a:xfrm>
            <a:off x="947406" y="1953492"/>
            <a:ext cx="10646570" cy="1259696"/>
          </a:xfrm>
        </p:spPr>
        <p:txBody>
          <a:bodyPr>
            <a:normAutofit fontScale="90000"/>
          </a:bodyPr>
          <a:lstStyle/>
          <a:p>
            <a:r>
              <a:rPr lang="es-PE" dirty="0"/>
              <a:t>INTRODUCCION AL </a:t>
            </a:r>
            <a:r>
              <a:rPr lang="es-PE" dirty="0" smtClean="0"/>
              <a:t>DEPORTE ADAPTADO</a:t>
            </a:r>
            <a:r>
              <a:rPr lang="es-PE" dirty="0"/>
              <a:t/>
            </a:r>
            <a:br>
              <a:rPr lang="es-PE" dirty="0"/>
            </a:br>
            <a:endParaRPr lang="es-PE" dirty="0"/>
          </a:p>
        </p:txBody>
      </p:sp>
      <p:sp>
        <p:nvSpPr>
          <p:cNvPr id="3" name="Marcador de contenido 2"/>
          <p:cNvSpPr>
            <a:spLocks noGrp="1"/>
          </p:cNvSpPr>
          <p:nvPr>
            <p:ph idx="4294967295"/>
          </p:nvPr>
        </p:nvSpPr>
        <p:spPr>
          <a:xfrm>
            <a:off x="1828800" y="3171877"/>
            <a:ext cx="8534400" cy="4622294"/>
          </a:xfrm>
          <a:prstGeom prst="rect">
            <a:avLst/>
          </a:prstGeom>
        </p:spPr>
        <p:txBody>
          <a:bodyPr/>
          <a:lstStyle/>
          <a:p>
            <a:r>
              <a:rPr lang="es-ES_tradnl" dirty="0"/>
              <a:t>Perú, por primera vez, cuenta con una organización que dirige el Movimiento Paralímpico:  la ASOCIACIÓN NACIONAL PARALÍMPICA DEL PERÚ</a:t>
            </a:r>
          </a:p>
          <a:p>
            <a:r>
              <a:rPr lang="es-ES_tradnl" dirty="0"/>
              <a:t>Inscrita en Registros Públicos, con RUC 20600890353. </a:t>
            </a:r>
          </a:p>
          <a:p>
            <a:r>
              <a:rPr lang="es-ES_tradnl" dirty="0"/>
              <a:t>Reconocida por el Instituto Peruano del Deporte el día 12 de diciembre del 2015.</a:t>
            </a:r>
          </a:p>
          <a:p>
            <a:r>
              <a:rPr lang="es-ES_tradnl" dirty="0"/>
              <a:t>Reconocida por el IPC en febrero de 2016.</a:t>
            </a:r>
          </a:p>
          <a:p>
            <a:endParaRPr lang="es-ES_tradnl" dirty="0"/>
          </a:p>
        </p:txBody>
      </p:sp>
      <p:sp>
        <p:nvSpPr>
          <p:cNvPr id="8" name="Title 3"/>
          <p:cNvSpPr txBox="1">
            <a:spLocks/>
          </p:cNvSpPr>
          <p:nvPr/>
        </p:nvSpPr>
        <p:spPr>
          <a:xfrm>
            <a:off x="947405" y="644862"/>
            <a:ext cx="8687913" cy="5760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latin typeface="+mn-lt"/>
              <a:cs typeface="Arial" pitchFamily="34" charset="0"/>
            </a:endParaRPr>
          </a:p>
        </p:txBody>
      </p:sp>
      <p:sp>
        <p:nvSpPr>
          <p:cNvPr id="10" name="TextBox 2"/>
          <p:cNvSpPr txBox="1"/>
          <p:nvPr/>
        </p:nvSpPr>
        <p:spPr>
          <a:xfrm>
            <a:off x="370408" y="443075"/>
            <a:ext cx="8773592" cy="523220"/>
          </a:xfrm>
          <a:prstGeom prst="rect">
            <a:avLst/>
          </a:prstGeom>
          <a:solidFill>
            <a:srgbClr val="FF0000"/>
          </a:solidFill>
        </p:spPr>
        <p:txBody>
          <a:bodyPr wrap="square" rtlCol="0">
            <a:spAutoFit/>
          </a:bodyPr>
          <a:lstStyle/>
          <a:p>
            <a:pPr algn="ctr"/>
            <a:r>
              <a:rPr lang="es-ES_tradnl" sz="2800" b="1" dirty="0">
                <a:solidFill>
                  <a:schemeClr val="bg1"/>
                </a:solidFill>
              </a:rPr>
              <a:t>Asociación Nacional Paralímpica del Perú - ANPPERU</a:t>
            </a:r>
          </a:p>
        </p:txBody>
      </p:sp>
      <p:sp>
        <p:nvSpPr>
          <p:cNvPr id="14" name="13 CuadroTexto"/>
          <p:cNvSpPr txBox="1"/>
          <p:nvPr/>
        </p:nvSpPr>
        <p:spPr>
          <a:xfrm>
            <a:off x="10709781" y="-51541"/>
            <a:ext cx="884195" cy="1169551"/>
          </a:xfrm>
          <a:prstGeom prst="rect">
            <a:avLst/>
          </a:prstGeom>
          <a:noFill/>
        </p:spPr>
        <p:txBody>
          <a:bodyPr wrap="square" rtlCol="0">
            <a:spAutoFit/>
          </a:bodyPr>
          <a:lstStyle/>
          <a:p>
            <a:endParaRPr lang="es-PE" sz="7000" dirty="0">
              <a:solidFill>
                <a:schemeClr val="bg1">
                  <a:lumMod val="75000"/>
                </a:schemeClr>
              </a:solidFill>
            </a:endParaRPr>
          </a:p>
        </p:txBody>
      </p:sp>
      <p:pic>
        <p:nvPicPr>
          <p:cNvPr id="16" name="Picture 4" descr="C:\Users\PC-04\Desktop\Bordes ppts.png"/>
          <p:cNvPicPr>
            <a:picLocks noChangeAspect="1" noChangeArrowheads="1"/>
          </p:cNvPicPr>
          <p:nvPr/>
        </p:nvPicPr>
        <p:blipFill>
          <a:blip r:embed="rId3" cstate="print"/>
          <a:srcRect/>
          <a:stretch>
            <a:fillRect/>
          </a:stretch>
        </p:blipFill>
        <p:spPr bwMode="auto">
          <a:xfrm>
            <a:off x="9321800" y="5164138"/>
            <a:ext cx="2870200" cy="1693862"/>
          </a:xfrm>
          <a:prstGeom prst="rect">
            <a:avLst/>
          </a:prstGeom>
          <a:noFill/>
        </p:spPr>
      </p:pic>
    </p:spTree>
    <p:extLst>
      <p:ext uri="{BB962C8B-B14F-4D97-AF65-F5344CB8AC3E}">
        <p14:creationId xmlns:p14="http://schemas.microsoft.com/office/powerpoint/2010/main" val="361027259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7 Rectángulo"/>
          <p:cNvSpPr>
            <a:spLocks noChangeArrowheads="1"/>
          </p:cNvSpPr>
          <p:nvPr/>
        </p:nvSpPr>
        <p:spPr bwMode="auto">
          <a:xfrm>
            <a:off x="2927350" y="115888"/>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47110" name="8 Rectángulo"/>
          <p:cNvSpPr>
            <a:spLocks noChangeArrowheads="1"/>
          </p:cNvSpPr>
          <p:nvPr/>
        </p:nvSpPr>
        <p:spPr bwMode="auto">
          <a:xfrm>
            <a:off x="1506538" y="846138"/>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03388" y="846139"/>
            <a:ext cx="8947150" cy="954087"/>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2" name="1 Rectángulo"/>
          <p:cNvSpPr/>
          <p:nvPr/>
        </p:nvSpPr>
        <p:spPr>
          <a:xfrm>
            <a:off x="3503712" y="115888"/>
            <a:ext cx="5976664" cy="523220"/>
          </a:xfrm>
          <a:prstGeom prst="rect">
            <a:avLst/>
          </a:prstGeom>
        </p:spPr>
        <p:txBody>
          <a:bodyPr>
            <a:spAutoFit/>
          </a:bodyPr>
          <a:lstStyle/>
          <a:p>
            <a:pPr algn="ctr">
              <a:defRPr/>
            </a:pPr>
            <a:r>
              <a:rPr lang="es-ES" sz="28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44/64</a:t>
            </a:r>
          </a:p>
        </p:txBody>
      </p:sp>
      <p:sp>
        <p:nvSpPr>
          <p:cNvPr id="4" name="3 Rectángulo"/>
          <p:cNvSpPr/>
          <p:nvPr/>
        </p:nvSpPr>
        <p:spPr>
          <a:xfrm>
            <a:off x="5173824" y="3839151"/>
            <a:ext cx="2866392" cy="523220"/>
          </a:xfrm>
          <a:prstGeom prst="rect">
            <a:avLst/>
          </a:prstGeom>
        </p:spPr>
        <p:txBody>
          <a:bodyPr>
            <a:spAutoFit/>
          </a:bodyPr>
          <a:lstStyle/>
          <a:p>
            <a:pPr algn="ctr">
              <a:defRPr/>
            </a:pPr>
            <a:r>
              <a:rPr lang="es-ES" sz="28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45</a:t>
            </a:r>
          </a:p>
        </p:txBody>
      </p:sp>
      <p:sp>
        <p:nvSpPr>
          <p:cNvPr id="5" name="4 Rectángulo"/>
          <p:cNvSpPr/>
          <p:nvPr/>
        </p:nvSpPr>
        <p:spPr>
          <a:xfrm>
            <a:off x="1731964" y="836613"/>
            <a:ext cx="8936037" cy="2400657"/>
          </a:xfrm>
          <a:prstGeom prst="rect">
            <a:avLst/>
          </a:prstGeom>
        </p:spPr>
        <p:txBody>
          <a:bodyPr>
            <a:spAutoFit/>
          </a:bodyPr>
          <a:lstStyle/>
          <a:p>
            <a:pPr algn="just" eaLnBrk="1" hangingPunct="1">
              <a:lnSpc>
                <a:spcPct val="90000"/>
              </a:lnSpc>
              <a:defRPr/>
            </a:pPr>
            <a:r>
              <a:rPr lang="es-ES" sz="2000" b="1" dirty="0">
                <a:cs typeface="Arial" charset="0"/>
              </a:rPr>
              <a:t>Amputación sencilla </a:t>
            </a:r>
            <a:r>
              <a:rPr lang="es-ES" sz="2000" dirty="0">
                <a:cs typeface="Arial" charset="0"/>
              </a:rPr>
              <a:t>por debajo de la rodilla o a través de  encima de la articulación del tobillo.</a:t>
            </a:r>
          </a:p>
          <a:p>
            <a:pPr algn="just" eaLnBrk="1" hangingPunct="1">
              <a:lnSpc>
                <a:spcPct val="90000"/>
              </a:lnSpc>
              <a:defRPr/>
            </a:pPr>
            <a:r>
              <a:rPr lang="es-ES" sz="2000" b="1" dirty="0">
                <a:cs typeface="Arial" charset="0"/>
              </a:rPr>
              <a:t>Inferior </a:t>
            </a:r>
            <a:r>
              <a:rPr lang="es-ES" sz="2000" dirty="0">
                <a:cs typeface="Arial" charset="0"/>
              </a:rPr>
              <a:t>combinado más amputaciones en miembros superiores</a:t>
            </a:r>
            <a:r>
              <a:rPr lang="es-ES" sz="2000" b="1" dirty="0">
                <a:cs typeface="Arial" charset="0"/>
              </a:rPr>
              <a:t>.</a:t>
            </a:r>
          </a:p>
          <a:p>
            <a:pPr algn="just" eaLnBrk="1" hangingPunct="1">
              <a:lnSpc>
                <a:spcPct val="90000"/>
              </a:lnSpc>
              <a:defRPr/>
            </a:pPr>
            <a:r>
              <a:rPr lang="es-ES" sz="2000" b="1" dirty="0">
                <a:cs typeface="Arial" charset="0"/>
              </a:rPr>
              <a:t>Ambulante</a:t>
            </a:r>
            <a:r>
              <a:rPr lang="es-ES" sz="2000" dirty="0">
                <a:cs typeface="Arial" charset="0"/>
              </a:rPr>
              <a:t> con una función normal en el brazo de lanzar.</a:t>
            </a:r>
          </a:p>
          <a:p>
            <a:pPr algn="just" eaLnBrk="1" hangingPunct="1">
              <a:lnSpc>
                <a:spcPct val="90000"/>
              </a:lnSpc>
              <a:defRPr/>
            </a:pPr>
            <a:r>
              <a:rPr lang="es-ES" sz="2000" b="1" dirty="0">
                <a:cs typeface="Arial" charset="0"/>
              </a:rPr>
              <a:t>Función reducida</a:t>
            </a:r>
            <a:r>
              <a:rPr lang="es-ES" sz="2000" dirty="0">
                <a:cs typeface="Arial" charset="0"/>
              </a:rPr>
              <a:t> en los miembros inferiores o problemas de balance</a:t>
            </a:r>
            <a:r>
              <a:rPr lang="es-ES" sz="2000" dirty="0">
                <a:latin typeface="Arial" charset="0"/>
                <a:cs typeface="Arial" charset="0"/>
              </a:rPr>
              <a:t>.</a:t>
            </a:r>
          </a:p>
          <a:p>
            <a:pPr algn="just">
              <a:defRPr/>
            </a:pPr>
            <a:r>
              <a:rPr lang="es-PE" sz="2000" dirty="0">
                <a:cs typeface="Arial" charset="0"/>
              </a:rPr>
              <a:t>pueden caminar con algún tipo de reducción, presentan ligeros problemas de equilibrio)</a:t>
            </a:r>
          </a:p>
          <a:p>
            <a:pPr algn="just">
              <a:defRPr/>
            </a:pPr>
            <a:r>
              <a:rPr lang="es-PE" sz="2000" b="1" dirty="0">
                <a:cs typeface="Arial" charset="0"/>
              </a:rPr>
              <a:t>Pruebas: </a:t>
            </a:r>
            <a:r>
              <a:rPr lang="es-PE" sz="2000" dirty="0">
                <a:cs typeface="Arial" charset="0"/>
              </a:rPr>
              <a:t>Carreras, lanzamientos, saltos y pentatlón</a:t>
            </a:r>
            <a:endParaRPr lang="es-ES" sz="2000" dirty="0">
              <a:cs typeface="Arial" charset="0"/>
            </a:endParaRPr>
          </a:p>
        </p:txBody>
      </p:sp>
      <p:sp>
        <p:nvSpPr>
          <p:cNvPr id="6" name="5 Rectángulo"/>
          <p:cNvSpPr/>
          <p:nvPr/>
        </p:nvSpPr>
        <p:spPr>
          <a:xfrm>
            <a:off x="1919288" y="4221164"/>
            <a:ext cx="8748712" cy="1570037"/>
          </a:xfrm>
          <a:prstGeom prst="rect">
            <a:avLst/>
          </a:prstGeom>
        </p:spPr>
        <p:txBody>
          <a:bodyPr>
            <a:spAutoFit/>
          </a:bodyPr>
          <a:lstStyle/>
          <a:p>
            <a:pPr algn="just" eaLnBrk="1" hangingPunct="1">
              <a:defRPr/>
            </a:pPr>
            <a:r>
              <a:rPr lang="es-ES" sz="2400" b="1" dirty="0">
                <a:cs typeface="Arial" charset="0"/>
              </a:rPr>
              <a:t>Doble amputación</a:t>
            </a:r>
            <a:r>
              <a:rPr lang="es-ES" sz="2400" dirty="0">
                <a:cs typeface="Arial" charset="0"/>
              </a:rPr>
              <a:t>, por encima o a través de la articulación del codo.</a:t>
            </a:r>
          </a:p>
          <a:p>
            <a:pPr algn="just" eaLnBrk="1" hangingPunct="1">
              <a:defRPr/>
            </a:pPr>
            <a:r>
              <a:rPr lang="es-ES" sz="2400" b="1" dirty="0">
                <a:cs typeface="Arial" charset="0"/>
              </a:rPr>
              <a:t>Doble amputación </a:t>
            </a:r>
            <a:r>
              <a:rPr lang="es-ES" sz="2400" dirty="0">
                <a:cs typeface="Arial" charset="0"/>
              </a:rPr>
              <a:t>por debajo del codo pero a través o encima de la articulación de la muñeca, </a:t>
            </a:r>
            <a:r>
              <a:rPr lang="es-ES" sz="2400" b="1" dirty="0">
                <a:cs typeface="Arial" charset="0"/>
              </a:rPr>
              <a:t>no tiene mano.</a:t>
            </a:r>
          </a:p>
          <a:p>
            <a:pPr algn="just" eaLnBrk="1" hangingPunct="1">
              <a:defRPr/>
            </a:pPr>
            <a:r>
              <a:rPr lang="es-PE" sz="2400" b="1" dirty="0">
                <a:cs typeface="Arial" charset="0"/>
              </a:rPr>
              <a:t>Pruebas: </a:t>
            </a:r>
            <a:r>
              <a:rPr lang="es-PE" sz="2400" dirty="0">
                <a:cs typeface="Arial" charset="0"/>
              </a:rPr>
              <a:t>Carreras, lanzamientos, saltos y pentatlón</a:t>
            </a:r>
            <a:endParaRPr lang="es-ES" sz="2400" dirty="0">
              <a:solidFill>
                <a:srgbClr val="FF0000"/>
              </a:solidFill>
              <a:cs typeface="Arial" charset="0"/>
            </a:endParaRPr>
          </a:p>
        </p:txBody>
      </p:sp>
      <p:pic>
        <p:nvPicPr>
          <p:cNvPr id="12" name="Imagen 11"/>
          <p:cNvPicPr>
            <a:picLocks noChangeAspect="1"/>
          </p:cNvPicPr>
          <p:nvPr/>
        </p:nvPicPr>
        <p:blipFill>
          <a:blip r:embed="rId3"/>
          <a:stretch>
            <a:fillRect/>
          </a:stretch>
        </p:blipFill>
        <p:spPr>
          <a:xfrm>
            <a:off x="8620949" y="2542818"/>
            <a:ext cx="2619375" cy="1743075"/>
          </a:xfrm>
          <a:prstGeom prst="rect">
            <a:avLst/>
          </a:prstGeom>
        </p:spPr>
      </p:pic>
      <p:pic>
        <p:nvPicPr>
          <p:cNvPr id="14" name="Picture 2" descr="D:\Mis Archivos\Desktop\GOALBALL\SURAMERICANO GOALBALL 2017\T45.jpg"/>
          <p:cNvPicPr>
            <a:picLocks noChangeAspect="1" noChangeArrowheads="1"/>
          </p:cNvPicPr>
          <p:nvPr/>
        </p:nvPicPr>
        <p:blipFill>
          <a:blip r:embed="rId4" cstate="print"/>
          <a:srcRect/>
          <a:stretch>
            <a:fillRect/>
          </a:stretch>
        </p:blipFill>
        <p:spPr bwMode="auto">
          <a:xfrm>
            <a:off x="8501742" y="5086990"/>
            <a:ext cx="3384441" cy="1448265"/>
          </a:xfrm>
          <a:prstGeom prst="rect">
            <a:avLst/>
          </a:prstGeom>
          <a:noFill/>
        </p:spPr>
      </p:pic>
    </p:spTree>
    <p:extLst>
      <p:ext uri="{BB962C8B-B14F-4D97-AF65-F5344CB8AC3E}">
        <p14:creationId xmlns:p14="http://schemas.microsoft.com/office/powerpoint/2010/main" val="1012865098"/>
      </p:ext>
    </p:extLst>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7 Rectángulo"/>
          <p:cNvSpPr>
            <a:spLocks noChangeArrowheads="1"/>
          </p:cNvSpPr>
          <p:nvPr/>
        </p:nvSpPr>
        <p:spPr bwMode="auto">
          <a:xfrm>
            <a:off x="2927350" y="115888"/>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48134" name="8 Rectángulo"/>
          <p:cNvSpPr>
            <a:spLocks noChangeArrowheads="1"/>
          </p:cNvSpPr>
          <p:nvPr/>
        </p:nvSpPr>
        <p:spPr bwMode="auto">
          <a:xfrm>
            <a:off x="1506538" y="846138"/>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03388" y="846139"/>
            <a:ext cx="8947150" cy="954087"/>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5" name="4 Rectángulo"/>
          <p:cNvSpPr/>
          <p:nvPr/>
        </p:nvSpPr>
        <p:spPr>
          <a:xfrm>
            <a:off x="3431704" y="300554"/>
            <a:ext cx="5400600" cy="523220"/>
          </a:xfrm>
          <a:prstGeom prst="rect">
            <a:avLst/>
          </a:prstGeom>
        </p:spPr>
        <p:txBody>
          <a:bodyPr>
            <a:spAutoFit/>
          </a:bodyPr>
          <a:lstStyle/>
          <a:p>
            <a:pPr algn="ctr">
              <a:defRPr/>
            </a:pPr>
            <a:r>
              <a:rPr lang="es-ES" sz="28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46</a:t>
            </a:r>
          </a:p>
        </p:txBody>
      </p:sp>
      <p:sp>
        <p:nvSpPr>
          <p:cNvPr id="6" name="5 Rectángulo"/>
          <p:cNvSpPr/>
          <p:nvPr/>
        </p:nvSpPr>
        <p:spPr>
          <a:xfrm>
            <a:off x="4007768" y="2924944"/>
            <a:ext cx="3672408" cy="523220"/>
          </a:xfrm>
          <a:prstGeom prst="rect">
            <a:avLst/>
          </a:prstGeom>
        </p:spPr>
        <p:txBody>
          <a:bodyPr>
            <a:spAutoFit/>
          </a:bodyPr>
          <a:lstStyle/>
          <a:p>
            <a:pPr algn="ctr">
              <a:defRPr/>
            </a:pPr>
            <a:r>
              <a:rPr lang="es-ES" sz="28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47</a:t>
            </a:r>
          </a:p>
        </p:txBody>
      </p:sp>
      <p:sp>
        <p:nvSpPr>
          <p:cNvPr id="7" name="6 Rectángulo"/>
          <p:cNvSpPr/>
          <p:nvPr/>
        </p:nvSpPr>
        <p:spPr>
          <a:xfrm>
            <a:off x="1603376" y="792164"/>
            <a:ext cx="9090025" cy="2085975"/>
          </a:xfrm>
          <a:prstGeom prst="rect">
            <a:avLst/>
          </a:prstGeom>
        </p:spPr>
        <p:txBody>
          <a:bodyPr>
            <a:spAutoFit/>
          </a:bodyPr>
          <a:lstStyle/>
          <a:p>
            <a:pPr eaLnBrk="1" hangingPunct="1">
              <a:lnSpc>
                <a:spcPct val="90000"/>
              </a:lnSpc>
              <a:defRPr/>
            </a:pPr>
            <a:r>
              <a:rPr lang="es-ES" sz="2400" b="1" dirty="0">
                <a:cs typeface="Arial" charset="0"/>
              </a:rPr>
              <a:t>Amputación sencilla </a:t>
            </a:r>
            <a:r>
              <a:rPr lang="es-ES" sz="2400" dirty="0">
                <a:cs typeface="Arial" charset="0"/>
              </a:rPr>
              <a:t>por encima o a través de la articulación del codo.</a:t>
            </a:r>
          </a:p>
          <a:p>
            <a:pPr eaLnBrk="1" hangingPunct="1">
              <a:lnSpc>
                <a:spcPct val="90000"/>
              </a:lnSpc>
              <a:defRPr/>
            </a:pPr>
            <a:r>
              <a:rPr lang="es-ES" sz="2400" b="1" dirty="0">
                <a:cs typeface="Arial" charset="0"/>
              </a:rPr>
              <a:t>Amputación sencilla </a:t>
            </a:r>
            <a:r>
              <a:rPr lang="es-ES" sz="2400" dirty="0">
                <a:cs typeface="Arial" charset="0"/>
              </a:rPr>
              <a:t>por debajo del codo o a través o encima de la articulación de la muñeca</a:t>
            </a:r>
            <a:r>
              <a:rPr lang="es-ES" sz="2400" b="1" dirty="0">
                <a:cs typeface="Arial" charset="0"/>
              </a:rPr>
              <a:t>. Ambulante </a:t>
            </a:r>
            <a:r>
              <a:rPr lang="es-ES" sz="2400" dirty="0">
                <a:cs typeface="Arial" charset="0"/>
              </a:rPr>
              <a:t>con función normal, miembro superior del brazo de lanzar, malformación</a:t>
            </a:r>
            <a:r>
              <a:rPr lang="es-ES" sz="2400" b="1" dirty="0">
                <a:cs typeface="Arial" charset="0"/>
              </a:rPr>
              <a:t> congénita en el brazo no lanzador.</a:t>
            </a:r>
          </a:p>
          <a:p>
            <a:pPr eaLnBrk="1" hangingPunct="1">
              <a:lnSpc>
                <a:spcPct val="90000"/>
              </a:lnSpc>
              <a:defRPr/>
            </a:pPr>
            <a:r>
              <a:rPr lang="es-PE" sz="2400" b="1" dirty="0">
                <a:cs typeface="Arial" charset="0"/>
              </a:rPr>
              <a:t>Pruebas: </a:t>
            </a:r>
            <a:r>
              <a:rPr lang="es-PE" sz="2400" dirty="0">
                <a:cs typeface="Arial" charset="0"/>
              </a:rPr>
              <a:t>Carreras, lanzamientos, saltos y pentalón</a:t>
            </a:r>
            <a:endParaRPr lang="es-ES" sz="2400" b="1" dirty="0">
              <a:cs typeface="Arial" charset="0"/>
            </a:endParaRPr>
          </a:p>
        </p:txBody>
      </p:sp>
      <p:sp>
        <p:nvSpPr>
          <p:cNvPr id="8" name="7 Rectángulo"/>
          <p:cNvSpPr/>
          <p:nvPr/>
        </p:nvSpPr>
        <p:spPr>
          <a:xfrm>
            <a:off x="1524001" y="3500439"/>
            <a:ext cx="8950325" cy="1323439"/>
          </a:xfrm>
          <a:prstGeom prst="rect">
            <a:avLst/>
          </a:prstGeom>
        </p:spPr>
        <p:txBody>
          <a:bodyPr>
            <a:spAutoFit/>
          </a:bodyPr>
          <a:lstStyle/>
          <a:p>
            <a:pPr>
              <a:defRPr/>
            </a:pPr>
            <a:r>
              <a:rPr lang="es-ES_tradnl" sz="1600" dirty="0">
                <a:cs typeface="Arial" charset="0"/>
              </a:rPr>
              <a:t>En la Pista presentan discapacidad del miembro superior </a:t>
            </a:r>
            <a:r>
              <a:rPr lang="es-ES_tradnl" sz="1600" b="1" dirty="0">
                <a:cs typeface="Arial" charset="0"/>
              </a:rPr>
              <a:t>unilateral con  pérdida de la función en el hombro, </a:t>
            </a:r>
            <a:r>
              <a:rPr lang="es-ES_tradnl" sz="1600" dirty="0">
                <a:cs typeface="Arial" charset="0"/>
              </a:rPr>
              <a:t>el codo y la muñeca y lo que afecta principalmente al sprint. El impacto del deterioro es comparable a las limitaciones de la actividad experimentado por un atleta con una </a:t>
            </a:r>
            <a:r>
              <a:rPr lang="es-ES_tradnl" sz="1600" b="1" dirty="0">
                <a:cs typeface="Arial" charset="0"/>
              </a:rPr>
              <a:t>unilateral a través de la muñeca / amputación por debajo del codo</a:t>
            </a:r>
          </a:p>
          <a:p>
            <a:pPr>
              <a:defRPr/>
            </a:pPr>
            <a:r>
              <a:rPr lang="es-PE" sz="1600" b="1" dirty="0">
                <a:cs typeface="Arial" charset="0"/>
              </a:rPr>
              <a:t>Pruebas: </a:t>
            </a:r>
            <a:r>
              <a:rPr lang="es-PE" sz="1600" dirty="0">
                <a:cs typeface="Arial" charset="0"/>
              </a:rPr>
              <a:t>Carreras, lanzamientos, saltos y pentalón</a:t>
            </a:r>
          </a:p>
        </p:txBody>
      </p:sp>
      <p:pic>
        <p:nvPicPr>
          <p:cNvPr id="12" name="Picture 4" descr="Resultado de imagen para primera carrera paralimpica en silla de ruedas en 1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676" y="4486276"/>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653549"/>
      </p:ext>
    </p:extLst>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7 Rectángulo"/>
          <p:cNvSpPr>
            <a:spLocks noChangeArrowheads="1"/>
          </p:cNvSpPr>
          <p:nvPr/>
        </p:nvSpPr>
        <p:spPr bwMode="auto">
          <a:xfrm>
            <a:off x="1703388" y="115889"/>
            <a:ext cx="7993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51206" name="8 Rectángulo"/>
          <p:cNvSpPr>
            <a:spLocks noChangeArrowheads="1"/>
          </p:cNvSpPr>
          <p:nvPr/>
        </p:nvSpPr>
        <p:spPr bwMode="auto">
          <a:xfrm>
            <a:off x="1506538" y="846138"/>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03388" y="846139"/>
            <a:ext cx="8947150" cy="954087"/>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2" name="1 Rectángulo"/>
          <p:cNvSpPr/>
          <p:nvPr/>
        </p:nvSpPr>
        <p:spPr>
          <a:xfrm>
            <a:off x="2991487" y="330756"/>
            <a:ext cx="6934719" cy="1569660"/>
          </a:xfrm>
          <a:prstGeom prst="rect">
            <a:avLst/>
          </a:prstGeom>
        </p:spPr>
        <p:txBody>
          <a:bodyPr wrap="none">
            <a:spAutoFit/>
          </a:bodyPr>
          <a:lstStyle/>
          <a:p>
            <a:pPr>
              <a:defRPr/>
            </a:pPr>
            <a:r>
              <a:rPr lang="es-ES" sz="3200" i="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a:t>
            </a:r>
            <a:r>
              <a:rPr lang="es-ES" sz="3200" i="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51 A 57 </a:t>
            </a:r>
            <a:r>
              <a:rPr lang="es-ES" sz="3200" i="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SILLA DE </a:t>
            </a:r>
            <a:r>
              <a:rPr lang="es-ES" sz="3200" i="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RUEDAS</a:t>
            </a:r>
          </a:p>
          <a:p>
            <a:pPr>
              <a:defRPr/>
            </a:pPr>
            <a:r>
              <a:rPr lang="es-ES" sz="3200" i="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 </a:t>
            </a:r>
            <a:r>
              <a:rPr lang="es-ES" sz="3200" i="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Y BANCO DE LANZAMIENTO </a:t>
            </a:r>
            <a:endParaRPr lang="es-ES" sz="3200" i="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endParaRPr>
          </a:p>
          <a:p>
            <a:pPr>
              <a:defRPr/>
            </a:pPr>
            <a:endParaRPr lang="es-PE" sz="3200" dirty="0">
              <a:cs typeface="Arial" charset="0"/>
            </a:endParaRPr>
          </a:p>
        </p:txBody>
      </p:sp>
      <p:sp>
        <p:nvSpPr>
          <p:cNvPr id="4" name="3 Rectángulo"/>
          <p:cNvSpPr/>
          <p:nvPr/>
        </p:nvSpPr>
        <p:spPr>
          <a:xfrm>
            <a:off x="1524000" y="1268413"/>
            <a:ext cx="8928100" cy="3581400"/>
          </a:xfrm>
          <a:prstGeom prst="rect">
            <a:avLst/>
          </a:prstGeom>
        </p:spPr>
        <p:txBody>
          <a:bodyPr>
            <a:spAutoFit/>
          </a:bodyPr>
          <a:lstStyle/>
          <a:p>
            <a:pPr algn="just" eaLnBrk="1" hangingPunct="1">
              <a:lnSpc>
                <a:spcPct val="90000"/>
              </a:lnSpc>
              <a:defRPr/>
            </a:pPr>
            <a:r>
              <a:rPr lang="es-ES" sz="2800" dirty="0">
                <a:cs typeface="Arial" charset="0"/>
              </a:rPr>
              <a:t>Pudieran tener leve función entre los dígitos de la mano.</a:t>
            </a:r>
          </a:p>
          <a:p>
            <a:pPr algn="just" eaLnBrk="1" hangingPunct="1">
              <a:lnSpc>
                <a:spcPct val="90000"/>
              </a:lnSpc>
              <a:defRPr/>
            </a:pPr>
            <a:r>
              <a:rPr lang="es-ES" sz="2800" dirty="0">
                <a:cs typeface="Arial" charset="0"/>
              </a:rPr>
              <a:t>Presentan músculos flexores y extensores funcionales del codo, dorsiflexores de la muñeca y músculos flexores de la palma. Buena función en los músculos del hombro, alguna extensión y flexión de los dedos  pero no funcional.</a:t>
            </a:r>
          </a:p>
          <a:p>
            <a:pPr algn="just" eaLnBrk="1" hangingPunct="1">
              <a:lnSpc>
                <a:spcPct val="90000"/>
              </a:lnSpc>
              <a:defRPr/>
            </a:pPr>
            <a:r>
              <a:rPr lang="es-ES" sz="2800" dirty="0">
                <a:cs typeface="Arial" charset="0"/>
              </a:rPr>
              <a:t>Atletas con secuelas de polio, afectación en la médula espinal u otras causas.</a:t>
            </a:r>
          </a:p>
          <a:p>
            <a:pPr algn="just" eaLnBrk="1" hangingPunct="1">
              <a:lnSpc>
                <a:spcPct val="90000"/>
              </a:lnSpc>
              <a:defRPr/>
            </a:pPr>
            <a:r>
              <a:rPr lang="es-ES" sz="2800" dirty="0">
                <a:cs typeface="Arial" charset="0"/>
              </a:rPr>
              <a:t>PRUEBAS:CARRERAS Y LANZAMIENTOS</a:t>
            </a:r>
          </a:p>
          <a:p>
            <a:pPr eaLnBrk="1" hangingPunct="1">
              <a:lnSpc>
                <a:spcPct val="90000"/>
              </a:lnSpc>
              <a:defRPr/>
            </a:pPr>
            <a:endParaRPr lang="es-ES" sz="2800" dirty="0">
              <a:cs typeface="Arial" charset="0"/>
            </a:endParaRPr>
          </a:p>
        </p:txBody>
      </p:sp>
      <p:pic>
        <p:nvPicPr>
          <p:cNvPr id="5" name="Imagen 4"/>
          <p:cNvPicPr>
            <a:picLocks noChangeAspect="1"/>
          </p:cNvPicPr>
          <p:nvPr/>
        </p:nvPicPr>
        <p:blipFill>
          <a:blip r:embed="rId3"/>
          <a:stretch>
            <a:fillRect/>
          </a:stretch>
        </p:blipFill>
        <p:spPr>
          <a:xfrm>
            <a:off x="3163547" y="4543426"/>
            <a:ext cx="2431710" cy="1600200"/>
          </a:xfrm>
          <a:prstGeom prst="rect">
            <a:avLst/>
          </a:prstGeom>
        </p:spPr>
      </p:pic>
      <p:pic>
        <p:nvPicPr>
          <p:cNvPr id="6" name="Imagen 5"/>
          <p:cNvPicPr>
            <a:picLocks noChangeAspect="1"/>
          </p:cNvPicPr>
          <p:nvPr/>
        </p:nvPicPr>
        <p:blipFill>
          <a:blip r:embed="rId4"/>
          <a:stretch>
            <a:fillRect/>
          </a:stretch>
        </p:blipFill>
        <p:spPr>
          <a:xfrm>
            <a:off x="6480970" y="4525964"/>
            <a:ext cx="2857500" cy="1600200"/>
          </a:xfrm>
          <a:prstGeom prst="rect">
            <a:avLst/>
          </a:prstGeom>
        </p:spPr>
      </p:pic>
    </p:spTree>
    <p:extLst>
      <p:ext uri="{BB962C8B-B14F-4D97-AF65-F5344CB8AC3E}">
        <p14:creationId xmlns:p14="http://schemas.microsoft.com/office/powerpoint/2010/main" val="2854072496"/>
      </p:ext>
    </p:extLst>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7 Rectángulo"/>
          <p:cNvSpPr>
            <a:spLocks noChangeArrowheads="1"/>
          </p:cNvSpPr>
          <p:nvPr/>
        </p:nvSpPr>
        <p:spPr bwMode="auto">
          <a:xfrm>
            <a:off x="2927350" y="115888"/>
            <a:ext cx="6769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PE" b="1" dirty="0">
              <a:latin typeface="Arial" panose="020B0604020202020204" pitchFamily="34" charset="0"/>
            </a:endParaRPr>
          </a:p>
        </p:txBody>
      </p:sp>
      <p:sp>
        <p:nvSpPr>
          <p:cNvPr id="55302" name="8 Rectángulo"/>
          <p:cNvSpPr>
            <a:spLocks noChangeArrowheads="1"/>
          </p:cNvSpPr>
          <p:nvPr/>
        </p:nvSpPr>
        <p:spPr bwMode="auto">
          <a:xfrm>
            <a:off x="1506538" y="846138"/>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PE" sz="2400" b="1" dirty="0"/>
          </a:p>
        </p:txBody>
      </p:sp>
      <p:sp>
        <p:nvSpPr>
          <p:cNvPr id="3" name="2 Rectángulo"/>
          <p:cNvSpPr/>
          <p:nvPr/>
        </p:nvSpPr>
        <p:spPr>
          <a:xfrm>
            <a:off x="1703388" y="846139"/>
            <a:ext cx="8947150" cy="954087"/>
          </a:xfrm>
          <a:prstGeom prst="rect">
            <a:avLst/>
          </a:prstGeom>
        </p:spPr>
        <p:txBody>
          <a:bodyPr>
            <a:spAutoFit/>
          </a:bodyPr>
          <a:lstStyle/>
          <a:p>
            <a:pPr>
              <a:defRPr/>
            </a:pPr>
            <a:r>
              <a:rPr lang="es-ES" sz="3200" b="1" dirty="0"/>
              <a:t> </a:t>
            </a:r>
          </a:p>
          <a:p>
            <a:pPr>
              <a:defRPr/>
            </a:pPr>
            <a:endParaRPr lang="es-PE" sz="2400" dirty="0">
              <a:cs typeface="Arial" charset="0"/>
            </a:endParaRPr>
          </a:p>
        </p:txBody>
      </p:sp>
      <p:sp>
        <p:nvSpPr>
          <p:cNvPr id="2" name="1 Rectángulo"/>
          <p:cNvSpPr/>
          <p:nvPr/>
        </p:nvSpPr>
        <p:spPr>
          <a:xfrm>
            <a:off x="3100491" y="330756"/>
            <a:ext cx="6101157" cy="1077218"/>
          </a:xfrm>
          <a:prstGeom prst="rect">
            <a:avLst/>
          </a:prstGeom>
        </p:spPr>
        <p:txBody>
          <a:bodyPr wrap="none">
            <a:spAutoFit/>
          </a:bodyPr>
          <a:lstStyle/>
          <a:p>
            <a:pPr>
              <a:defRPr/>
            </a:pPr>
            <a:r>
              <a:rPr lang="es-ES" sz="3200" i="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Calibri Light" pitchFamily="34" charset="0"/>
                <a:cs typeface="Arial" charset="0"/>
              </a:rPr>
              <a:t>Categoría T-F 54 SILLA DE RUEDAS</a:t>
            </a:r>
          </a:p>
          <a:p>
            <a:pPr>
              <a:defRPr/>
            </a:pPr>
            <a:endParaRPr lang="es-PE" sz="3200" dirty="0">
              <a:cs typeface="Arial" charset="0"/>
            </a:endParaRPr>
          </a:p>
        </p:txBody>
      </p:sp>
      <p:sp>
        <p:nvSpPr>
          <p:cNvPr id="10" name="object 5"/>
          <p:cNvSpPr/>
          <p:nvPr/>
        </p:nvSpPr>
        <p:spPr>
          <a:xfrm>
            <a:off x="240036" y="1028702"/>
            <a:ext cx="4816873" cy="2268951"/>
          </a:xfrm>
          <a:prstGeom prst="rect">
            <a:avLst/>
          </a:prstGeom>
          <a:blipFill>
            <a:blip r:embed="rId3" cstate="print"/>
            <a:stretch>
              <a:fillRect/>
            </a:stretch>
          </a:blipFill>
        </p:spPr>
        <p:txBody>
          <a:bodyPr wrap="square" lIns="0" tIns="0" rIns="0" bIns="0" rtlCol="0"/>
          <a:lstStyle/>
          <a:p>
            <a:endParaRPr dirty="0"/>
          </a:p>
        </p:txBody>
      </p:sp>
      <p:sp>
        <p:nvSpPr>
          <p:cNvPr id="11" name="object 6"/>
          <p:cNvSpPr/>
          <p:nvPr/>
        </p:nvSpPr>
        <p:spPr>
          <a:xfrm>
            <a:off x="7887299" y="1077119"/>
            <a:ext cx="4077588" cy="2276854"/>
          </a:xfrm>
          <a:prstGeom prst="rect">
            <a:avLst/>
          </a:prstGeom>
          <a:blipFill>
            <a:blip r:embed="rId4" cstate="print"/>
            <a:stretch>
              <a:fillRect/>
            </a:stretch>
          </a:blipFill>
        </p:spPr>
        <p:txBody>
          <a:bodyPr wrap="square" lIns="0" tIns="0" rIns="0" bIns="0" rtlCol="0"/>
          <a:lstStyle/>
          <a:p>
            <a:endParaRPr dirty="0"/>
          </a:p>
        </p:txBody>
      </p:sp>
      <p:pic>
        <p:nvPicPr>
          <p:cNvPr id="12" name="Imagen 11"/>
          <p:cNvPicPr>
            <a:picLocks noChangeAspect="1"/>
          </p:cNvPicPr>
          <p:nvPr/>
        </p:nvPicPr>
        <p:blipFill>
          <a:blip r:embed="rId5"/>
          <a:stretch>
            <a:fillRect/>
          </a:stretch>
        </p:blipFill>
        <p:spPr>
          <a:xfrm>
            <a:off x="764598" y="3989473"/>
            <a:ext cx="3543300" cy="2362200"/>
          </a:xfrm>
          <a:prstGeom prst="rect">
            <a:avLst/>
          </a:prstGeom>
        </p:spPr>
      </p:pic>
      <p:pic>
        <p:nvPicPr>
          <p:cNvPr id="13" name="Imagen 12"/>
          <p:cNvPicPr>
            <a:picLocks noChangeAspect="1"/>
          </p:cNvPicPr>
          <p:nvPr/>
        </p:nvPicPr>
        <p:blipFill>
          <a:blip r:embed="rId6"/>
          <a:stretch>
            <a:fillRect/>
          </a:stretch>
        </p:blipFill>
        <p:spPr>
          <a:xfrm>
            <a:off x="8386762" y="4243388"/>
            <a:ext cx="2619375" cy="1743075"/>
          </a:xfrm>
          <a:prstGeom prst="rect">
            <a:avLst/>
          </a:prstGeom>
        </p:spPr>
      </p:pic>
    </p:spTree>
    <p:extLst>
      <p:ext uri="{BB962C8B-B14F-4D97-AF65-F5344CB8AC3E}">
        <p14:creationId xmlns:p14="http://schemas.microsoft.com/office/powerpoint/2010/main" val="3438636715"/>
      </p:ext>
    </p:extLst>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1 Rectángulo"/>
          <p:cNvSpPr>
            <a:spLocks noChangeArrowheads="1"/>
          </p:cNvSpPr>
          <p:nvPr/>
        </p:nvSpPr>
        <p:spPr bwMode="auto">
          <a:xfrm>
            <a:off x="2747964" y="0"/>
            <a:ext cx="6948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PE" sz="1800" dirty="0"/>
              <a:t> </a:t>
            </a:r>
            <a:r>
              <a:rPr lang="es-ES" altLang="es-PE" sz="2800" dirty="0"/>
              <a:t>RESUMEN  DE LAS CATEGORIAS POR DISCAPACIDAD EN EL ATLETISMO</a:t>
            </a:r>
            <a:endParaRPr lang="es-PE" altLang="es-PE" sz="2800" dirty="0">
              <a:latin typeface="Arial" panose="020B0604020202020204"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794955651"/>
              </p:ext>
            </p:extLst>
          </p:nvPr>
        </p:nvGraphicFramePr>
        <p:xfrm>
          <a:off x="1503362" y="1017588"/>
          <a:ext cx="9012238" cy="5608836"/>
        </p:xfrm>
        <a:graphic>
          <a:graphicData uri="http://schemas.openxmlformats.org/drawingml/2006/table">
            <a:tbl>
              <a:tblPr firstRow="1" bandRow="1"/>
              <a:tblGrid>
                <a:gridCol w="3708078">
                  <a:extLst>
                    <a:ext uri="{9D8B030D-6E8A-4147-A177-3AD203B41FA5}">
                      <a16:colId xmlns:a16="http://schemas.microsoft.com/office/drawing/2014/main" xmlns="" val="20000"/>
                    </a:ext>
                  </a:extLst>
                </a:gridCol>
                <a:gridCol w="5304160">
                  <a:extLst>
                    <a:ext uri="{9D8B030D-6E8A-4147-A177-3AD203B41FA5}">
                      <a16:colId xmlns:a16="http://schemas.microsoft.com/office/drawing/2014/main" xmlns="" val="20001"/>
                    </a:ext>
                  </a:extLst>
                </a:gridCol>
              </a:tblGrid>
              <a:tr h="579192">
                <a:tc>
                  <a:txBody>
                    <a:bodyPr/>
                    <a:lstStyle>
                      <a:lvl1pPr marL="0" algn="l" defTabSz="914400" rtl="0" eaLnBrk="1" latinLnBrk="0" hangingPunct="1">
                        <a:defRPr sz="1800" b="1" kern="1200">
                          <a:solidFill>
                            <a:schemeClr val="lt1"/>
                          </a:solidFill>
                          <a:latin typeface="Arial Black"/>
                        </a:defRPr>
                      </a:lvl1pPr>
                      <a:lvl2pPr marL="457200" algn="l" defTabSz="914400" rtl="0" eaLnBrk="1" latinLnBrk="0" hangingPunct="1">
                        <a:defRPr sz="1800" b="1" kern="1200">
                          <a:solidFill>
                            <a:schemeClr val="lt1"/>
                          </a:solidFill>
                          <a:latin typeface="Arial Black"/>
                        </a:defRPr>
                      </a:lvl2pPr>
                      <a:lvl3pPr marL="914400" algn="l" defTabSz="914400" rtl="0" eaLnBrk="1" latinLnBrk="0" hangingPunct="1">
                        <a:defRPr sz="1800" b="1" kern="1200">
                          <a:solidFill>
                            <a:schemeClr val="lt1"/>
                          </a:solidFill>
                          <a:latin typeface="Arial Black"/>
                        </a:defRPr>
                      </a:lvl3pPr>
                      <a:lvl4pPr marL="1371600" algn="l" defTabSz="914400" rtl="0" eaLnBrk="1" latinLnBrk="0" hangingPunct="1">
                        <a:defRPr sz="1800" b="1" kern="1200">
                          <a:solidFill>
                            <a:schemeClr val="lt1"/>
                          </a:solidFill>
                          <a:latin typeface="Arial Black"/>
                        </a:defRPr>
                      </a:lvl4pPr>
                      <a:lvl5pPr marL="1828800" algn="l" defTabSz="914400" rtl="0" eaLnBrk="1" latinLnBrk="0" hangingPunct="1">
                        <a:defRPr sz="1800" b="1" kern="1200">
                          <a:solidFill>
                            <a:schemeClr val="lt1"/>
                          </a:solidFill>
                          <a:latin typeface="Arial Black"/>
                        </a:defRPr>
                      </a:lvl5pPr>
                      <a:lvl6pPr marL="2286000" algn="l" defTabSz="914400" rtl="0" eaLnBrk="1" latinLnBrk="0" hangingPunct="1">
                        <a:defRPr sz="1800" b="1" kern="1200">
                          <a:solidFill>
                            <a:schemeClr val="lt1"/>
                          </a:solidFill>
                          <a:latin typeface="Arial Black"/>
                        </a:defRPr>
                      </a:lvl6pPr>
                      <a:lvl7pPr marL="2743200" algn="l" defTabSz="914400" rtl="0" eaLnBrk="1" latinLnBrk="0" hangingPunct="1">
                        <a:defRPr sz="1800" b="1" kern="1200">
                          <a:solidFill>
                            <a:schemeClr val="lt1"/>
                          </a:solidFill>
                          <a:latin typeface="Arial Black"/>
                        </a:defRPr>
                      </a:lvl7pPr>
                      <a:lvl8pPr marL="3200400" algn="l" defTabSz="914400" rtl="0" eaLnBrk="1" latinLnBrk="0" hangingPunct="1">
                        <a:defRPr sz="1800" b="1" kern="1200">
                          <a:solidFill>
                            <a:schemeClr val="lt1"/>
                          </a:solidFill>
                          <a:latin typeface="Arial Black"/>
                        </a:defRPr>
                      </a:lvl8pPr>
                      <a:lvl9pPr marL="3657600" algn="l" defTabSz="914400" rtl="0" eaLnBrk="1" latinLnBrk="0" hangingPunct="1">
                        <a:defRPr sz="1800" b="1" kern="1200">
                          <a:solidFill>
                            <a:schemeClr val="lt1"/>
                          </a:solidFill>
                          <a:latin typeface="Arial Black"/>
                        </a:defRPr>
                      </a:lvl9pPr>
                    </a:lstStyle>
                    <a:p>
                      <a:r>
                        <a:rPr lang="es-PE" sz="3200" dirty="0">
                          <a:solidFill>
                            <a:srgbClr val="FF0000"/>
                          </a:solidFill>
                          <a:latin typeface="Calibri" pitchFamily="34" charset="0"/>
                          <a:cs typeface="Calibri" pitchFamily="34" charset="0"/>
                        </a:rPr>
                        <a:t>DISCAPACIDAD</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mpd="sng">
                      <a:solidFill>
                        <a:srgbClr val="FFCC00"/>
                      </a:solidFill>
                    </a:lnT>
                    <a:lnB w="38100" cap="flat" cmpd="sng" algn="ctr">
                      <a:solidFill>
                        <a:srgbClr val="FFCC00"/>
                      </a:solidFill>
                      <a:prstDash val="solid"/>
                      <a:round/>
                      <a:headEnd type="none" w="med" len="med"/>
                      <a:tailEnd type="none" w="med" len="med"/>
                    </a:lnB>
                    <a:lnTlToBr w="12700" cmpd="sng">
                      <a:noFill/>
                      <a:prstDash val="solid"/>
                    </a:lnTlToBr>
                    <a:lnBlToTr w="12700" cmpd="sng">
                      <a:noFill/>
                      <a:prstDash val="solid"/>
                    </a:lnBlToTr>
                    <a:solidFill>
                      <a:srgbClr val="FF8B17"/>
                    </a:solidFill>
                  </a:tcPr>
                </a:tc>
                <a:tc>
                  <a:txBody>
                    <a:bodyPr/>
                    <a:lstStyle>
                      <a:lvl1pPr marL="0" algn="l" defTabSz="914400" rtl="0" eaLnBrk="1" latinLnBrk="0" hangingPunct="1">
                        <a:defRPr sz="1800" b="1" kern="1200">
                          <a:solidFill>
                            <a:schemeClr val="lt1"/>
                          </a:solidFill>
                          <a:latin typeface="Arial Black"/>
                        </a:defRPr>
                      </a:lvl1pPr>
                      <a:lvl2pPr marL="457200" algn="l" defTabSz="914400" rtl="0" eaLnBrk="1" latinLnBrk="0" hangingPunct="1">
                        <a:defRPr sz="1800" b="1" kern="1200">
                          <a:solidFill>
                            <a:schemeClr val="lt1"/>
                          </a:solidFill>
                          <a:latin typeface="Arial Black"/>
                        </a:defRPr>
                      </a:lvl2pPr>
                      <a:lvl3pPr marL="914400" algn="l" defTabSz="914400" rtl="0" eaLnBrk="1" latinLnBrk="0" hangingPunct="1">
                        <a:defRPr sz="1800" b="1" kern="1200">
                          <a:solidFill>
                            <a:schemeClr val="lt1"/>
                          </a:solidFill>
                          <a:latin typeface="Arial Black"/>
                        </a:defRPr>
                      </a:lvl3pPr>
                      <a:lvl4pPr marL="1371600" algn="l" defTabSz="914400" rtl="0" eaLnBrk="1" latinLnBrk="0" hangingPunct="1">
                        <a:defRPr sz="1800" b="1" kern="1200">
                          <a:solidFill>
                            <a:schemeClr val="lt1"/>
                          </a:solidFill>
                          <a:latin typeface="Arial Black"/>
                        </a:defRPr>
                      </a:lvl4pPr>
                      <a:lvl5pPr marL="1828800" algn="l" defTabSz="914400" rtl="0" eaLnBrk="1" latinLnBrk="0" hangingPunct="1">
                        <a:defRPr sz="1800" b="1" kern="1200">
                          <a:solidFill>
                            <a:schemeClr val="lt1"/>
                          </a:solidFill>
                          <a:latin typeface="Arial Black"/>
                        </a:defRPr>
                      </a:lvl5pPr>
                      <a:lvl6pPr marL="2286000" algn="l" defTabSz="914400" rtl="0" eaLnBrk="1" latinLnBrk="0" hangingPunct="1">
                        <a:defRPr sz="1800" b="1" kern="1200">
                          <a:solidFill>
                            <a:schemeClr val="lt1"/>
                          </a:solidFill>
                          <a:latin typeface="Arial Black"/>
                        </a:defRPr>
                      </a:lvl6pPr>
                      <a:lvl7pPr marL="2743200" algn="l" defTabSz="914400" rtl="0" eaLnBrk="1" latinLnBrk="0" hangingPunct="1">
                        <a:defRPr sz="1800" b="1" kern="1200">
                          <a:solidFill>
                            <a:schemeClr val="lt1"/>
                          </a:solidFill>
                          <a:latin typeface="Arial Black"/>
                        </a:defRPr>
                      </a:lvl7pPr>
                      <a:lvl8pPr marL="3200400" algn="l" defTabSz="914400" rtl="0" eaLnBrk="1" latinLnBrk="0" hangingPunct="1">
                        <a:defRPr sz="1800" b="1" kern="1200">
                          <a:solidFill>
                            <a:schemeClr val="lt1"/>
                          </a:solidFill>
                          <a:latin typeface="Arial Black"/>
                        </a:defRPr>
                      </a:lvl8pPr>
                      <a:lvl9pPr marL="3657600" algn="l" defTabSz="914400" rtl="0" eaLnBrk="1" latinLnBrk="0" hangingPunct="1">
                        <a:defRPr sz="1800" b="1" kern="1200">
                          <a:solidFill>
                            <a:schemeClr val="lt1"/>
                          </a:solidFill>
                          <a:latin typeface="Arial Black"/>
                        </a:defRPr>
                      </a:lvl9pPr>
                    </a:lstStyle>
                    <a:p>
                      <a:r>
                        <a:rPr lang="es-PE" sz="3200" dirty="0">
                          <a:solidFill>
                            <a:srgbClr val="FF0000"/>
                          </a:solidFill>
                          <a:latin typeface="Calibri" pitchFamily="34" charset="0"/>
                          <a:cs typeface="Calibri" pitchFamily="34" charset="0"/>
                        </a:rPr>
                        <a:t>CANTIDAD</a:t>
                      </a:r>
                      <a:r>
                        <a:rPr lang="es-PE" sz="3200" baseline="0" dirty="0">
                          <a:solidFill>
                            <a:srgbClr val="FF0000"/>
                          </a:solidFill>
                          <a:latin typeface="Calibri" pitchFamily="34" charset="0"/>
                          <a:cs typeface="Calibri" pitchFamily="34" charset="0"/>
                        </a:rPr>
                        <a:t> POR CATEGORIA</a:t>
                      </a:r>
                      <a:endParaRPr lang="es-PE" sz="3200" dirty="0">
                        <a:solidFill>
                          <a:srgbClr val="FF0000"/>
                        </a:solidFill>
                        <a:latin typeface="Calibri" pitchFamily="34" charset="0"/>
                        <a:cs typeface="Calibri" pitchFamily="34" charset="0"/>
                      </a:endParaRPr>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mpd="sng">
                      <a:solidFill>
                        <a:srgbClr val="FFCC00"/>
                      </a:solidFill>
                    </a:lnT>
                    <a:lnB w="38100" cap="flat" cmpd="sng" algn="ctr">
                      <a:solidFill>
                        <a:srgbClr val="FFCC00"/>
                      </a:solidFill>
                      <a:prstDash val="solid"/>
                      <a:round/>
                      <a:headEnd type="none" w="med" len="med"/>
                      <a:tailEnd type="none" w="med" len="med"/>
                    </a:lnB>
                    <a:lnTlToBr w="12700" cmpd="sng">
                      <a:noFill/>
                      <a:prstDash val="solid"/>
                    </a:lnTlToBr>
                    <a:lnBlToTr w="12700" cmpd="sng">
                      <a:noFill/>
                      <a:prstDash val="solid"/>
                    </a:lnBlToTr>
                    <a:solidFill>
                      <a:srgbClr val="FF8B17"/>
                    </a:solidFill>
                  </a:tcPr>
                </a:tc>
                <a:extLst>
                  <a:ext uri="{0D108BD9-81ED-4DB2-BD59-A6C34878D82A}">
                    <a16:rowId xmlns:a16="http://schemas.microsoft.com/office/drawing/2014/main" xmlns="" val="10000"/>
                  </a:ext>
                </a:extLst>
              </a:tr>
              <a:tr h="57919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Ciegos y Baja Visión</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38100" cmpd="sng">
                      <a:solidFill>
                        <a:srgbClr val="FFCC00"/>
                      </a:solidFill>
                    </a:lnT>
                    <a:lnB w="12700" cap="flat" cmpd="sng" algn="ctr">
                      <a:solidFill>
                        <a:srgbClr val="FFCC00"/>
                      </a:solidFill>
                      <a:prstDash val="solid"/>
                      <a:round/>
                      <a:headEnd type="none" w="med" len="med"/>
                      <a:tailEnd type="none" w="med" len="med"/>
                    </a:lnB>
                    <a:lnTlToBr w="12700" cmpd="sng">
                      <a:noFill/>
                      <a:prstDash val="solid"/>
                    </a:lnTlToBr>
                    <a:lnBlToTr w="12700" cmpd="sng">
                      <a:noFill/>
                      <a:prstDash val="solid"/>
                    </a:lnBlToTr>
                    <a:solidFill>
                      <a:srgbClr val="FF8B17">
                        <a:tint val="4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  3     T</a:t>
                      </a:r>
                      <a:r>
                        <a:rPr lang="es-PE" sz="3200" baseline="0" dirty="0">
                          <a:latin typeface="Calibri" pitchFamily="34" charset="0"/>
                          <a:cs typeface="Calibri" pitchFamily="34" charset="0"/>
                        </a:rPr>
                        <a:t> O F (11,12,Y 13)</a:t>
                      </a:r>
                      <a:endParaRPr lang="es-PE" sz="3200" dirty="0">
                        <a:latin typeface="Calibri" pitchFamily="34" charset="0"/>
                        <a:cs typeface="Calibri" pitchFamily="34" charset="0"/>
                      </a:endParaRPr>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38100" cmpd="sng">
                      <a:solidFill>
                        <a:srgbClr val="FFCC00"/>
                      </a:solidFill>
                    </a:lnT>
                    <a:lnB w="12700" cap="flat" cmpd="sng" algn="ctr">
                      <a:solidFill>
                        <a:srgbClr val="FFCC00"/>
                      </a:solidFill>
                      <a:prstDash val="solid"/>
                      <a:round/>
                      <a:headEnd type="none" w="med" len="med"/>
                      <a:tailEnd type="none" w="med" len="med"/>
                    </a:lnB>
                    <a:lnTlToBr w="12700" cmpd="sng">
                      <a:noFill/>
                      <a:prstDash val="solid"/>
                    </a:lnTlToBr>
                    <a:lnBlToTr w="12700" cmpd="sng">
                      <a:noFill/>
                      <a:prstDash val="solid"/>
                    </a:lnBlToTr>
                    <a:solidFill>
                      <a:srgbClr val="FF8B17">
                        <a:tint val="40000"/>
                      </a:srgbClr>
                    </a:solidFill>
                  </a:tcPr>
                </a:tc>
                <a:extLst>
                  <a:ext uri="{0D108BD9-81ED-4DB2-BD59-A6C34878D82A}">
                    <a16:rowId xmlns:a16="http://schemas.microsoft.com/office/drawing/2014/main" xmlns="" val="10001"/>
                  </a:ext>
                </a:extLst>
              </a:tr>
              <a:tr h="57919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Mentales</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mpd="sng">
                      <a:solidFill>
                        <a:srgbClr val="FFCC00"/>
                      </a:solidFill>
                    </a:lnB>
                    <a:lnTlToBr w="12700" cmpd="sng">
                      <a:noFill/>
                      <a:prstDash val="solid"/>
                    </a:lnTlToBr>
                    <a:lnBlToTr w="12700" cmpd="sng">
                      <a:noFill/>
                      <a:prstDash val="solid"/>
                    </a:lnBlToTr>
                    <a:solidFill>
                      <a:srgbClr val="FF8B17">
                        <a:tint val="4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1800" dirty="0"/>
                        <a:t>  </a:t>
                      </a:r>
                      <a:r>
                        <a:rPr lang="es-PE" sz="3200" dirty="0">
                          <a:latin typeface="Calibri" pitchFamily="34" charset="0"/>
                          <a:cs typeface="Calibri" pitchFamily="34" charset="0"/>
                        </a:rPr>
                        <a:t>1</a:t>
                      </a:r>
                      <a:r>
                        <a:rPr lang="es-PE" sz="3200" baseline="0" dirty="0">
                          <a:latin typeface="Calibri" pitchFamily="34" charset="0"/>
                          <a:cs typeface="Calibri" pitchFamily="34" charset="0"/>
                        </a:rPr>
                        <a:t>    T O F (20)</a:t>
                      </a:r>
                      <a:endParaRPr lang="es-PE" sz="1800" dirty="0"/>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ap="flat" cmpd="sng" algn="ctr">
                      <a:solidFill>
                        <a:srgbClr val="FFCC00"/>
                      </a:solidFill>
                      <a:prstDash val="solid"/>
                      <a:round/>
                      <a:headEnd type="none" w="med" len="med"/>
                      <a:tailEnd type="none" w="med" len="med"/>
                    </a:lnT>
                    <a:lnB w="12700" cmpd="sng">
                      <a:solidFill>
                        <a:srgbClr val="FFCC00"/>
                      </a:solidFill>
                    </a:lnB>
                    <a:lnTlToBr w="12700" cmpd="sng">
                      <a:noFill/>
                      <a:prstDash val="solid"/>
                    </a:lnTlToBr>
                    <a:lnBlToTr w="12700" cmpd="sng">
                      <a:noFill/>
                      <a:prstDash val="solid"/>
                    </a:lnBlToTr>
                    <a:solidFill>
                      <a:srgbClr val="FF8B17">
                        <a:tint val="40000"/>
                      </a:srgbClr>
                    </a:solidFill>
                  </a:tcPr>
                </a:tc>
                <a:extLst>
                  <a:ext uri="{0D108BD9-81ED-4DB2-BD59-A6C34878D82A}">
                    <a16:rowId xmlns:a16="http://schemas.microsoft.com/office/drawing/2014/main" xmlns="" val="10002"/>
                  </a:ext>
                </a:extLst>
              </a:tr>
              <a:tr h="57919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Físicos</a:t>
                      </a:r>
                      <a:r>
                        <a:rPr lang="es-PE" sz="3200" baseline="0" dirty="0">
                          <a:latin typeface="Calibri" pitchFamily="34" charset="0"/>
                          <a:cs typeface="Calibri" pitchFamily="34" charset="0"/>
                        </a:rPr>
                        <a:t> Motores</a:t>
                      </a:r>
                      <a:endParaRPr lang="es-PE" sz="3200" dirty="0">
                        <a:latin typeface="Calibri" pitchFamily="34" charset="0"/>
                        <a:cs typeface="Calibri" pitchFamily="34" charset="0"/>
                      </a:endParaRP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ap="flat" cmpd="sng" algn="ctr">
                      <a:solidFill>
                        <a:srgbClr val="FFCC00"/>
                      </a:solidFill>
                      <a:prstDash val="solid"/>
                      <a:round/>
                      <a:headEnd type="none" w="med" len="med"/>
                      <a:tailEnd type="none" w="med" len="med"/>
                    </a:lnT>
                    <a:lnB w="12700" cmpd="sng">
                      <a:solidFill>
                        <a:srgbClr val="FFCC00"/>
                      </a:solidFill>
                    </a:lnB>
                    <a:lnTlToBr w="12700" cmpd="sng">
                      <a:noFill/>
                      <a:prstDash val="solid"/>
                    </a:lnTlToBr>
                    <a:lnBlToTr w="12700" cmpd="sng">
                      <a:noFill/>
                      <a:prstDash val="solid"/>
                    </a:lnBlToTr>
                    <a:solidFill>
                      <a:srgbClr val="FF8B17">
                        <a:tint val="4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(25)</a:t>
                      </a:r>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ap="flat" cmpd="sng" algn="ctr">
                      <a:solidFill>
                        <a:srgbClr val="FFCC00"/>
                      </a:solidFill>
                      <a:prstDash val="solid"/>
                      <a:round/>
                      <a:headEnd type="none" w="med" len="med"/>
                      <a:tailEnd type="none" w="med" len="med"/>
                    </a:lnT>
                    <a:lnB w="12700" cmpd="sng">
                      <a:solidFill>
                        <a:srgbClr val="FFCC00"/>
                      </a:solidFill>
                    </a:lnB>
                    <a:lnTlToBr w="12700" cmpd="sng">
                      <a:noFill/>
                      <a:prstDash val="solid"/>
                    </a:lnTlToBr>
                    <a:lnBlToTr w="12700" cmpd="sng">
                      <a:noFill/>
                      <a:prstDash val="solid"/>
                    </a:lnBlToTr>
                    <a:solidFill>
                      <a:srgbClr val="FF8B17">
                        <a:tint val="40000"/>
                      </a:srgbClr>
                    </a:solidFill>
                  </a:tcPr>
                </a:tc>
                <a:extLst>
                  <a:ext uri="{0D108BD9-81ED-4DB2-BD59-A6C34878D82A}">
                    <a16:rowId xmlns:a16="http://schemas.microsoft.com/office/drawing/2014/main" xmlns="" val="10003"/>
                  </a:ext>
                </a:extLst>
              </a:tr>
              <a:tr h="57919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Parálisis Cerebral(PC)</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2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1800" dirty="0"/>
                        <a:t>   </a:t>
                      </a:r>
                      <a:r>
                        <a:rPr lang="es-PE" sz="3200" dirty="0">
                          <a:latin typeface="Calibri" pitchFamily="34" charset="0"/>
                          <a:cs typeface="Calibri" pitchFamily="34" charset="0"/>
                        </a:rPr>
                        <a:t>9   T O F (30</a:t>
                      </a:r>
                      <a:r>
                        <a:rPr lang="es-PE" sz="3200" baseline="0" dirty="0">
                          <a:latin typeface="Calibri" pitchFamily="34" charset="0"/>
                          <a:cs typeface="Calibri" pitchFamily="34" charset="0"/>
                        </a:rPr>
                        <a:t> a la 38)</a:t>
                      </a:r>
                      <a:endParaRPr lang="es-PE" sz="1800" dirty="0"/>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20000"/>
                      </a:srgbClr>
                    </a:solidFill>
                  </a:tcPr>
                </a:tc>
                <a:extLst>
                  <a:ext uri="{0D108BD9-81ED-4DB2-BD59-A6C34878D82A}">
                    <a16:rowId xmlns:a16="http://schemas.microsoft.com/office/drawing/2014/main" xmlns="" val="10004"/>
                  </a:ext>
                </a:extLst>
              </a:tr>
              <a:tr h="57919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Silla de Ruedas</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4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   8   T</a:t>
                      </a:r>
                      <a:r>
                        <a:rPr lang="es-PE" sz="3200" baseline="0" dirty="0">
                          <a:latin typeface="Calibri" pitchFamily="34" charset="0"/>
                          <a:cs typeface="Calibri" pitchFamily="34" charset="0"/>
                        </a:rPr>
                        <a:t> O F (50 a la 57)</a:t>
                      </a:r>
                      <a:endParaRPr lang="es-PE" sz="3200" dirty="0">
                        <a:latin typeface="Calibri" pitchFamily="34" charset="0"/>
                        <a:cs typeface="Calibri" pitchFamily="34" charset="0"/>
                      </a:endParaRPr>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40000"/>
                      </a:srgbClr>
                    </a:solidFill>
                  </a:tcPr>
                </a:tc>
                <a:extLst>
                  <a:ext uri="{0D108BD9-81ED-4DB2-BD59-A6C34878D82A}">
                    <a16:rowId xmlns:a16="http://schemas.microsoft.com/office/drawing/2014/main" xmlns="" val="10005"/>
                  </a:ext>
                </a:extLst>
              </a:tr>
              <a:tr h="106693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Amputados con</a:t>
                      </a:r>
                      <a:r>
                        <a:rPr lang="es-PE" sz="3200" baseline="0" dirty="0">
                          <a:latin typeface="Calibri" pitchFamily="34" charset="0"/>
                          <a:cs typeface="Calibri" pitchFamily="34" charset="0"/>
                        </a:rPr>
                        <a:t> y sin</a:t>
                      </a:r>
                      <a:endParaRPr lang="es-PE" sz="3200" dirty="0">
                        <a:latin typeface="Calibri" pitchFamily="34" charset="0"/>
                        <a:cs typeface="Calibri" pitchFamily="34" charset="0"/>
                      </a:endParaRPr>
                    </a:p>
                    <a:p>
                      <a:r>
                        <a:rPr lang="es-PE" sz="3200" dirty="0">
                          <a:latin typeface="Calibri" pitchFamily="34" charset="0"/>
                          <a:cs typeface="Calibri" pitchFamily="34" charset="0"/>
                        </a:rPr>
                        <a:t>Prótesis</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2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   8</a:t>
                      </a:r>
                      <a:r>
                        <a:rPr lang="es-PE" sz="3200" baseline="0" dirty="0">
                          <a:latin typeface="Calibri" pitchFamily="34" charset="0"/>
                          <a:cs typeface="Calibri" pitchFamily="34" charset="0"/>
                        </a:rPr>
                        <a:t>    T O F (40  a la 47) incluye a los Acondroplasico (40-41)</a:t>
                      </a:r>
                    </a:p>
                    <a:p>
                      <a:r>
                        <a:rPr lang="es-PE" sz="3200" baseline="0" dirty="0">
                          <a:latin typeface="Calibri" pitchFamily="34" charset="0"/>
                          <a:cs typeface="Calibri" pitchFamily="34" charset="0"/>
                        </a:rPr>
                        <a:t>   4    T O F (61  a la 64)</a:t>
                      </a:r>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20000"/>
                      </a:srgbClr>
                    </a:solidFill>
                  </a:tcPr>
                </a:tc>
                <a:extLst>
                  <a:ext uri="{0D108BD9-81ED-4DB2-BD59-A6C34878D82A}">
                    <a16:rowId xmlns:a16="http://schemas.microsoft.com/office/drawing/2014/main" xmlns="" val="10006"/>
                  </a:ext>
                </a:extLst>
              </a:tr>
              <a:tr h="579192">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Total</a:t>
                      </a:r>
                    </a:p>
                  </a:txBody>
                  <a:tcPr marL="91444" marR="91444" marT="45726" marB="45726">
                    <a:lnL w="12700" cmpd="sng">
                      <a:solidFill>
                        <a:srgbClr val="FFCC00"/>
                      </a:solidFill>
                    </a:lnL>
                    <a:lnR w="12700" cap="flat" cmpd="sng" algn="ctr">
                      <a:solidFill>
                        <a:srgbClr val="FFCC00"/>
                      </a:solidFill>
                      <a:prstDash val="solid"/>
                      <a:round/>
                      <a:headEnd type="none" w="med" len="med"/>
                      <a:tailEnd type="none" w="med" len="med"/>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40000"/>
                      </a:srgbClr>
                    </a:solidFill>
                  </a:tcPr>
                </a:tc>
                <a:tc>
                  <a:txBody>
                    <a:bodyPr/>
                    <a:lstStyle>
                      <a:lvl1pPr marL="0" algn="l" defTabSz="914400" rtl="0" eaLnBrk="1" latinLnBrk="0" hangingPunct="1">
                        <a:defRPr sz="1800" kern="1200">
                          <a:solidFill>
                            <a:schemeClr val="dk1"/>
                          </a:solidFill>
                          <a:latin typeface="Arial Black"/>
                        </a:defRPr>
                      </a:lvl1pPr>
                      <a:lvl2pPr marL="457200" algn="l" defTabSz="914400" rtl="0" eaLnBrk="1" latinLnBrk="0" hangingPunct="1">
                        <a:defRPr sz="1800" kern="1200">
                          <a:solidFill>
                            <a:schemeClr val="dk1"/>
                          </a:solidFill>
                          <a:latin typeface="Arial Black"/>
                        </a:defRPr>
                      </a:lvl2pPr>
                      <a:lvl3pPr marL="914400" algn="l" defTabSz="914400" rtl="0" eaLnBrk="1" latinLnBrk="0" hangingPunct="1">
                        <a:defRPr sz="1800" kern="1200">
                          <a:solidFill>
                            <a:schemeClr val="dk1"/>
                          </a:solidFill>
                          <a:latin typeface="Arial Black"/>
                        </a:defRPr>
                      </a:lvl3pPr>
                      <a:lvl4pPr marL="1371600" algn="l" defTabSz="914400" rtl="0" eaLnBrk="1" latinLnBrk="0" hangingPunct="1">
                        <a:defRPr sz="1800" kern="1200">
                          <a:solidFill>
                            <a:schemeClr val="dk1"/>
                          </a:solidFill>
                          <a:latin typeface="Arial Black"/>
                        </a:defRPr>
                      </a:lvl4pPr>
                      <a:lvl5pPr marL="1828800" algn="l" defTabSz="914400" rtl="0" eaLnBrk="1" latinLnBrk="0" hangingPunct="1">
                        <a:defRPr sz="1800" kern="1200">
                          <a:solidFill>
                            <a:schemeClr val="dk1"/>
                          </a:solidFill>
                          <a:latin typeface="Arial Black"/>
                        </a:defRPr>
                      </a:lvl5pPr>
                      <a:lvl6pPr marL="2286000" algn="l" defTabSz="914400" rtl="0" eaLnBrk="1" latinLnBrk="0" hangingPunct="1">
                        <a:defRPr sz="1800" kern="1200">
                          <a:solidFill>
                            <a:schemeClr val="dk1"/>
                          </a:solidFill>
                          <a:latin typeface="Arial Black"/>
                        </a:defRPr>
                      </a:lvl6pPr>
                      <a:lvl7pPr marL="2743200" algn="l" defTabSz="914400" rtl="0" eaLnBrk="1" latinLnBrk="0" hangingPunct="1">
                        <a:defRPr sz="1800" kern="1200">
                          <a:solidFill>
                            <a:schemeClr val="dk1"/>
                          </a:solidFill>
                          <a:latin typeface="Arial Black"/>
                        </a:defRPr>
                      </a:lvl7pPr>
                      <a:lvl8pPr marL="3200400" algn="l" defTabSz="914400" rtl="0" eaLnBrk="1" latinLnBrk="0" hangingPunct="1">
                        <a:defRPr sz="1800" kern="1200">
                          <a:solidFill>
                            <a:schemeClr val="dk1"/>
                          </a:solidFill>
                          <a:latin typeface="Arial Black"/>
                        </a:defRPr>
                      </a:lvl8pPr>
                      <a:lvl9pPr marL="3657600" algn="l" defTabSz="914400" rtl="0" eaLnBrk="1" latinLnBrk="0" hangingPunct="1">
                        <a:defRPr sz="1800" kern="1200">
                          <a:solidFill>
                            <a:schemeClr val="dk1"/>
                          </a:solidFill>
                          <a:latin typeface="Arial Black"/>
                        </a:defRPr>
                      </a:lvl9pPr>
                    </a:lstStyle>
                    <a:p>
                      <a:r>
                        <a:rPr lang="es-PE" sz="3200" dirty="0">
                          <a:latin typeface="Calibri" pitchFamily="34" charset="0"/>
                          <a:cs typeface="Calibri" pitchFamily="34" charset="0"/>
                        </a:rPr>
                        <a:t>54</a:t>
                      </a:r>
                    </a:p>
                  </a:txBody>
                  <a:tcPr marL="91444" marR="91444" marT="45726" marB="45726">
                    <a:lnL w="12700" cap="flat" cmpd="sng" algn="ctr">
                      <a:solidFill>
                        <a:srgbClr val="FFCC00"/>
                      </a:solidFill>
                      <a:prstDash val="solid"/>
                      <a:round/>
                      <a:headEnd type="none" w="med" len="med"/>
                      <a:tailEnd type="none" w="med" len="med"/>
                    </a:lnL>
                    <a:lnR w="12700" cmpd="sng">
                      <a:solidFill>
                        <a:srgbClr val="FFCC00"/>
                      </a:solidFill>
                    </a:lnR>
                    <a:lnT w="12700" cmpd="sng">
                      <a:solidFill>
                        <a:srgbClr val="FFCC00"/>
                      </a:solidFill>
                    </a:lnT>
                    <a:lnB w="12700" cmpd="sng">
                      <a:solidFill>
                        <a:srgbClr val="FFCC00"/>
                      </a:solidFill>
                    </a:lnB>
                    <a:lnTlToBr w="12700" cmpd="sng">
                      <a:noFill/>
                      <a:prstDash val="solid"/>
                    </a:lnTlToBr>
                    <a:lnBlToTr w="12700" cmpd="sng">
                      <a:noFill/>
                      <a:prstDash val="solid"/>
                    </a:lnBlToTr>
                    <a:solidFill>
                      <a:srgbClr val="FF8B17">
                        <a:tint val="40000"/>
                      </a:srgb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266987507"/>
      </p:ext>
    </p:extLst>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0667" y="2437892"/>
            <a:ext cx="5513705" cy="1244600"/>
          </a:xfrm>
          <a:prstGeom prst="rect">
            <a:avLst/>
          </a:prstGeom>
        </p:spPr>
        <p:txBody>
          <a:bodyPr vert="horz" wrap="square" lIns="0" tIns="12065" rIns="0" bIns="0" rtlCol="0" anchor="ctr">
            <a:spAutoFit/>
          </a:bodyPr>
          <a:lstStyle/>
          <a:p>
            <a:pPr marL="489584" marR="5080" indent="-477520">
              <a:lnSpc>
                <a:spcPct val="100000"/>
              </a:lnSpc>
              <a:spcBef>
                <a:spcPts val="95"/>
              </a:spcBef>
            </a:pPr>
            <a:r>
              <a:rPr sz="4000" spc="-10" dirty="0"/>
              <a:t>PROGRAMACION DEL  ENTRENAMIENTO</a:t>
            </a:r>
            <a:endParaRPr sz="4000" dirty="0"/>
          </a:p>
        </p:txBody>
      </p:sp>
      <p:pic>
        <p:nvPicPr>
          <p:cNvPr id="4" name="3 Imagen" descr="Go to Official website of World Para Athletics">
            <a:hlinkClick r:id="rId2" tooltip="&quot;Go to Official website of World Para Athletics&quot;"/>
          </p:cNvPr>
          <p:cNvPicPr>
            <a:picLocks noChangeAspect="1" noChangeArrowheads="1"/>
          </p:cNvPicPr>
          <p:nvPr/>
        </p:nvPicPr>
        <p:blipFill>
          <a:blip r:embed="rId3" cstate="print"/>
          <a:srcRect/>
          <a:stretch>
            <a:fillRect/>
          </a:stretch>
        </p:blipFill>
        <p:spPr bwMode="auto">
          <a:xfrm>
            <a:off x="500746" y="979714"/>
            <a:ext cx="1398588" cy="98107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8715" y="3682492"/>
            <a:ext cx="3388414" cy="282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060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41653" y="1096235"/>
            <a:ext cx="8992228" cy="3758306"/>
          </a:xfrm>
          <a:prstGeom prst="rect">
            <a:avLst/>
          </a:prstGeom>
          <a:blipFill>
            <a:blip r:embed="rId2" cstate="print"/>
            <a:stretch>
              <a:fillRect/>
            </a:stretch>
          </a:blipFill>
        </p:spPr>
        <p:txBody>
          <a:bodyPr wrap="square" lIns="0" tIns="0" rIns="0" bIns="0" rtlCol="0"/>
          <a:lstStyle/>
          <a:p>
            <a:endParaRPr dirty="0"/>
          </a:p>
        </p:txBody>
      </p:sp>
      <p:pic>
        <p:nvPicPr>
          <p:cNvPr id="4" name="Imagen 11"/>
          <p:cNvPicPr>
            <a:picLocks noChangeAspect="1"/>
          </p:cNvPicPr>
          <p:nvPr/>
        </p:nvPicPr>
        <p:blipFill>
          <a:blip r:embed="rId3">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3 Imagen" descr="Go to Official website of World Para Athletics">
            <a:hlinkClick r:id="rId4" tooltip="&quot;Go to Official website of World Para Athletics&quot;"/>
          </p:cNvPr>
          <p:cNvPicPr>
            <a:picLocks noChangeAspect="1" noChangeArrowheads="1"/>
          </p:cNvPicPr>
          <p:nvPr/>
        </p:nvPicPr>
        <p:blipFill>
          <a:blip r:embed="rId5" cstate="print"/>
          <a:srcRect/>
          <a:stretch>
            <a:fillRect/>
          </a:stretch>
        </p:blipFill>
        <p:spPr bwMode="auto">
          <a:xfrm>
            <a:off x="402775" y="0"/>
            <a:ext cx="1398588" cy="981075"/>
          </a:xfrm>
          <a:prstGeom prst="rect">
            <a:avLst/>
          </a:prstGeom>
          <a:noFill/>
          <a:ln w="9525">
            <a:noFill/>
            <a:miter lim="800000"/>
            <a:headEnd/>
            <a:tailEnd/>
          </a:ln>
        </p:spPr>
      </p:pic>
    </p:spTree>
    <p:extLst>
      <p:ext uri="{BB962C8B-B14F-4D97-AF65-F5344CB8AC3E}">
        <p14:creationId xmlns:p14="http://schemas.microsoft.com/office/powerpoint/2010/main" val="26341751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914" y="2246430"/>
            <a:ext cx="8273607" cy="1859483"/>
          </a:xfrm>
          <a:prstGeom prst="rect">
            <a:avLst/>
          </a:prstGeom>
        </p:spPr>
        <p:txBody>
          <a:bodyPr vert="horz" wrap="square" lIns="0" tIns="12700" rIns="0" bIns="0" rtlCol="0" anchor="ctr">
            <a:spAutoFit/>
          </a:bodyPr>
          <a:lstStyle/>
          <a:p>
            <a:pPr marL="1243965" marR="5080" indent="-1231900">
              <a:lnSpc>
                <a:spcPct val="100000"/>
              </a:lnSpc>
              <a:spcBef>
                <a:spcPts val="100"/>
              </a:spcBef>
            </a:pPr>
            <a:r>
              <a:rPr sz="6000" spc="-5" dirty="0"/>
              <a:t>PROTOCOLO </a:t>
            </a:r>
            <a:r>
              <a:rPr sz="6000" spc="5" dirty="0"/>
              <a:t>DE</a:t>
            </a:r>
            <a:r>
              <a:rPr sz="6000" spc="-80" dirty="0"/>
              <a:t> </a:t>
            </a:r>
            <a:r>
              <a:rPr sz="6000" spc="-5" dirty="0"/>
              <a:t>LOS  TEST</a:t>
            </a:r>
            <a:r>
              <a:rPr sz="6000" spc="-15" dirty="0"/>
              <a:t> </a:t>
            </a:r>
            <a:r>
              <a:rPr sz="6000" spc="-5" dirty="0"/>
              <a:t>FISICOS</a:t>
            </a:r>
            <a:endParaRPr sz="6000" dirty="0"/>
          </a:p>
        </p:txBody>
      </p:sp>
      <p:pic>
        <p:nvPicPr>
          <p:cNvPr id="4" name="3 Imagen" descr="Go to Official website of World Para Athletics">
            <a:hlinkClick r:id="rId2" tooltip="&quot;Go to Official website of World Para Athletics&quot;"/>
          </p:cNvPr>
          <p:cNvPicPr>
            <a:picLocks noChangeAspect="1" noChangeArrowheads="1"/>
          </p:cNvPicPr>
          <p:nvPr/>
        </p:nvPicPr>
        <p:blipFill>
          <a:blip r:embed="rId3" cstate="print"/>
          <a:srcRect/>
          <a:stretch>
            <a:fillRect/>
          </a:stretch>
        </p:blipFill>
        <p:spPr bwMode="auto">
          <a:xfrm>
            <a:off x="174175" y="246519"/>
            <a:ext cx="1398588" cy="981075"/>
          </a:xfrm>
          <a:prstGeom prst="rect">
            <a:avLst/>
          </a:prstGeom>
          <a:noFill/>
          <a:ln w="9525">
            <a:noFill/>
            <a:miter lim="800000"/>
            <a:headEnd/>
            <a:tailEnd/>
          </a:ln>
        </p:spPr>
      </p:pic>
      <p:pic>
        <p:nvPicPr>
          <p:cNvPr id="5" name="Imagen 11"/>
          <p:cNvPicPr>
            <a:picLocks noChangeAspect="1"/>
          </p:cNvPicPr>
          <p:nvPr/>
        </p:nvPicPr>
        <p:blipFill>
          <a:blip r:embed="rId4">
            <a:extLst>
              <a:ext uri="{28A0092B-C50C-407E-A947-70E740481C1C}">
                <a14:useLocalDpi xmlns:a14="http://schemas.microsoft.com/office/drawing/2010/main" val="0"/>
              </a:ext>
            </a:extLst>
          </a:blip>
          <a:srcRect l="580"/>
          <a:stretch>
            <a:fillRect/>
          </a:stretch>
        </p:blipFill>
        <p:spPr bwMode="auto">
          <a:xfrm>
            <a:off x="1506538" y="4223657"/>
            <a:ext cx="9161463" cy="290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310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0640" y="737057"/>
            <a:ext cx="1280795" cy="635000"/>
          </a:xfrm>
          <a:prstGeom prst="rect">
            <a:avLst/>
          </a:prstGeom>
        </p:spPr>
        <p:txBody>
          <a:bodyPr vert="horz" wrap="square" lIns="0" tIns="12065" rIns="0" bIns="0" rtlCol="0">
            <a:spAutoFit/>
          </a:bodyPr>
          <a:lstStyle/>
          <a:p>
            <a:pPr marL="12700">
              <a:spcBef>
                <a:spcPts val="95"/>
              </a:spcBef>
            </a:pPr>
            <a:r>
              <a:rPr sz="4000" b="1" spc="-10" dirty="0">
                <a:solidFill>
                  <a:srgbClr val="333399"/>
                </a:solidFill>
                <a:latin typeface="Tahoma"/>
                <a:cs typeface="Tahoma"/>
              </a:rPr>
              <a:t>TEST</a:t>
            </a:r>
            <a:endParaRPr sz="4000" dirty="0">
              <a:latin typeface="Tahoma"/>
              <a:cs typeface="Tahoma"/>
            </a:endParaRPr>
          </a:p>
        </p:txBody>
      </p:sp>
      <p:sp>
        <p:nvSpPr>
          <p:cNvPr id="3" name="object 3"/>
          <p:cNvSpPr txBox="1"/>
          <p:nvPr/>
        </p:nvSpPr>
        <p:spPr>
          <a:xfrm>
            <a:off x="1782267" y="2261361"/>
            <a:ext cx="2472690" cy="258404"/>
          </a:xfrm>
          <a:prstGeom prst="rect">
            <a:avLst/>
          </a:prstGeom>
        </p:spPr>
        <p:txBody>
          <a:bodyPr vert="horz" wrap="square" lIns="0" tIns="12065" rIns="0" bIns="0" rtlCol="0">
            <a:spAutoFit/>
          </a:bodyPr>
          <a:lstStyle/>
          <a:p>
            <a:pPr marL="355600" indent="-342900">
              <a:spcBef>
                <a:spcPts val="95"/>
              </a:spcBef>
              <a:buClr>
                <a:srgbClr val="3333CC"/>
              </a:buClr>
              <a:buSzPct val="59375"/>
              <a:buFont typeface="Wingdings"/>
              <a:buChar char=""/>
              <a:tabLst>
                <a:tab pos="354965" algn="l"/>
                <a:tab pos="355600" algn="l"/>
              </a:tabLst>
            </a:pPr>
            <a:r>
              <a:rPr sz="1600" b="1" spc="-10" dirty="0">
                <a:latin typeface="Tahoma"/>
                <a:cs typeface="Tahoma"/>
              </a:rPr>
              <a:t>ANTROPOMETRICOS</a:t>
            </a:r>
            <a:endParaRPr sz="1600" dirty="0">
              <a:latin typeface="Tahoma"/>
              <a:cs typeface="Tahoma"/>
            </a:endParaRPr>
          </a:p>
        </p:txBody>
      </p:sp>
      <p:sp>
        <p:nvSpPr>
          <p:cNvPr id="4" name="object 4"/>
          <p:cNvSpPr txBox="1"/>
          <p:nvPr/>
        </p:nvSpPr>
        <p:spPr>
          <a:xfrm>
            <a:off x="1782267" y="2718561"/>
            <a:ext cx="1621790" cy="1244600"/>
          </a:xfrm>
          <a:prstGeom prst="rect">
            <a:avLst/>
          </a:prstGeom>
        </p:spPr>
        <p:txBody>
          <a:bodyPr vert="horz" wrap="square" lIns="0" tIns="12065" rIns="0" bIns="0" rtlCol="0">
            <a:spAutoFit/>
          </a:bodyPr>
          <a:lstStyle/>
          <a:p>
            <a:pPr marL="355600" indent="-342900">
              <a:spcBef>
                <a:spcPts val="95"/>
              </a:spcBef>
              <a:buClr>
                <a:srgbClr val="3333CC"/>
              </a:buClr>
              <a:buSzPct val="59375"/>
              <a:buFont typeface="Wingdings"/>
              <a:buChar char=""/>
              <a:tabLst>
                <a:tab pos="354965" algn="l"/>
                <a:tab pos="355600" algn="l"/>
              </a:tabLst>
            </a:pPr>
            <a:r>
              <a:rPr sz="1600" spc="-20" dirty="0">
                <a:latin typeface="Tahoma"/>
                <a:cs typeface="Tahoma"/>
              </a:rPr>
              <a:t>Peso.</a:t>
            </a:r>
            <a:endParaRPr sz="1600" dirty="0">
              <a:latin typeface="Tahoma"/>
              <a:cs typeface="Tahoma"/>
            </a:endParaRPr>
          </a:p>
          <a:p>
            <a:pPr marL="355600" indent="-342900">
              <a:buClr>
                <a:srgbClr val="3333CC"/>
              </a:buClr>
              <a:buSzPct val="59375"/>
              <a:buFont typeface="Wingdings"/>
              <a:buChar char=""/>
              <a:tabLst>
                <a:tab pos="354965" algn="l"/>
                <a:tab pos="355600" algn="l"/>
              </a:tabLst>
            </a:pPr>
            <a:r>
              <a:rPr sz="1600" spc="-35" dirty="0">
                <a:latin typeface="Tahoma"/>
                <a:cs typeface="Tahoma"/>
              </a:rPr>
              <a:t>Talla.</a:t>
            </a:r>
            <a:endParaRPr sz="1600" dirty="0">
              <a:latin typeface="Tahoma"/>
              <a:cs typeface="Tahoma"/>
            </a:endParaRPr>
          </a:p>
          <a:p>
            <a:pPr marL="355600" indent="-342900">
              <a:spcBef>
                <a:spcPts val="5"/>
              </a:spcBef>
              <a:buClr>
                <a:srgbClr val="3333CC"/>
              </a:buClr>
              <a:buSzPct val="59375"/>
              <a:buFont typeface="Wingdings"/>
              <a:buChar char=""/>
              <a:tabLst>
                <a:tab pos="354965" algn="l"/>
                <a:tab pos="355600" algn="l"/>
              </a:tabLst>
            </a:pPr>
            <a:r>
              <a:rPr sz="1600" spc="-40" dirty="0">
                <a:latin typeface="Tahoma"/>
                <a:cs typeface="Tahoma"/>
              </a:rPr>
              <a:t>Talla</a:t>
            </a:r>
            <a:r>
              <a:rPr sz="1600" spc="-60" dirty="0">
                <a:latin typeface="Tahoma"/>
                <a:cs typeface="Tahoma"/>
              </a:rPr>
              <a:t> </a:t>
            </a:r>
            <a:r>
              <a:rPr sz="1600" spc="-10" dirty="0">
                <a:latin typeface="Tahoma"/>
                <a:cs typeface="Tahoma"/>
              </a:rPr>
              <a:t>Sentado.</a:t>
            </a:r>
            <a:endParaRPr sz="1600" dirty="0">
              <a:latin typeface="Tahoma"/>
              <a:cs typeface="Tahoma"/>
            </a:endParaRPr>
          </a:p>
          <a:p>
            <a:pPr marL="355600" indent="-342900">
              <a:buClr>
                <a:srgbClr val="3333CC"/>
              </a:buClr>
              <a:buSzPct val="59375"/>
              <a:buFont typeface="Wingdings"/>
              <a:buChar char=""/>
              <a:tabLst>
                <a:tab pos="354965" algn="l"/>
                <a:tab pos="355600" algn="l"/>
              </a:tabLst>
            </a:pPr>
            <a:r>
              <a:rPr sz="1600" spc="-10" dirty="0">
                <a:latin typeface="Tahoma"/>
                <a:cs typeface="Tahoma"/>
              </a:rPr>
              <a:t>Envergadura.</a:t>
            </a:r>
            <a:endParaRPr sz="1600" dirty="0">
              <a:latin typeface="Tahoma"/>
              <a:cs typeface="Tahoma"/>
            </a:endParaRPr>
          </a:p>
          <a:p>
            <a:pPr marL="355600" indent="-342900">
              <a:buClr>
                <a:srgbClr val="3333CC"/>
              </a:buClr>
              <a:buSzPct val="59375"/>
              <a:buFont typeface="Wingdings"/>
              <a:buChar char=""/>
              <a:tabLst>
                <a:tab pos="354965" algn="l"/>
                <a:tab pos="355600" algn="l"/>
              </a:tabLst>
            </a:pPr>
            <a:r>
              <a:rPr sz="1600" spc="-10" dirty="0">
                <a:latin typeface="Tahoma"/>
                <a:cs typeface="Tahoma"/>
              </a:rPr>
              <a:t>Pliegues.</a:t>
            </a:r>
            <a:endParaRPr sz="1600" dirty="0">
              <a:latin typeface="Tahoma"/>
              <a:cs typeface="Tahoma"/>
            </a:endParaRPr>
          </a:p>
        </p:txBody>
      </p:sp>
      <p:sp>
        <p:nvSpPr>
          <p:cNvPr id="5" name="object 5"/>
          <p:cNvSpPr txBox="1"/>
          <p:nvPr/>
        </p:nvSpPr>
        <p:spPr>
          <a:xfrm>
            <a:off x="1782267" y="4425822"/>
            <a:ext cx="2049780" cy="258404"/>
          </a:xfrm>
          <a:prstGeom prst="rect">
            <a:avLst/>
          </a:prstGeom>
        </p:spPr>
        <p:txBody>
          <a:bodyPr vert="horz" wrap="square" lIns="0" tIns="12065" rIns="0" bIns="0" rtlCol="0">
            <a:spAutoFit/>
          </a:bodyPr>
          <a:lstStyle/>
          <a:p>
            <a:pPr marL="355600" indent="-342900">
              <a:spcBef>
                <a:spcPts val="95"/>
              </a:spcBef>
              <a:buClr>
                <a:srgbClr val="3333CC"/>
              </a:buClr>
              <a:buSzPct val="59375"/>
              <a:buFont typeface="Wingdings"/>
              <a:buChar char=""/>
              <a:tabLst>
                <a:tab pos="354965" algn="l"/>
                <a:tab pos="355600" algn="l"/>
              </a:tabLst>
            </a:pPr>
            <a:r>
              <a:rPr sz="1600" b="1" spc="-10" dirty="0">
                <a:latin typeface="Tahoma"/>
                <a:cs typeface="Tahoma"/>
              </a:rPr>
              <a:t>TEST</a:t>
            </a:r>
            <a:r>
              <a:rPr sz="1600" b="1" spc="-45" dirty="0">
                <a:latin typeface="Tahoma"/>
                <a:cs typeface="Tahoma"/>
              </a:rPr>
              <a:t> </a:t>
            </a:r>
            <a:r>
              <a:rPr sz="1600" b="1" spc="-10" dirty="0">
                <a:latin typeface="Tahoma"/>
                <a:cs typeface="Tahoma"/>
              </a:rPr>
              <a:t>TECNICOS.</a:t>
            </a:r>
            <a:endParaRPr sz="1600" dirty="0">
              <a:latin typeface="Tahoma"/>
              <a:cs typeface="Tahoma"/>
            </a:endParaRPr>
          </a:p>
        </p:txBody>
      </p:sp>
      <p:sp>
        <p:nvSpPr>
          <p:cNvPr id="6" name="object 6"/>
          <p:cNvSpPr txBox="1"/>
          <p:nvPr/>
        </p:nvSpPr>
        <p:spPr>
          <a:xfrm>
            <a:off x="2125167" y="5035677"/>
            <a:ext cx="3263900" cy="756920"/>
          </a:xfrm>
          <a:prstGeom prst="rect">
            <a:avLst/>
          </a:prstGeom>
        </p:spPr>
        <p:txBody>
          <a:bodyPr vert="horz" wrap="square" lIns="0" tIns="12065" rIns="0" bIns="0" rtlCol="0">
            <a:spAutoFit/>
          </a:bodyPr>
          <a:lstStyle/>
          <a:p>
            <a:pPr marL="12700" marR="5080">
              <a:spcBef>
                <a:spcPts val="95"/>
              </a:spcBef>
              <a:tabLst>
                <a:tab pos="1626235" algn="l"/>
              </a:tabLst>
            </a:pPr>
            <a:r>
              <a:rPr sz="1600" spc="-5" dirty="0">
                <a:latin typeface="Tahoma"/>
                <a:cs typeface="Tahoma"/>
              </a:rPr>
              <a:t>Los </a:t>
            </a:r>
            <a:r>
              <a:rPr sz="1600" spc="-10" dirty="0">
                <a:latin typeface="Tahoma"/>
                <a:cs typeface="Tahoma"/>
              </a:rPr>
              <a:t>test técnicos corresponden </a:t>
            </a:r>
            <a:r>
              <a:rPr sz="1600" spc="-5" dirty="0">
                <a:latin typeface="Tahoma"/>
                <a:cs typeface="Tahoma"/>
              </a:rPr>
              <a:t>a las  pruebas que se </a:t>
            </a:r>
            <a:r>
              <a:rPr sz="1600" spc="-10" dirty="0">
                <a:latin typeface="Tahoma"/>
                <a:cs typeface="Tahoma"/>
              </a:rPr>
              <a:t>realizan </a:t>
            </a:r>
            <a:r>
              <a:rPr sz="1600" spc="-5" dirty="0">
                <a:latin typeface="Tahoma"/>
                <a:cs typeface="Tahoma"/>
              </a:rPr>
              <a:t>en </a:t>
            </a:r>
            <a:r>
              <a:rPr sz="1600" spc="-10" dirty="0">
                <a:latin typeface="Tahoma"/>
                <a:cs typeface="Tahoma"/>
              </a:rPr>
              <a:t>cada  etapa.</a:t>
            </a:r>
            <a:r>
              <a:rPr sz="1600" spc="20" dirty="0">
                <a:latin typeface="Tahoma"/>
                <a:cs typeface="Tahoma"/>
              </a:rPr>
              <a:t> </a:t>
            </a:r>
            <a:r>
              <a:rPr sz="1600" spc="-10" dirty="0">
                <a:latin typeface="Tahoma"/>
                <a:cs typeface="Tahoma"/>
              </a:rPr>
              <a:t>(Medición	Cualitativa)</a:t>
            </a:r>
            <a:endParaRPr sz="1600" dirty="0">
              <a:latin typeface="Tahoma"/>
              <a:cs typeface="Tahoma"/>
            </a:endParaRPr>
          </a:p>
        </p:txBody>
      </p:sp>
      <p:sp>
        <p:nvSpPr>
          <p:cNvPr id="7" name="object 7"/>
          <p:cNvSpPr txBox="1"/>
          <p:nvPr/>
        </p:nvSpPr>
        <p:spPr>
          <a:xfrm>
            <a:off x="6175376" y="304039"/>
            <a:ext cx="1530985" cy="330835"/>
          </a:xfrm>
          <a:prstGeom prst="rect">
            <a:avLst/>
          </a:prstGeom>
        </p:spPr>
        <p:txBody>
          <a:bodyPr vert="horz" wrap="square" lIns="0" tIns="12700" rIns="0" bIns="0" rtlCol="0">
            <a:spAutoFit/>
          </a:bodyPr>
          <a:lstStyle/>
          <a:p>
            <a:pPr marL="355600" indent="-342900">
              <a:spcBef>
                <a:spcPts val="100"/>
              </a:spcBef>
              <a:buClr>
                <a:srgbClr val="3333CC"/>
              </a:buClr>
              <a:buSzPct val="60000"/>
              <a:buFont typeface="Wingdings"/>
              <a:buChar char=""/>
              <a:tabLst>
                <a:tab pos="355600" algn="l"/>
                <a:tab pos="356235" algn="l"/>
              </a:tabLst>
            </a:pPr>
            <a:r>
              <a:rPr sz="2000" b="1" spc="-5" dirty="0">
                <a:latin typeface="Tahoma"/>
                <a:cs typeface="Tahoma"/>
              </a:rPr>
              <a:t>FISICOS.</a:t>
            </a:r>
            <a:endParaRPr sz="2000" dirty="0">
              <a:latin typeface="Tahoma"/>
              <a:cs typeface="Tahoma"/>
            </a:endParaRPr>
          </a:p>
        </p:txBody>
      </p:sp>
      <p:sp>
        <p:nvSpPr>
          <p:cNvPr id="8" name="object 8"/>
          <p:cNvSpPr txBox="1"/>
          <p:nvPr/>
        </p:nvSpPr>
        <p:spPr>
          <a:xfrm>
            <a:off x="6175375" y="883411"/>
            <a:ext cx="868044" cy="299720"/>
          </a:xfrm>
          <a:prstGeom prst="rect">
            <a:avLst/>
          </a:prstGeom>
        </p:spPr>
        <p:txBody>
          <a:bodyPr vert="horz" wrap="square" lIns="0" tIns="12700" rIns="0" bIns="0" rtlCol="0">
            <a:spAutoFit/>
          </a:bodyPr>
          <a:lstStyle/>
          <a:p>
            <a:pPr marL="12700">
              <a:spcBef>
                <a:spcPts val="100"/>
              </a:spcBef>
            </a:pPr>
            <a:r>
              <a:rPr b="1" dirty="0">
                <a:latin typeface="Tahoma"/>
                <a:cs typeface="Tahoma"/>
              </a:rPr>
              <a:t>Fuerza.</a:t>
            </a:r>
            <a:endParaRPr dirty="0">
              <a:latin typeface="Tahoma"/>
              <a:cs typeface="Tahoma"/>
            </a:endParaRPr>
          </a:p>
        </p:txBody>
      </p:sp>
      <p:sp>
        <p:nvSpPr>
          <p:cNvPr id="9" name="object 9"/>
          <p:cNvSpPr txBox="1"/>
          <p:nvPr/>
        </p:nvSpPr>
        <p:spPr>
          <a:xfrm>
            <a:off x="6175376" y="1432053"/>
            <a:ext cx="3955415" cy="1641475"/>
          </a:xfrm>
          <a:prstGeom prst="rect">
            <a:avLst/>
          </a:prstGeom>
        </p:spPr>
        <p:txBody>
          <a:bodyPr vert="horz" wrap="square" lIns="0" tIns="12700" rIns="0" bIns="0" rtlCol="0">
            <a:spAutoFit/>
          </a:bodyPr>
          <a:lstStyle/>
          <a:p>
            <a:pPr marL="355600" indent="-342900">
              <a:spcBef>
                <a:spcPts val="100"/>
              </a:spcBef>
              <a:buClr>
                <a:srgbClr val="3333CC"/>
              </a:buClr>
              <a:buSzPct val="58333"/>
              <a:buFont typeface="Wingdings"/>
              <a:buChar char=""/>
              <a:tabLst>
                <a:tab pos="355600" algn="l"/>
                <a:tab pos="356235" algn="l"/>
              </a:tabLst>
            </a:pPr>
            <a:r>
              <a:rPr spc="-5" dirty="0">
                <a:latin typeface="Tahoma"/>
                <a:cs typeface="Tahoma"/>
              </a:rPr>
              <a:t>Abdominales.</a:t>
            </a:r>
            <a:endParaRPr dirty="0">
              <a:latin typeface="Tahoma"/>
              <a:cs typeface="Tahoma"/>
            </a:endParaRPr>
          </a:p>
          <a:p>
            <a:pPr marL="355600" indent="-342900">
              <a:buClr>
                <a:srgbClr val="3333CC"/>
              </a:buClr>
              <a:buSzPct val="58333"/>
              <a:buFont typeface="Wingdings"/>
              <a:buChar char=""/>
              <a:tabLst>
                <a:tab pos="355600" algn="l"/>
                <a:tab pos="356235" algn="l"/>
              </a:tabLst>
            </a:pPr>
            <a:r>
              <a:rPr spc="-5" dirty="0">
                <a:latin typeface="Tahoma"/>
                <a:cs typeface="Tahoma"/>
              </a:rPr>
              <a:t>Flexiones </a:t>
            </a:r>
            <a:r>
              <a:rPr dirty="0">
                <a:latin typeface="Tahoma"/>
                <a:cs typeface="Tahoma"/>
              </a:rPr>
              <a:t>de</a:t>
            </a:r>
            <a:r>
              <a:rPr spc="10" dirty="0">
                <a:latin typeface="Tahoma"/>
                <a:cs typeface="Tahoma"/>
              </a:rPr>
              <a:t> </a:t>
            </a:r>
            <a:r>
              <a:rPr spc="-15" dirty="0">
                <a:latin typeface="Tahoma"/>
                <a:cs typeface="Tahoma"/>
              </a:rPr>
              <a:t>brazo.</a:t>
            </a:r>
            <a:endParaRPr dirty="0">
              <a:latin typeface="Tahoma"/>
              <a:cs typeface="Tahoma"/>
            </a:endParaRPr>
          </a:p>
          <a:p>
            <a:pPr marL="355600" indent="-342900">
              <a:buClr>
                <a:srgbClr val="3333CC"/>
              </a:buClr>
              <a:buSzPct val="58333"/>
              <a:buFont typeface="Wingdings"/>
              <a:buChar char=""/>
              <a:tabLst>
                <a:tab pos="355600" algn="l"/>
                <a:tab pos="356235" algn="l"/>
              </a:tabLst>
            </a:pPr>
            <a:r>
              <a:rPr spc="-5" dirty="0">
                <a:latin typeface="Tahoma"/>
                <a:cs typeface="Tahoma"/>
              </a:rPr>
              <a:t>Salto</a:t>
            </a:r>
            <a:r>
              <a:rPr spc="-10" dirty="0">
                <a:latin typeface="Tahoma"/>
                <a:cs typeface="Tahoma"/>
              </a:rPr>
              <a:t> </a:t>
            </a:r>
            <a:r>
              <a:rPr spc="-15" dirty="0">
                <a:latin typeface="Tahoma"/>
                <a:cs typeface="Tahoma"/>
              </a:rPr>
              <a:t>Vertical.</a:t>
            </a:r>
            <a:endParaRPr dirty="0">
              <a:latin typeface="Tahoma"/>
              <a:cs typeface="Tahoma"/>
            </a:endParaRPr>
          </a:p>
          <a:p>
            <a:pPr marL="355600" indent="-342900">
              <a:lnSpc>
                <a:spcPts val="1914"/>
              </a:lnSpc>
              <a:spcBef>
                <a:spcPts val="10"/>
              </a:spcBef>
              <a:buClr>
                <a:srgbClr val="3333CC"/>
              </a:buClr>
              <a:buSzPct val="59375"/>
              <a:buFont typeface="Wingdings"/>
              <a:buChar char=""/>
              <a:tabLst>
                <a:tab pos="355600" algn="l"/>
                <a:tab pos="356235" algn="l"/>
              </a:tabLst>
            </a:pPr>
            <a:r>
              <a:rPr sz="1600" spc="-5" dirty="0">
                <a:latin typeface="Tahoma"/>
                <a:cs typeface="Tahoma"/>
              </a:rPr>
              <a:t>Lanzamiento de Balón Medicinal. (3</a:t>
            </a:r>
            <a:r>
              <a:rPr sz="1600" spc="15" dirty="0">
                <a:latin typeface="Tahoma"/>
                <a:cs typeface="Tahoma"/>
              </a:rPr>
              <a:t> </a:t>
            </a:r>
            <a:r>
              <a:rPr sz="1600" spc="-25" dirty="0">
                <a:latin typeface="Tahoma"/>
                <a:cs typeface="Tahoma"/>
              </a:rPr>
              <a:t>kg.)</a:t>
            </a:r>
            <a:endParaRPr sz="1600" dirty="0">
              <a:latin typeface="Tahoma"/>
              <a:cs typeface="Tahoma"/>
            </a:endParaRPr>
          </a:p>
          <a:p>
            <a:pPr marL="355600" indent="-342900">
              <a:lnSpc>
                <a:spcPts val="2155"/>
              </a:lnSpc>
              <a:buClr>
                <a:srgbClr val="3333CC"/>
              </a:buClr>
              <a:buSzPct val="58333"/>
              <a:buFont typeface="Wingdings"/>
              <a:buChar char=""/>
              <a:tabLst>
                <a:tab pos="355600" algn="l"/>
                <a:tab pos="356235" algn="l"/>
              </a:tabLst>
            </a:pPr>
            <a:r>
              <a:rPr spc="-5" dirty="0">
                <a:latin typeface="Tahoma"/>
                <a:cs typeface="Tahoma"/>
              </a:rPr>
              <a:t>Saltos Largo sin</a:t>
            </a:r>
            <a:r>
              <a:rPr spc="-10" dirty="0">
                <a:latin typeface="Tahoma"/>
                <a:cs typeface="Tahoma"/>
              </a:rPr>
              <a:t> </a:t>
            </a:r>
            <a:r>
              <a:rPr spc="-5" dirty="0">
                <a:latin typeface="Tahoma"/>
                <a:cs typeface="Tahoma"/>
              </a:rPr>
              <a:t>Impulso.</a:t>
            </a:r>
            <a:endParaRPr dirty="0">
              <a:latin typeface="Tahoma"/>
              <a:cs typeface="Tahoma"/>
            </a:endParaRPr>
          </a:p>
          <a:p>
            <a:pPr marL="355600" indent="-342900">
              <a:buClr>
                <a:srgbClr val="3333CC"/>
              </a:buClr>
              <a:buSzPct val="58333"/>
              <a:buFont typeface="Wingdings"/>
              <a:buChar char=""/>
              <a:tabLst>
                <a:tab pos="355600" algn="l"/>
                <a:tab pos="356235" algn="l"/>
              </a:tabLst>
            </a:pPr>
            <a:r>
              <a:rPr dirty="0">
                <a:latin typeface="Tahoma"/>
                <a:cs typeface="Tahoma"/>
              </a:rPr>
              <a:t>Lanzamiento de</a:t>
            </a:r>
            <a:r>
              <a:rPr spc="-10" dirty="0">
                <a:latin typeface="Tahoma"/>
                <a:cs typeface="Tahoma"/>
              </a:rPr>
              <a:t> Pelota.</a:t>
            </a:r>
            <a:endParaRPr dirty="0">
              <a:latin typeface="Tahoma"/>
              <a:cs typeface="Tahoma"/>
            </a:endParaRPr>
          </a:p>
        </p:txBody>
      </p:sp>
      <p:sp>
        <p:nvSpPr>
          <p:cNvPr id="10" name="object 10"/>
          <p:cNvSpPr txBox="1"/>
          <p:nvPr/>
        </p:nvSpPr>
        <p:spPr>
          <a:xfrm>
            <a:off x="6175376" y="3322143"/>
            <a:ext cx="1210945" cy="300355"/>
          </a:xfrm>
          <a:prstGeom prst="rect">
            <a:avLst/>
          </a:prstGeom>
        </p:spPr>
        <p:txBody>
          <a:bodyPr vert="horz" wrap="square" lIns="0" tIns="12700" rIns="0" bIns="0" rtlCol="0">
            <a:spAutoFit/>
          </a:bodyPr>
          <a:lstStyle/>
          <a:p>
            <a:pPr marL="12700">
              <a:spcBef>
                <a:spcPts val="100"/>
              </a:spcBef>
            </a:pPr>
            <a:r>
              <a:rPr b="1" spc="-5" dirty="0">
                <a:latin typeface="Tahoma"/>
                <a:cs typeface="Tahoma"/>
              </a:rPr>
              <a:t>Velocidad.</a:t>
            </a:r>
            <a:endParaRPr dirty="0">
              <a:latin typeface="Tahoma"/>
              <a:cs typeface="Tahoma"/>
            </a:endParaRPr>
          </a:p>
        </p:txBody>
      </p:sp>
      <p:sp>
        <p:nvSpPr>
          <p:cNvPr id="11" name="object 11"/>
          <p:cNvSpPr txBox="1"/>
          <p:nvPr/>
        </p:nvSpPr>
        <p:spPr>
          <a:xfrm>
            <a:off x="6175376" y="3871086"/>
            <a:ext cx="879475" cy="299720"/>
          </a:xfrm>
          <a:prstGeom prst="rect">
            <a:avLst/>
          </a:prstGeom>
        </p:spPr>
        <p:txBody>
          <a:bodyPr vert="horz" wrap="square" lIns="0" tIns="12700" rIns="0" bIns="0" rtlCol="0">
            <a:spAutoFit/>
          </a:bodyPr>
          <a:lstStyle/>
          <a:p>
            <a:pPr marL="355600" indent="-342900">
              <a:spcBef>
                <a:spcPts val="100"/>
              </a:spcBef>
              <a:buClr>
                <a:srgbClr val="3333CC"/>
              </a:buClr>
              <a:buSzPct val="58333"/>
              <a:buFont typeface="Wingdings"/>
              <a:buChar char=""/>
              <a:tabLst>
                <a:tab pos="355600" algn="l"/>
                <a:tab pos="356235" algn="l"/>
              </a:tabLst>
            </a:pPr>
            <a:r>
              <a:rPr spc="-5" dirty="0">
                <a:latin typeface="Tahoma"/>
                <a:cs typeface="Tahoma"/>
              </a:rPr>
              <a:t>50m.</a:t>
            </a:r>
            <a:endParaRPr dirty="0">
              <a:latin typeface="Tahoma"/>
              <a:cs typeface="Tahoma"/>
            </a:endParaRPr>
          </a:p>
        </p:txBody>
      </p:sp>
      <p:sp>
        <p:nvSpPr>
          <p:cNvPr id="12" name="object 12"/>
          <p:cNvSpPr txBox="1"/>
          <p:nvPr/>
        </p:nvSpPr>
        <p:spPr>
          <a:xfrm>
            <a:off x="6175376" y="4419727"/>
            <a:ext cx="802005" cy="299720"/>
          </a:xfrm>
          <a:prstGeom prst="rect">
            <a:avLst/>
          </a:prstGeom>
        </p:spPr>
        <p:txBody>
          <a:bodyPr vert="horz" wrap="square" lIns="0" tIns="12700" rIns="0" bIns="0" rtlCol="0">
            <a:spAutoFit/>
          </a:bodyPr>
          <a:lstStyle/>
          <a:p>
            <a:pPr marL="12700">
              <a:spcBef>
                <a:spcPts val="100"/>
              </a:spcBef>
            </a:pPr>
            <a:r>
              <a:rPr b="1" spc="-5" dirty="0">
                <a:latin typeface="Tahoma"/>
                <a:cs typeface="Tahoma"/>
              </a:rPr>
              <a:t>Fondo.</a:t>
            </a:r>
            <a:endParaRPr dirty="0">
              <a:latin typeface="Tahoma"/>
              <a:cs typeface="Tahoma"/>
            </a:endParaRPr>
          </a:p>
        </p:txBody>
      </p:sp>
      <p:sp>
        <p:nvSpPr>
          <p:cNvPr id="13" name="object 13"/>
          <p:cNvSpPr txBox="1"/>
          <p:nvPr/>
        </p:nvSpPr>
        <p:spPr>
          <a:xfrm>
            <a:off x="6175375" y="4968620"/>
            <a:ext cx="2277110" cy="574040"/>
          </a:xfrm>
          <a:prstGeom prst="rect">
            <a:avLst/>
          </a:prstGeom>
        </p:spPr>
        <p:txBody>
          <a:bodyPr vert="horz" wrap="square" lIns="0" tIns="12700" rIns="0" bIns="0" rtlCol="0">
            <a:spAutoFit/>
          </a:bodyPr>
          <a:lstStyle/>
          <a:p>
            <a:pPr marL="355600" indent="-342900">
              <a:spcBef>
                <a:spcPts val="100"/>
              </a:spcBef>
              <a:buClr>
                <a:srgbClr val="3333CC"/>
              </a:buClr>
              <a:buSzPct val="58333"/>
              <a:buFont typeface="Wingdings"/>
              <a:buChar char=""/>
              <a:tabLst>
                <a:tab pos="355600" algn="l"/>
                <a:tab pos="356235" algn="l"/>
              </a:tabLst>
            </a:pPr>
            <a:r>
              <a:rPr spc="-5" dirty="0">
                <a:latin typeface="Tahoma"/>
                <a:cs typeface="Tahoma"/>
              </a:rPr>
              <a:t>800m.</a:t>
            </a:r>
            <a:r>
              <a:rPr spc="5" dirty="0">
                <a:latin typeface="Tahoma"/>
                <a:cs typeface="Tahoma"/>
              </a:rPr>
              <a:t> </a:t>
            </a:r>
            <a:r>
              <a:rPr dirty="0">
                <a:latin typeface="Tahoma"/>
                <a:cs typeface="Tahoma"/>
              </a:rPr>
              <a:t>(Damas)</a:t>
            </a:r>
          </a:p>
          <a:p>
            <a:pPr marL="355600" indent="-342900">
              <a:buClr>
                <a:srgbClr val="3333CC"/>
              </a:buClr>
              <a:buSzPct val="58333"/>
              <a:buFont typeface="Wingdings"/>
              <a:buChar char=""/>
              <a:tabLst>
                <a:tab pos="355600" algn="l"/>
                <a:tab pos="356235" algn="l"/>
              </a:tabLst>
            </a:pPr>
            <a:r>
              <a:rPr spc="-5" dirty="0">
                <a:latin typeface="Tahoma"/>
                <a:cs typeface="Tahoma"/>
              </a:rPr>
              <a:t>1000m.</a:t>
            </a:r>
            <a:r>
              <a:rPr spc="-40" dirty="0">
                <a:latin typeface="Tahoma"/>
                <a:cs typeface="Tahoma"/>
              </a:rPr>
              <a:t> </a:t>
            </a:r>
            <a:r>
              <a:rPr spc="-5" dirty="0">
                <a:latin typeface="Tahoma"/>
                <a:cs typeface="Tahoma"/>
              </a:rPr>
              <a:t>(Hombres)</a:t>
            </a:r>
            <a:endParaRPr dirty="0">
              <a:latin typeface="Tahoma"/>
              <a:cs typeface="Tahoma"/>
            </a:endParaRPr>
          </a:p>
        </p:txBody>
      </p:sp>
      <p:sp>
        <p:nvSpPr>
          <p:cNvPr id="14" name="object 14"/>
          <p:cNvSpPr txBox="1"/>
          <p:nvPr/>
        </p:nvSpPr>
        <p:spPr>
          <a:xfrm>
            <a:off x="6175375" y="5791606"/>
            <a:ext cx="1758950" cy="848994"/>
          </a:xfrm>
          <a:prstGeom prst="rect">
            <a:avLst/>
          </a:prstGeom>
        </p:spPr>
        <p:txBody>
          <a:bodyPr vert="horz" wrap="square" lIns="0" tIns="12700" rIns="0" bIns="0" rtlCol="0">
            <a:spAutoFit/>
          </a:bodyPr>
          <a:lstStyle/>
          <a:p>
            <a:pPr marL="12700">
              <a:spcBef>
                <a:spcPts val="100"/>
              </a:spcBef>
            </a:pPr>
            <a:r>
              <a:rPr b="1" spc="-5" dirty="0">
                <a:latin typeface="Tahoma"/>
                <a:cs typeface="Tahoma"/>
              </a:rPr>
              <a:t>Flexibilidad.</a:t>
            </a:r>
            <a:endParaRPr dirty="0">
              <a:latin typeface="Tahoma"/>
              <a:cs typeface="Tahoma"/>
            </a:endParaRPr>
          </a:p>
          <a:p>
            <a:pPr>
              <a:spcBef>
                <a:spcPts val="35"/>
              </a:spcBef>
            </a:pPr>
            <a:endParaRPr sz="1850" dirty="0">
              <a:latin typeface="Times New Roman"/>
              <a:cs typeface="Times New Roman"/>
            </a:endParaRPr>
          </a:p>
          <a:p>
            <a:pPr marL="355600" indent="-342900">
              <a:buClr>
                <a:srgbClr val="3333CC"/>
              </a:buClr>
              <a:buSzPct val="58333"/>
              <a:buFont typeface="Wingdings"/>
              <a:buChar char=""/>
              <a:tabLst>
                <a:tab pos="355600" algn="l"/>
                <a:tab pos="356235" algn="l"/>
              </a:tabLst>
            </a:pPr>
            <a:r>
              <a:rPr spc="-50" dirty="0">
                <a:latin typeface="Tahoma"/>
                <a:cs typeface="Tahoma"/>
              </a:rPr>
              <a:t>Test </a:t>
            </a:r>
            <a:r>
              <a:rPr dirty="0">
                <a:latin typeface="Tahoma"/>
                <a:cs typeface="Tahoma"/>
              </a:rPr>
              <a:t>de</a:t>
            </a:r>
            <a:r>
              <a:rPr spc="-30" dirty="0">
                <a:latin typeface="Tahoma"/>
                <a:cs typeface="Tahoma"/>
              </a:rPr>
              <a:t> </a:t>
            </a:r>
            <a:r>
              <a:rPr spc="-20" dirty="0">
                <a:latin typeface="Tahoma"/>
                <a:cs typeface="Tahoma"/>
              </a:rPr>
              <a:t>Wells.</a:t>
            </a:r>
            <a:endParaRPr dirty="0">
              <a:latin typeface="Tahoma"/>
              <a:cs typeface="Tahoma"/>
            </a:endParaRPr>
          </a:p>
        </p:txBody>
      </p:sp>
      <p:pic>
        <p:nvPicPr>
          <p:cNvPr id="16" name="3 Imagen" descr="Go to Official website of World Para Athletics">
            <a:hlinkClick r:id="rId2" tooltip="&quot;Go to Official website of World Para Athletics&quot;"/>
          </p:cNvPr>
          <p:cNvPicPr>
            <a:picLocks noChangeAspect="1" noChangeArrowheads="1"/>
          </p:cNvPicPr>
          <p:nvPr/>
        </p:nvPicPr>
        <p:blipFill>
          <a:blip r:embed="rId3" cstate="print"/>
          <a:srcRect/>
          <a:stretch>
            <a:fillRect/>
          </a:stretch>
        </p:blipFill>
        <p:spPr bwMode="auto">
          <a:xfrm>
            <a:off x="174175" y="246519"/>
            <a:ext cx="1398588" cy="981075"/>
          </a:xfrm>
          <a:prstGeom prst="rect">
            <a:avLst/>
          </a:prstGeom>
          <a:noFill/>
          <a:ln w="9525">
            <a:noFill/>
            <a:miter lim="800000"/>
            <a:headEnd/>
            <a:tailEnd/>
          </a:ln>
        </p:spPr>
      </p:pic>
    </p:spTree>
    <p:extLst>
      <p:ext uri="{BB962C8B-B14F-4D97-AF65-F5344CB8AC3E}">
        <p14:creationId xmlns:p14="http://schemas.microsoft.com/office/powerpoint/2010/main" val="24926946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295271"/>
            <a:ext cx="10515600" cy="1465272"/>
          </a:xfrm>
          <a:prstGeom prst="rect">
            <a:avLst/>
          </a:prstGeom>
        </p:spPr>
        <p:txBody>
          <a:bodyPr vert="horz" wrap="square" lIns="0" tIns="109981" rIns="0" bIns="0" rtlCol="0" anchor="ctr">
            <a:spAutoFit/>
          </a:bodyPr>
          <a:lstStyle/>
          <a:p>
            <a:pPr marL="2809240" marR="5080" indent="-2261870">
              <a:lnSpc>
                <a:spcPct val="100000"/>
              </a:lnSpc>
              <a:spcBef>
                <a:spcPts val="105"/>
              </a:spcBef>
            </a:pPr>
            <a:r>
              <a:rPr spc="-5" dirty="0">
                <a:solidFill>
                  <a:srgbClr val="0000FF"/>
                </a:solidFill>
              </a:rPr>
              <a:t>TEST </a:t>
            </a:r>
            <a:r>
              <a:rPr dirty="0">
                <a:solidFill>
                  <a:srgbClr val="0000FF"/>
                </a:solidFill>
              </a:rPr>
              <a:t>DE </a:t>
            </a:r>
            <a:r>
              <a:rPr spc="-5" dirty="0">
                <a:solidFill>
                  <a:srgbClr val="0000FF"/>
                </a:solidFill>
              </a:rPr>
              <a:t>LANZAMIENTO </a:t>
            </a:r>
            <a:r>
              <a:rPr dirty="0">
                <a:solidFill>
                  <a:srgbClr val="0000FF"/>
                </a:solidFill>
              </a:rPr>
              <a:t>DE </a:t>
            </a:r>
            <a:r>
              <a:rPr spc="-5" dirty="0">
                <a:solidFill>
                  <a:srgbClr val="0000FF"/>
                </a:solidFill>
              </a:rPr>
              <a:t>BALON  MEDICINAL.</a:t>
            </a:r>
          </a:p>
        </p:txBody>
      </p:sp>
      <p:sp>
        <p:nvSpPr>
          <p:cNvPr id="3" name="object 3"/>
          <p:cNvSpPr txBox="1"/>
          <p:nvPr/>
        </p:nvSpPr>
        <p:spPr>
          <a:xfrm>
            <a:off x="2070303" y="1452752"/>
            <a:ext cx="7620000" cy="4251960"/>
          </a:xfrm>
          <a:prstGeom prst="rect">
            <a:avLst/>
          </a:prstGeom>
        </p:spPr>
        <p:txBody>
          <a:bodyPr vert="horz" wrap="square" lIns="0" tIns="13335" rIns="0" bIns="0" rtlCol="0">
            <a:spAutoFit/>
          </a:bodyPr>
          <a:lstStyle/>
          <a:p>
            <a:pPr marL="12700">
              <a:spcBef>
                <a:spcPts val="105"/>
              </a:spcBef>
            </a:pPr>
            <a:r>
              <a:rPr sz="1400" b="1" dirty="0">
                <a:latin typeface="Tahoma"/>
                <a:cs typeface="Tahoma"/>
              </a:rPr>
              <a:t>UNIDAD DE MEDIDA:</a:t>
            </a:r>
            <a:r>
              <a:rPr sz="1400" b="1" spc="-5" dirty="0">
                <a:latin typeface="Tahoma"/>
                <a:cs typeface="Tahoma"/>
              </a:rPr>
              <a:t> </a:t>
            </a:r>
            <a:r>
              <a:rPr sz="1400" dirty="0">
                <a:latin typeface="Tahoma"/>
                <a:cs typeface="Tahoma"/>
              </a:rPr>
              <a:t>METROS.</a:t>
            </a:r>
          </a:p>
          <a:p>
            <a:pPr marL="12700">
              <a:spcBef>
                <a:spcPts val="1340"/>
              </a:spcBef>
            </a:pPr>
            <a:r>
              <a:rPr sz="1400" b="1" dirty="0">
                <a:latin typeface="Tahoma"/>
                <a:cs typeface="Tahoma"/>
              </a:rPr>
              <a:t>TIPO DE </a:t>
            </a:r>
            <a:r>
              <a:rPr sz="1400" b="1" spc="-5" dirty="0">
                <a:latin typeface="Tahoma"/>
                <a:cs typeface="Tahoma"/>
              </a:rPr>
              <a:t>RELACION:</a:t>
            </a:r>
            <a:r>
              <a:rPr sz="1400" b="1" spc="-45" dirty="0">
                <a:latin typeface="Tahoma"/>
                <a:cs typeface="Tahoma"/>
              </a:rPr>
              <a:t> </a:t>
            </a:r>
            <a:r>
              <a:rPr sz="1400" spc="-10" dirty="0">
                <a:latin typeface="Tahoma"/>
                <a:cs typeface="Tahoma"/>
              </a:rPr>
              <a:t>DIRECTO.</a:t>
            </a:r>
            <a:endParaRPr sz="1400" dirty="0">
              <a:latin typeface="Tahoma"/>
              <a:cs typeface="Tahoma"/>
            </a:endParaRPr>
          </a:p>
          <a:p>
            <a:pPr marL="12700">
              <a:spcBef>
                <a:spcPts val="1345"/>
              </a:spcBef>
            </a:pPr>
            <a:r>
              <a:rPr sz="1400" b="1" dirty="0">
                <a:latin typeface="Tahoma"/>
                <a:cs typeface="Tahoma"/>
              </a:rPr>
              <a:t>OBJETIVO:</a:t>
            </a:r>
            <a:endParaRPr sz="1400" dirty="0">
              <a:latin typeface="Tahoma"/>
              <a:cs typeface="Tahoma"/>
            </a:endParaRPr>
          </a:p>
          <a:p>
            <a:pPr marL="355600" indent="-342900">
              <a:spcBef>
                <a:spcPts val="1350"/>
              </a:spcBef>
              <a:buClr>
                <a:srgbClr val="3333CC"/>
              </a:buClr>
              <a:buSzPct val="60714"/>
              <a:buFont typeface="Wingdings"/>
              <a:buChar char=""/>
              <a:tabLst>
                <a:tab pos="354965" algn="l"/>
                <a:tab pos="355600" algn="l"/>
              </a:tabLst>
            </a:pPr>
            <a:r>
              <a:rPr sz="1400" spc="-5" dirty="0">
                <a:latin typeface="Tahoma"/>
                <a:cs typeface="Tahoma"/>
              </a:rPr>
              <a:t>Evaluar </a:t>
            </a:r>
            <a:r>
              <a:rPr sz="1400" dirty="0">
                <a:latin typeface="Tahoma"/>
                <a:cs typeface="Tahoma"/>
              </a:rPr>
              <a:t>la </a:t>
            </a:r>
            <a:r>
              <a:rPr sz="1400" spc="-5" dirty="0">
                <a:latin typeface="Tahoma"/>
                <a:cs typeface="Tahoma"/>
              </a:rPr>
              <a:t>fuerza </a:t>
            </a:r>
            <a:r>
              <a:rPr sz="1400" dirty="0">
                <a:latin typeface="Tahoma"/>
                <a:cs typeface="Tahoma"/>
              </a:rPr>
              <a:t>de los </a:t>
            </a:r>
            <a:r>
              <a:rPr sz="1400" spc="-5" dirty="0">
                <a:latin typeface="Tahoma"/>
                <a:cs typeface="Tahoma"/>
              </a:rPr>
              <a:t>músculo </a:t>
            </a:r>
            <a:r>
              <a:rPr sz="1400" dirty="0">
                <a:latin typeface="Tahoma"/>
                <a:cs typeface="Tahoma"/>
              </a:rPr>
              <a:t>de </a:t>
            </a:r>
            <a:r>
              <a:rPr sz="1400" spc="-5" dirty="0">
                <a:latin typeface="Tahoma"/>
                <a:cs typeface="Tahoma"/>
              </a:rPr>
              <a:t>tren</a:t>
            </a:r>
            <a:r>
              <a:rPr sz="1400" spc="-50" dirty="0">
                <a:latin typeface="Tahoma"/>
                <a:cs typeface="Tahoma"/>
              </a:rPr>
              <a:t> </a:t>
            </a:r>
            <a:r>
              <a:rPr sz="1400" spc="-25" dirty="0">
                <a:latin typeface="Tahoma"/>
                <a:cs typeface="Tahoma"/>
              </a:rPr>
              <a:t>superior.</a:t>
            </a:r>
            <a:endParaRPr sz="1400" dirty="0">
              <a:latin typeface="Tahoma"/>
              <a:cs typeface="Tahoma"/>
            </a:endParaRPr>
          </a:p>
          <a:p>
            <a:pPr marL="12700">
              <a:spcBef>
                <a:spcPts val="1340"/>
              </a:spcBef>
            </a:pPr>
            <a:r>
              <a:rPr sz="1400" b="1" dirty="0">
                <a:latin typeface="Tahoma"/>
                <a:cs typeface="Tahoma"/>
              </a:rPr>
              <a:t>MEDIOS</a:t>
            </a:r>
            <a:r>
              <a:rPr sz="1400" b="1" spc="-20" dirty="0">
                <a:latin typeface="Tahoma"/>
                <a:cs typeface="Tahoma"/>
              </a:rPr>
              <a:t> </a:t>
            </a:r>
            <a:r>
              <a:rPr sz="1400" b="1" dirty="0">
                <a:latin typeface="Tahoma"/>
                <a:cs typeface="Tahoma"/>
              </a:rPr>
              <a:t>UTILIZADOS:</a:t>
            </a:r>
            <a:endParaRPr sz="1400" dirty="0">
              <a:latin typeface="Tahoma"/>
              <a:cs typeface="Tahoma"/>
            </a:endParaRPr>
          </a:p>
          <a:p>
            <a:pPr marL="355600" indent="-342900">
              <a:lnSpc>
                <a:spcPts val="1595"/>
              </a:lnSpc>
              <a:spcBef>
                <a:spcPts val="1345"/>
              </a:spcBef>
              <a:buClr>
                <a:srgbClr val="3333CC"/>
              </a:buClr>
              <a:buSzPct val="60714"/>
              <a:buFont typeface="Wingdings"/>
              <a:buChar char=""/>
              <a:tabLst>
                <a:tab pos="354965" algn="l"/>
                <a:tab pos="355600" algn="l"/>
              </a:tabLst>
            </a:pPr>
            <a:r>
              <a:rPr sz="1400" dirty="0">
                <a:latin typeface="Tahoma"/>
                <a:cs typeface="Tahoma"/>
              </a:rPr>
              <a:t>Balón medicinal de (1 - 3</a:t>
            </a:r>
            <a:r>
              <a:rPr sz="1400" spc="-35" dirty="0">
                <a:latin typeface="Tahoma"/>
                <a:cs typeface="Tahoma"/>
              </a:rPr>
              <a:t> </a:t>
            </a:r>
            <a:r>
              <a:rPr sz="1400" spc="-20" dirty="0">
                <a:latin typeface="Tahoma"/>
                <a:cs typeface="Tahoma"/>
              </a:rPr>
              <a:t>Kg.)</a:t>
            </a:r>
            <a:endParaRPr sz="1400" dirty="0">
              <a:latin typeface="Tahoma"/>
              <a:cs typeface="Tahoma"/>
            </a:endParaRPr>
          </a:p>
          <a:p>
            <a:pPr marL="355600" indent="-342900">
              <a:lnSpc>
                <a:spcPts val="1595"/>
              </a:lnSpc>
              <a:buClr>
                <a:srgbClr val="3333CC"/>
              </a:buClr>
              <a:buSzPct val="60714"/>
              <a:buFont typeface="Wingdings"/>
              <a:buChar char=""/>
              <a:tabLst>
                <a:tab pos="354965" algn="l"/>
                <a:tab pos="355600" algn="l"/>
              </a:tabLst>
            </a:pPr>
            <a:r>
              <a:rPr sz="1400" spc="-5" dirty="0">
                <a:latin typeface="Tahoma"/>
                <a:cs typeface="Tahoma"/>
              </a:rPr>
              <a:t>Cinta</a:t>
            </a:r>
            <a:r>
              <a:rPr sz="1400" spc="-15" dirty="0">
                <a:latin typeface="Tahoma"/>
                <a:cs typeface="Tahoma"/>
              </a:rPr>
              <a:t> </a:t>
            </a:r>
            <a:r>
              <a:rPr sz="1400" dirty="0">
                <a:latin typeface="Tahoma"/>
                <a:cs typeface="Tahoma"/>
              </a:rPr>
              <a:t>métrica.</a:t>
            </a:r>
          </a:p>
          <a:p>
            <a:pPr marL="12700">
              <a:spcBef>
                <a:spcPts val="1345"/>
              </a:spcBef>
            </a:pPr>
            <a:r>
              <a:rPr sz="1400" b="1" spc="-5" dirty="0">
                <a:latin typeface="Tahoma"/>
                <a:cs typeface="Tahoma"/>
              </a:rPr>
              <a:t>NUMERO </a:t>
            </a:r>
            <a:r>
              <a:rPr sz="1400" b="1" dirty="0">
                <a:latin typeface="Tahoma"/>
                <a:cs typeface="Tahoma"/>
              </a:rPr>
              <a:t>DE INTENTOS:</a:t>
            </a:r>
            <a:r>
              <a:rPr sz="1400" b="1" spc="-45" dirty="0">
                <a:latin typeface="Tahoma"/>
                <a:cs typeface="Tahoma"/>
              </a:rPr>
              <a:t> </a:t>
            </a:r>
            <a:r>
              <a:rPr sz="1400" dirty="0">
                <a:latin typeface="Tahoma"/>
                <a:cs typeface="Tahoma"/>
              </a:rPr>
              <a:t>2.</a:t>
            </a:r>
          </a:p>
          <a:p>
            <a:pPr>
              <a:spcBef>
                <a:spcPts val="40"/>
              </a:spcBef>
            </a:pPr>
            <a:endParaRPr sz="2450" dirty="0">
              <a:latin typeface="Times New Roman"/>
              <a:cs typeface="Times New Roman"/>
            </a:endParaRPr>
          </a:p>
          <a:p>
            <a:pPr marL="12700"/>
            <a:r>
              <a:rPr sz="1400" b="1" dirty="0">
                <a:latin typeface="Tahoma"/>
                <a:cs typeface="Tahoma"/>
              </a:rPr>
              <a:t>DESCRIPCION DE LA </a:t>
            </a:r>
            <a:r>
              <a:rPr sz="1400" b="1" spc="-5" dirty="0">
                <a:latin typeface="Tahoma"/>
                <a:cs typeface="Tahoma"/>
              </a:rPr>
              <a:t>EJECUCION </a:t>
            </a:r>
            <a:r>
              <a:rPr sz="1400" b="1" dirty="0">
                <a:latin typeface="Tahoma"/>
                <a:cs typeface="Tahoma"/>
              </a:rPr>
              <a:t>DEL</a:t>
            </a:r>
            <a:r>
              <a:rPr sz="1400" b="1" spc="-80" dirty="0">
                <a:latin typeface="Tahoma"/>
                <a:cs typeface="Tahoma"/>
              </a:rPr>
              <a:t> </a:t>
            </a:r>
            <a:r>
              <a:rPr sz="1400" b="1" dirty="0">
                <a:latin typeface="Tahoma"/>
                <a:cs typeface="Tahoma"/>
              </a:rPr>
              <a:t>TEST:</a:t>
            </a:r>
            <a:endParaRPr sz="1400" dirty="0">
              <a:latin typeface="Tahoma"/>
              <a:cs typeface="Tahoma"/>
            </a:endParaRPr>
          </a:p>
          <a:p>
            <a:pPr>
              <a:lnSpc>
                <a:spcPct val="100000"/>
              </a:lnSpc>
            </a:pPr>
            <a:endParaRPr sz="1700" dirty="0">
              <a:latin typeface="Times New Roman"/>
              <a:cs typeface="Times New Roman"/>
            </a:endParaRPr>
          </a:p>
          <a:p>
            <a:pPr marL="355600" marR="5080" indent="-342900" algn="just">
              <a:lnSpc>
                <a:spcPts val="1340"/>
              </a:lnSpc>
              <a:spcBef>
                <a:spcPts val="1400"/>
              </a:spcBef>
              <a:buClr>
                <a:srgbClr val="3333CC"/>
              </a:buClr>
              <a:buSzPct val="60714"/>
              <a:buFont typeface="Wingdings"/>
              <a:buChar char=""/>
              <a:tabLst>
                <a:tab pos="355600" algn="l"/>
              </a:tabLst>
            </a:pPr>
            <a:r>
              <a:rPr sz="1400" dirty="0">
                <a:latin typeface="Tahoma"/>
                <a:cs typeface="Tahoma"/>
              </a:rPr>
              <a:t>El </a:t>
            </a:r>
            <a:r>
              <a:rPr sz="1400" spc="-5" dirty="0">
                <a:latin typeface="Tahoma"/>
                <a:cs typeface="Tahoma"/>
              </a:rPr>
              <a:t>atleta ha </a:t>
            </a:r>
            <a:r>
              <a:rPr sz="1400" dirty="0">
                <a:latin typeface="Tahoma"/>
                <a:cs typeface="Tahoma"/>
              </a:rPr>
              <a:t>de </a:t>
            </a:r>
            <a:r>
              <a:rPr sz="1400" spc="-10" dirty="0">
                <a:latin typeface="Tahoma"/>
                <a:cs typeface="Tahoma"/>
              </a:rPr>
              <a:t>situarse </a:t>
            </a:r>
            <a:r>
              <a:rPr sz="1400" spc="-5" dirty="0">
                <a:latin typeface="Tahoma"/>
                <a:cs typeface="Tahoma"/>
              </a:rPr>
              <a:t>con </a:t>
            </a:r>
            <a:r>
              <a:rPr sz="1400" dirty="0">
                <a:latin typeface="Tahoma"/>
                <a:cs typeface="Tahoma"/>
              </a:rPr>
              <a:t>los </a:t>
            </a:r>
            <a:r>
              <a:rPr sz="1400" spc="-5" dirty="0">
                <a:latin typeface="Tahoma"/>
                <a:cs typeface="Tahoma"/>
              </a:rPr>
              <a:t>pies separados </a:t>
            </a:r>
            <a:r>
              <a:rPr sz="1400" dirty="0">
                <a:latin typeface="Tahoma"/>
                <a:cs typeface="Tahoma"/>
              </a:rPr>
              <a:t>a la </a:t>
            </a:r>
            <a:r>
              <a:rPr sz="1400" spc="-10" dirty="0">
                <a:latin typeface="Tahoma"/>
                <a:cs typeface="Tahoma"/>
              </a:rPr>
              <a:t>anchura </a:t>
            </a:r>
            <a:r>
              <a:rPr sz="1400" dirty="0">
                <a:latin typeface="Tahoma"/>
                <a:cs typeface="Tahoma"/>
              </a:rPr>
              <a:t>de los </a:t>
            </a:r>
            <a:r>
              <a:rPr sz="1400" spc="-5" dirty="0">
                <a:latin typeface="Tahoma"/>
                <a:cs typeface="Tahoma"/>
              </a:rPr>
              <a:t>hombros, </a:t>
            </a:r>
            <a:r>
              <a:rPr sz="1400" dirty="0">
                <a:latin typeface="Tahoma"/>
                <a:cs typeface="Tahoma"/>
              </a:rPr>
              <a:t>el </a:t>
            </a:r>
            <a:r>
              <a:rPr sz="1400" spc="-5" dirty="0">
                <a:latin typeface="Tahoma"/>
                <a:cs typeface="Tahoma"/>
              </a:rPr>
              <a:t>balón </a:t>
            </a:r>
            <a:r>
              <a:rPr sz="1400" dirty="0">
                <a:latin typeface="Tahoma"/>
                <a:cs typeface="Tahoma"/>
              </a:rPr>
              <a:t>en </a:t>
            </a:r>
            <a:r>
              <a:rPr sz="1400" spc="5" dirty="0">
                <a:latin typeface="Tahoma"/>
                <a:cs typeface="Tahoma"/>
              </a:rPr>
              <a:t>el  </a:t>
            </a:r>
            <a:r>
              <a:rPr sz="1400" spc="-5" dirty="0">
                <a:latin typeface="Tahoma"/>
                <a:cs typeface="Tahoma"/>
              </a:rPr>
              <a:t>pecho, </a:t>
            </a:r>
            <a:r>
              <a:rPr sz="1400" dirty="0">
                <a:latin typeface="Tahoma"/>
                <a:cs typeface="Tahoma"/>
              </a:rPr>
              <a:t>y las </a:t>
            </a:r>
            <a:r>
              <a:rPr sz="1400" spc="-5" dirty="0">
                <a:latin typeface="Tahoma"/>
                <a:cs typeface="Tahoma"/>
              </a:rPr>
              <a:t>puntas </a:t>
            </a:r>
            <a:r>
              <a:rPr sz="1400" dirty="0">
                <a:latin typeface="Tahoma"/>
                <a:cs typeface="Tahoma"/>
              </a:rPr>
              <a:t>de </a:t>
            </a:r>
            <a:r>
              <a:rPr sz="1400" spc="-5" dirty="0">
                <a:latin typeface="Tahoma"/>
                <a:cs typeface="Tahoma"/>
              </a:rPr>
              <a:t>los pies </a:t>
            </a:r>
            <a:r>
              <a:rPr sz="1400" spc="-10" dirty="0">
                <a:latin typeface="Tahoma"/>
                <a:cs typeface="Tahoma"/>
              </a:rPr>
              <a:t>detrás </a:t>
            </a:r>
            <a:r>
              <a:rPr sz="1400" dirty="0">
                <a:latin typeface="Tahoma"/>
                <a:cs typeface="Tahoma"/>
              </a:rPr>
              <a:t>de </a:t>
            </a:r>
            <a:r>
              <a:rPr sz="1400" spc="-5" dirty="0">
                <a:latin typeface="Tahoma"/>
                <a:cs typeface="Tahoma"/>
              </a:rPr>
              <a:t>una </a:t>
            </a:r>
            <a:r>
              <a:rPr sz="1400" dirty="0">
                <a:latin typeface="Tahoma"/>
                <a:cs typeface="Tahoma"/>
              </a:rPr>
              <a:t>línea; </a:t>
            </a:r>
            <a:r>
              <a:rPr sz="1400" spc="-40" dirty="0">
                <a:latin typeface="Tahoma"/>
                <a:cs typeface="Tahoma"/>
              </a:rPr>
              <a:t>Toma </a:t>
            </a:r>
            <a:r>
              <a:rPr sz="1400" dirty="0">
                <a:latin typeface="Tahoma"/>
                <a:cs typeface="Tahoma"/>
              </a:rPr>
              <a:t>posición </a:t>
            </a:r>
            <a:r>
              <a:rPr sz="1400" spc="-5" dirty="0">
                <a:latin typeface="Tahoma"/>
                <a:cs typeface="Tahoma"/>
              </a:rPr>
              <a:t>agrupada </a:t>
            </a:r>
            <a:r>
              <a:rPr sz="1400" dirty="0">
                <a:latin typeface="Tahoma"/>
                <a:cs typeface="Tahoma"/>
              </a:rPr>
              <a:t>y empuja </a:t>
            </a:r>
            <a:r>
              <a:rPr sz="1400" spc="5" dirty="0">
                <a:latin typeface="Tahoma"/>
                <a:cs typeface="Tahoma"/>
              </a:rPr>
              <a:t>el  </a:t>
            </a:r>
            <a:r>
              <a:rPr sz="1400" dirty="0">
                <a:latin typeface="Tahoma"/>
                <a:cs typeface="Tahoma"/>
              </a:rPr>
              <a:t>balón, se mide la </a:t>
            </a:r>
            <a:r>
              <a:rPr sz="1400" spc="-10" dirty="0">
                <a:latin typeface="Tahoma"/>
                <a:cs typeface="Tahoma"/>
              </a:rPr>
              <a:t>mayor </a:t>
            </a:r>
            <a:r>
              <a:rPr sz="1400" spc="-5" dirty="0">
                <a:latin typeface="Tahoma"/>
                <a:cs typeface="Tahoma"/>
              </a:rPr>
              <a:t>distancia </a:t>
            </a:r>
            <a:r>
              <a:rPr sz="1400" dirty="0">
                <a:latin typeface="Tahoma"/>
                <a:cs typeface="Tahoma"/>
              </a:rPr>
              <a:t>de los dos</a:t>
            </a:r>
            <a:r>
              <a:rPr sz="1400" spc="-35" dirty="0">
                <a:latin typeface="Tahoma"/>
                <a:cs typeface="Tahoma"/>
              </a:rPr>
              <a:t> </a:t>
            </a:r>
            <a:r>
              <a:rPr sz="1400" dirty="0">
                <a:latin typeface="Tahoma"/>
                <a:cs typeface="Tahoma"/>
              </a:rPr>
              <a:t>lanzamientos.</a:t>
            </a:r>
          </a:p>
        </p:txBody>
      </p:sp>
      <p:pic>
        <p:nvPicPr>
          <p:cNvPr id="5" name="3 Imagen" descr="Go to Official website of World Para Athletics">
            <a:hlinkClick r:id="rId2" tooltip="&quot;Go to Official website of World Para Athletics&quot;"/>
          </p:cNvPr>
          <p:cNvPicPr>
            <a:picLocks noChangeAspect="1" noChangeArrowheads="1"/>
          </p:cNvPicPr>
          <p:nvPr/>
        </p:nvPicPr>
        <p:blipFill>
          <a:blip r:embed="rId3" cstate="print"/>
          <a:srcRect/>
          <a:stretch>
            <a:fillRect/>
          </a:stretch>
        </p:blipFill>
        <p:spPr bwMode="auto">
          <a:xfrm>
            <a:off x="174175" y="246519"/>
            <a:ext cx="1398588" cy="981075"/>
          </a:xfrm>
          <a:prstGeom prst="rect">
            <a:avLst/>
          </a:prstGeom>
          <a:noFill/>
          <a:ln w="9525">
            <a:noFill/>
            <a:miter lim="800000"/>
            <a:headEnd/>
            <a:tailEnd/>
          </a:ln>
        </p:spPr>
      </p:pic>
    </p:spTree>
    <p:extLst>
      <p:ext uri="{BB962C8B-B14F-4D97-AF65-F5344CB8AC3E}">
        <p14:creationId xmlns:p14="http://schemas.microsoft.com/office/powerpoint/2010/main" val="488145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8 Rectángulo"/>
          <p:cNvSpPr>
            <a:spLocks noChangeArrowheads="1"/>
          </p:cNvSpPr>
          <p:nvPr/>
        </p:nvSpPr>
        <p:spPr bwMode="auto">
          <a:xfrm>
            <a:off x="1524000" y="0"/>
            <a:ext cx="9144000" cy="769938"/>
          </a:xfrm>
          <a:prstGeom prst="rect">
            <a:avLst/>
          </a:prstGeom>
          <a:noFill/>
          <a:ln>
            <a:noFill/>
          </a:ln>
        </p:spPr>
        <p:txBody>
          <a:bodyPr>
            <a:spAutoFit/>
          </a:bodyPr>
          <a:lstStyle/>
          <a:p>
            <a:pPr algn="ctr" eaLnBrk="1" hangingPunct="1">
              <a:defRPr/>
            </a:pPr>
            <a:r>
              <a:rPr lang="es-ES" sz="4400" b="1" dirty="0">
                <a:latin typeface="+mj-lt"/>
                <a:cs typeface="Arial" charset="0"/>
              </a:rPr>
              <a:t>INTRODUCCIÓN</a:t>
            </a:r>
            <a:endParaRPr lang="es-PE" sz="4400" dirty="0">
              <a:latin typeface="+mj-lt"/>
              <a:cs typeface="Arial" charset="0"/>
            </a:endParaRPr>
          </a:p>
        </p:txBody>
      </p:sp>
      <p:sp>
        <p:nvSpPr>
          <p:cNvPr id="7174" name="1 Rectángulo"/>
          <p:cNvSpPr>
            <a:spLocks noChangeArrowheads="1"/>
          </p:cNvSpPr>
          <p:nvPr/>
        </p:nvSpPr>
        <p:spPr bwMode="auto">
          <a:xfrm>
            <a:off x="1524000" y="962025"/>
            <a:ext cx="91440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PE" sz="2800" dirty="0"/>
              <a:t>Desde </a:t>
            </a:r>
            <a:r>
              <a:rPr lang="es-ES" altLang="es-PE" sz="2800" u="sng" dirty="0"/>
              <a:t>1960 </a:t>
            </a:r>
            <a:r>
              <a:rPr lang="es-ES" altLang="es-PE" sz="2800" dirty="0"/>
              <a:t>el deporte para personas con discapacidad ha tenido una continua evolución en el sistema de clasificación con el objetivo de hacer mas justas las competencias. </a:t>
            </a:r>
            <a:br>
              <a:rPr lang="es-ES" altLang="es-PE" sz="2800" dirty="0"/>
            </a:br>
            <a:r>
              <a:rPr lang="es-ES" altLang="es-PE" sz="2800" dirty="0"/>
              <a:t>Posteriormente se establecieron las categorías para los limitados físicos, fundamentalmente para los atletas parapléjicos, amputados, secuelas de polio, traumas, parálisis, etc</a:t>
            </a:r>
            <a:r>
              <a:rPr lang="es-ES" altLang="es-PE" sz="2800" dirty="0">
                <a:solidFill>
                  <a:srgbClr val="FFC000"/>
                </a:solidFill>
              </a:rPr>
              <a:t>.</a:t>
            </a:r>
          </a:p>
          <a:p>
            <a:pPr algn="just" eaLnBrk="1" hangingPunct="1">
              <a:spcBef>
                <a:spcPct val="0"/>
              </a:spcBef>
              <a:buFontTx/>
              <a:buNone/>
            </a:pPr>
            <a:r>
              <a:rPr lang="es-ES" altLang="es-PE" sz="2800" dirty="0"/>
              <a:t>En 1996  se agregan nuevas variantes al sistema de clasificación  implantadas en los juegos paralímpicos de </a:t>
            </a:r>
            <a:r>
              <a:rPr lang="es-ES" altLang="es-PE" sz="2800" b="1" u="sng" dirty="0"/>
              <a:t>Atlanta,</a:t>
            </a:r>
            <a:r>
              <a:rPr lang="es-ES" altLang="es-PE" sz="2800" dirty="0"/>
              <a:t> proceso aplicable a todos los eventos deportivos  convocados por IPC, hasta hoy día.</a:t>
            </a:r>
            <a:endParaRPr lang="es-PE" altLang="es-PE" sz="2800" dirty="0">
              <a:latin typeface="Arial" panose="020B0604020202020204" pitchFamily="34" charset="0"/>
            </a:endParaRPr>
          </a:p>
        </p:txBody>
      </p:sp>
    </p:spTree>
    <p:extLst>
      <p:ext uri="{BB962C8B-B14F-4D97-AF65-F5344CB8AC3E}">
        <p14:creationId xmlns:p14="http://schemas.microsoft.com/office/powerpoint/2010/main" val="2841296573"/>
      </p:ext>
    </p:extLst>
  </p:cSld>
  <p:clrMapOvr>
    <a:masterClrMapping/>
  </p:clrMapOvr>
  <p:transition advClick="0"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8794" y="2071192"/>
            <a:ext cx="2245360" cy="697230"/>
          </a:xfrm>
          <a:prstGeom prst="rect">
            <a:avLst/>
          </a:prstGeom>
        </p:spPr>
        <p:txBody>
          <a:bodyPr vert="horz" wrap="square" lIns="0" tIns="13335" rIns="0" bIns="0" rtlCol="0" anchor="ctr">
            <a:spAutoFit/>
          </a:bodyPr>
          <a:lstStyle/>
          <a:p>
            <a:pPr marL="12700">
              <a:lnSpc>
                <a:spcPct val="100000"/>
              </a:lnSpc>
              <a:spcBef>
                <a:spcPts val="105"/>
              </a:spcBef>
            </a:pPr>
            <a:r>
              <a:rPr sz="4400" spc="-5" dirty="0"/>
              <a:t>FUERZA</a:t>
            </a:r>
            <a:endParaRPr sz="44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20618" t="17766" r="22388" b="17340"/>
          <a:stretch/>
        </p:blipFill>
        <p:spPr>
          <a:xfrm rot="5400000">
            <a:off x="8746914" y="93935"/>
            <a:ext cx="2990121" cy="3233058"/>
          </a:xfrm>
          <a:prstGeom prst="rect">
            <a:avLst/>
          </a:prstGeom>
        </p:spPr>
      </p:pic>
      <p:pic>
        <p:nvPicPr>
          <p:cNvPr id="5" name="3 Imagen" descr="Go to Official website of World Para Athletics">
            <a:hlinkClick r:id="rId3" tooltip="&quot;Go to Official website of World Para Athletics&quot;"/>
          </p:cNvPr>
          <p:cNvPicPr>
            <a:picLocks noChangeAspect="1" noChangeArrowheads="1"/>
          </p:cNvPicPr>
          <p:nvPr/>
        </p:nvPicPr>
        <p:blipFill>
          <a:blip r:embed="rId4" cstate="print"/>
          <a:srcRect/>
          <a:stretch>
            <a:fillRect/>
          </a:stretch>
        </p:blipFill>
        <p:spPr bwMode="auto">
          <a:xfrm>
            <a:off x="5252180" y="2854552"/>
            <a:ext cx="1398588" cy="981075"/>
          </a:xfrm>
          <a:prstGeom prst="rect">
            <a:avLst/>
          </a:prstGeom>
          <a:noFill/>
          <a:ln w="9525">
            <a:noFill/>
            <a:miter lim="800000"/>
            <a:headEnd/>
            <a:tailEnd/>
          </a:ln>
        </p:spPr>
      </p:pic>
      <p:sp>
        <p:nvSpPr>
          <p:cNvPr id="8" name="object 3"/>
          <p:cNvSpPr/>
          <p:nvPr/>
        </p:nvSpPr>
        <p:spPr>
          <a:xfrm>
            <a:off x="332418" y="4463162"/>
            <a:ext cx="3887724" cy="2187575"/>
          </a:xfrm>
          <a:prstGeom prst="rect">
            <a:avLst/>
          </a:prstGeom>
          <a:blipFill>
            <a:blip r:embed="rId5" cstate="print"/>
            <a:stretch>
              <a:fillRect/>
            </a:stretch>
          </a:blipFill>
        </p:spPr>
        <p:txBody>
          <a:bodyPr wrap="square" lIns="0" tIns="0" rIns="0" bIns="0" rtlCol="0"/>
          <a:lstStyle/>
          <a:p>
            <a:endParaRPr dirty="0"/>
          </a:p>
        </p:txBody>
      </p:sp>
      <p:sp>
        <p:nvSpPr>
          <p:cNvPr id="9" name="object 3"/>
          <p:cNvSpPr/>
          <p:nvPr/>
        </p:nvSpPr>
        <p:spPr>
          <a:xfrm>
            <a:off x="9141574" y="3835627"/>
            <a:ext cx="2420747" cy="2815110"/>
          </a:xfrm>
          <a:prstGeom prst="rect">
            <a:avLst/>
          </a:prstGeom>
          <a:blipFill>
            <a:blip r:embed="rId6" cstate="print"/>
            <a:stretch>
              <a:fillRect/>
            </a:stretch>
          </a:blipFill>
        </p:spPr>
        <p:txBody>
          <a:bodyPr wrap="square" lIns="0" tIns="0" rIns="0" bIns="0" rtlCol="0"/>
          <a:lstStyle/>
          <a:p>
            <a:endParaRPr dirty="0"/>
          </a:p>
        </p:txBody>
      </p:sp>
      <p:pic>
        <p:nvPicPr>
          <p:cNvPr id="10" name="Imagen 9" descr="C:\Users\USUARIO\Documents\Pictures DEL CEL\20160602_14253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834" y="653189"/>
            <a:ext cx="2971800" cy="2114550"/>
          </a:xfrm>
          <a:prstGeom prst="rect">
            <a:avLst/>
          </a:prstGeom>
          <a:noFill/>
          <a:ln>
            <a:noFill/>
          </a:ln>
        </p:spPr>
      </p:pic>
    </p:spTree>
    <p:extLst>
      <p:ext uri="{BB962C8B-B14F-4D97-AF65-F5344CB8AC3E}">
        <p14:creationId xmlns:p14="http://schemas.microsoft.com/office/powerpoint/2010/main" val="3402299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3096" y="1295400"/>
            <a:ext cx="9740347" cy="1587212"/>
          </a:xfrm>
        </p:spPr>
        <p:txBody>
          <a:bodyPr>
            <a:noAutofit/>
          </a:bodyPr>
          <a:lstStyle/>
          <a:p>
            <a:r>
              <a:rPr lang="es-PE" sz="3200" b="1" u="sng" dirty="0"/>
              <a:t>FACTORES INTERNOS QUE AFECTAN LA BUENA PARTICIPACION DE UN ATLETA EN COMPETENCIA</a:t>
            </a:r>
            <a:endParaRPr lang="es-VE" sz="3200" b="1" u="sng" dirty="0"/>
          </a:p>
        </p:txBody>
      </p:sp>
      <p:sp>
        <p:nvSpPr>
          <p:cNvPr id="17" name="Subtítulo 2"/>
          <p:cNvSpPr>
            <a:spLocks noGrp="1"/>
          </p:cNvSpPr>
          <p:nvPr>
            <p:ph type="subTitle" idx="1"/>
          </p:nvPr>
        </p:nvSpPr>
        <p:spPr>
          <a:xfrm>
            <a:off x="1301907" y="2882612"/>
            <a:ext cx="9198715" cy="3626363"/>
          </a:xfrm>
        </p:spPr>
        <p:txBody>
          <a:bodyPr>
            <a:normAutofit/>
          </a:bodyPr>
          <a:lstStyle/>
          <a:p>
            <a:pPr marL="514350" indent="-514350" algn="just">
              <a:buFont typeface="+mj-lt"/>
              <a:buAutoNum type="arabicPeriod"/>
            </a:pPr>
            <a:r>
              <a:rPr lang="es-PE" sz="3200" dirty="0"/>
              <a:t>CUAL ES LA META U OBJETIVO DEL ATLETA</a:t>
            </a:r>
          </a:p>
          <a:p>
            <a:pPr marL="514350" indent="-514350" algn="just">
              <a:buFont typeface="+mj-lt"/>
              <a:buAutoNum type="arabicPeriod"/>
            </a:pPr>
            <a:r>
              <a:rPr lang="es-PE" sz="3200" dirty="0"/>
              <a:t>QUIENES SON NUESTROS OPONENTES O ADVERSARIOS</a:t>
            </a:r>
          </a:p>
          <a:p>
            <a:pPr marL="514350" indent="-514350" algn="just">
              <a:buFont typeface="+mj-lt"/>
              <a:buAutoNum type="arabicPeriod"/>
            </a:pPr>
            <a:r>
              <a:rPr lang="es-PE" sz="3200" dirty="0"/>
              <a:t>CONOCER EL LUGAR DE LA COMPETENCIA</a:t>
            </a:r>
          </a:p>
          <a:p>
            <a:pPr marL="514350" indent="-514350" algn="just">
              <a:buFont typeface="+mj-lt"/>
              <a:buAutoNum type="arabicPeriod"/>
            </a:pPr>
            <a:r>
              <a:rPr lang="es-PE" sz="3200" dirty="0"/>
              <a:t>QUIENES SON NUESTROS ALIADOS  </a:t>
            </a:r>
          </a:p>
          <a:p>
            <a:pPr marL="742950" indent="-742950" algn="l">
              <a:buFont typeface="+mj-lt"/>
              <a:buAutoNum type="arabicPeriod"/>
            </a:pPr>
            <a:endParaRPr lang="es-VE" sz="3200" dirty="0"/>
          </a:p>
        </p:txBody>
      </p:sp>
      <p:pic>
        <p:nvPicPr>
          <p:cNvPr id="8" name="Imagen 5"/>
          <p:cNvPicPr>
            <a:picLocks noChangeAspect="1"/>
          </p:cNvPicPr>
          <p:nvPr/>
        </p:nvPicPr>
        <p:blipFill>
          <a:blip r:embed="rId2" cstate="print"/>
          <a:srcRect l="580"/>
          <a:stretch>
            <a:fillRect/>
          </a:stretch>
        </p:blipFill>
        <p:spPr bwMode="auto">
          <a:xfrm>
            <a:off x="0" y="5301961"/>
            <a:ext cx="12215813" cy="1781175"/>
          </a:xfrm>
          <a:prstGeom prst="rect">
            <a:avLst/>
          </a:prstGeom>
          <a:noFill/>
          <a:ln w="9525">
            <a:noFill/>
            <a:miter lim="800000"/>
            <a:headEnd/>
            <a:tailEnd/>
          </a:ln>
        </p:spPr>
      </p:pic>
      <p:pic>
        <p:nvPicPr>
          <p:cNvPr id="10" name="3 Imagen" descr="Go to Official website of World Para Athletics">
            <a:hlinkClick r:id="rId3" tooltip="&quot;Go to Official website of World Para Athletics&quot;"/>
          </p:cNvPr>
          <p:cNvPicPr>
            <a:picLocks noChangeAspect="1" noChangeArrowheads="1"/>
          </p:cNvPicPr>
          <p:nvPr/>
        </p:nvPicPr>
        <p:blipFill>
          <a:blip r:embed="rId4" cstate="print"/>
          <a:srcRect/>
          <a:stretch>
            <a:fillRect/>
          </a:stretch>
        </p:blipFill>
        <p:spPr bwMode="auto">
          <a:xfrm>
            <a:off x="461404" y="518731"/>
            <a:ext cx="1398588" cy="981075"/>
          </a:xfrm>
          <a:prstGeom prst="rect">
            <a:avLst/>
          </a:prstGeom>
          <a:noFill/>
          <a:ln w="9525">
            <a:noFill/>
            <a:miter lim="800000"/>
            <a:headEnd/>
            <a:tailEnd/>
          </a:ln>
        </p:spPr>
      </p:pic>
    </p:spTree>
    <p:extLst>
      <p:ext uri="{BB962C8B-B14F-4D97-AF65-F5344CB8AC3E}">
        <p14:creationId xmlns:p14="http://schemas.microsoft.com/office/powerpoint/2010/main" val="3809745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83097" y="1413164"/>
            <a:ext cx="9616818" cy="818407"/>
          </a:xfrm>
        </p:spPr>
        <p:txBody>
          <a:bodyPr>
            <a:noAutofit/>
          </a:bodyPr>
          <a:lstStyle/>
          <a:p>
            <a:r>
              <a:rPr lang="es-PE" sz="3200" b="1" u="sng" dirty="0"/>
              <a:t>FACTORES EXTERNOS QUE AFECTAN LA BUENA PARTICIPACION DE UN ATLETA EN COMPETENCIA</a:t>
            </a:r>
            <a:endParaRPr lang="es-VE" sz="3200" b="1" u="sng" dirty="0"/>
          </a:p>
        </p:txBody>
      </p:sp>
      <p:sp>
        <p:nvSpPr>
          <p:cNvPr id="17" name="Subtítulo 2"/>
          <p:cNvSpPr>
            <a:spLocks noGrp="1"/>
          </p:cNvSpPr>
          <p:nvPr>
            <p:ph type="subTitle" idx="1"/>
          </p:nvPr>
        </p:nvSpPr>
        <p:spPr>
          <a:xfrm>
            <a:off x="1301908" y="2882612"/>
            <a:ext cx="9028636" cy="2788845"/>
          </a:xfrm>
        </p:spPr>
        <p:txBody>
          <a:bodyPr>
            <a:normAutofit fontScale="92500" lnSpcReduction="20000"/>
          </a:bodyPr>
          <a:lstStyle/>
          <a:p>
            <a:pPr marL="457200" indent="-457200" algn="just">
              <a:buFont typeface="+mj-lt"/>
              <a:buAutoNum type="arabicPeriod"/>
            </a:pPr>
            <a:r>
              <a:rPr lang="es-PE" sz="3200" dirty="0"/>
              <a:t>TEMPERATURA EN LA QUE VAMOS A COMPETIR </a:t>
            </a:r>
          </a:p>
          <a:p>
            <a:pPr marL="457200" indent="-457200" algn="just">
              <a:buFont typeface="+mj-lt"/>
              <a:buAutoNum type="arabicPeriod"/>
            </a:pPr>
            <a:r>
              <a:rPr lang="es-PE" sz="3200" dirty="0"/>
              <a:t>PRECIPITACIONES EN EL LUGAR  DE LA COMPETENCIA</a:t>
            </a:r>
          </a:p>
          <a:p>
            <a:pPr marL="457200" indent="-457200" algn="just">
              <a:buFont typeface="+mj-lt"/>
              <a:buAutoNum type="arabicPeriod"/>
            </a:pPr>
            <a:r>
              <a:rPr lang="es-PE" sz="3200" dirty="0"/>
              <a:t>VIENTOS MAGNITUD Y DIRECCION </a:t>
            </a:r>
          </a:p>
          <a:p>
            <a:pPr marL="457200" indent="-457200" algn="just">
              <a:buFont typeface="+mj-lt"/>
              <a:buAutoNum type="arabicPeriod"/>
            </a:pPr>
            <a:r>
              <a:rPr lang="es-PE" sz="3200" dirty="0"/>
              <a:t>NEBLINA DENSA O BAJA  Y BULLICIOS</a:t>
            </a:r>
          </a:p>
          <a:p>
            <a:pPr marL="457200" indent="-457200" algn="just">
              <a:buFont typeface="+mj-lt"/>
              <a:buAutoNum type="arabicPeriod"/>
            </a:pPr>
            <a:r>
              <a:rPr lang="es-PE" sz="3200" dirty="0"/>
              <a:t>ILUMINACION EN COMPETENCIAS DURANTE LA NOCHE </a:t>
            </a:r>
          </a:p>
          <a:p>
            <a:pPr marL="742950" indent="-742950" algn="l">
              <a:buFont typeface="+mj-lt"/>
              <a:buAutoNum type="arabicPeriod"/>
            </a:pPr>
            <a:endParaRPr lang="es-VE" sz="3200" dirty="0"/>
          </a:p>
        </p:txBody>
      </p:sp>
      <p:pic>
        <p:nvPicPr>
          <p:cNvPr id="8" name="Imagen 5"/>
          <p:cNvPicPr>
            <a:picLocks noChangeAspect="1"/>
          </p:cNvPicPr>
          <p:nvPr/>
        </p:nvPicPr>
        <p:blipFill>
          <a:blip r:embed="rId2" cstate="print"/>
          <a:srcRect l="580"/>
          <a:stretch>
            <a:fillRect/>
          </a:stretch>
        </p:blipFill>
        <p:spPr bwMode="auto">
          <a:xfrm>
            <a:off x="0" y="5301961"/>
            <a:ext cx="12215813" cy="1781175"/>
          </a:xfrm>
          <a:prstGeom prst="rect">
            <a:avLst/>
          </a:prstGeom>
          <a:noFill/>
          <a:ln w="9525">
            <a:noFill/>
            <a:miter lim="800000"/>
            <a:headEnd/>
            <a:tailEnd/>
          </a:ln>
        </p:spPr>
      </p:pic>
      <p:pic>
        <p:nvPicPr>
          <p:cNvPr id="9" name="3 Imagen" descr="Go to Official website of World Para Athletics">
            <a:hlinkClick r:id="rId3" tooltip="&quot;Go to Official website of World Para Athletics&quot;"/>
          </p:cNvPr>
          <p:cNvPicPr>
            <a:picLocks noChangeAspect="1" noChangeArrowheads="1"/>
          </p:cNvPicPr>
          <p:nvPr/>
        </p:nvPicPr>
        <p:blipFill>
          <a:blip r:embed="rId4" cstate="print"/>
          <a:srcRect/>
          <a:stretch>
            <a:fillRect/>
          </a:stretch>
        </p:blipFill>
        <p:spPr bwMode="auto">
          <a:xfrm>
            <a:off x="319890" y="201325"/>
            <a:ext cx="1398588" cy="981075"/>
          </a:xfrm>
          <a:prstGeom prst="rect">
            <a:avLst/>
          </a:prstGeom>
          <a:noFill/>
          <a:ln w="9525">
            <a:noFill/>
            <a:miter lim="800000"/>
            <a:headEnd/>
            <a:tailEnd/>
          </a:ln>
        </p:spPr>
      </p:pic>
    </p:spTree>
    <p:extLst>
      <p:ext uri="{BB962C8B-B14F-4D97-AF65-F5344CB8AC3E}">
        <p14:creationId xmlns:p14="http://schemas.microsoft.com/office/powerpoint/2010/main" val="2754480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9443" y="637890"/>
            <a:ext cx="9144000" cy="1904727"/>
          </a:xfrm>
        </p:spPr>
        <p:txBody>
          <a:bodyPr>
            <a:noAutofit/>
          </a:bodyPr>
          <a:lstStyle/>
          <a:p>
            <a:r>
              <a:rPr lang="es-VE" sz="4400" b="1" u="sng" dirty="0"/>
              <a:t>Aspectos Importantes para un entrenador para personas con discapacidad</a:t>
            </a:r>
          </a:p>
        </p:txBody>
      </p:sp>
      <p:sp>
        <p:nvSpPr>
          <p:cNvPr id="17" name="Subtítulo 2"/>
          <p:cNvSpPr>
            <a:spLocks noGrp="1"/>
          </p:cNvSpPr>
          <p:nvPr>
            <p:ph type="subTitle" idx="1"/>
          </p:nvPr>
        </p:nvSpPr>
        <p:spPr>
          <a:xfrm>
            <a:off x="1301907" y="2882612"/>
            <a:ext cx="9198715" cy="3626363"/>
          </a:xfrm>
        </p:spPr>
        <p:txBody>
          <a:bodyPr>
            <a:normAutofit/>
          </a:bodyPr>
          <a:lstStyle/>
          <a:p>
            <a:pPr marL="742950" indent="-742950" algn="l">
              <a:buFont typeface="+mj-lt"/>
              <a:buAutoNum type="arabicPeriod"/>
            </a:pPr>
            <a:r>
              <a:rPr lang="es-VE" sz="3600" dirty="0"/>
              <a:t>Sensibilidad.</a:t>
            </a:r>
          </a:p>
          <a:p>
            <a:pPr marL="742950" indent="-742950" algn="l">
              <a:buFont typeface="+mj-lt"/>
              <a:buAutoNum type="arabicPeriod"/>
            </a:pPr>
            <a:r>
              <a:rPr lang="es-VE" sz="3600" dirty="0"/>
              <a:t>Debe tener deseos y ganas de trabajar con estas personas.</a:t>
            </a:r>
          </a:p>
          <a:p>
            <a:pPr marL="742950" indent="-742950" algn="l">
              <a:buFont typeface="+mj-lt"/>
              <a:buAutoNum type="arabicPeriod"/>
            </a:pPr>
            <a:r>
              <a:rPr lang="es-VE" sz="3600" dirty="0"/>
              <a:t>Ser pedagogo, motivador y tolerante.</a:t>
            </a:r>
          </a:p>
          <a:p>
            <a:pPr marL="742950" indent="-742950" algn="l">
              <a:buFont typeface="+mj-lt"/>
              <a:buAutoNum type="arabicPeriod"/>
            </a:pPr>
            <a:r>
              <a:rPr lang="es-VE" sz="3600" dirty="0"/>
              <a:t>Prepararse y Actualizarse Constantemente.</a:t>
            </a:r>
          </a:p>
          <a:p>
            <a:pPr marL="742950" indent="-742950" algn="l">
              <a:buFont typeface="+mj-lt"/>
              <a:buAutoNum type="arabicPeriod"/>
            </a:pPr>
            <a:endParaRPr lang="es-VE" sz="4400" dirty="0"/>
          </a:p>
        </p:txBody>
      </p:sp>
      <p:pic>
        <p:nvPicPr>
          <p:cNvPr id="8" name="Imagen 5"/>
          <p:cNvPicPr>
            <a:picLocks noChangeAspect="1"/>
          </p:cNvPicPr>
          <p:nvPr/>
        </p:nvPicPr>
        <p:blipFill>
          <a:blip r:embed="rId2" cstate="print"/>
          <a:srcRect l="580"/>
          <a:stretch>
            <a:fillRect/>
          </a:stretch>
        </p:blipFill>
        <p:spPr bwMode="auto">
          <a:xfrm>
            <a:off x="0" y="5301961"/>
            <a:ext cx="12215813" cy="1781175"/>
          </a:xfrm>
          <a:prstGeom prst="rect">
            <a:avLst/>
          </a:prstGeom>
          <a:noFill/>
          <a:ln w="9525">
            <a:noFill/>
            <a:miter lim="800000"/>
            <a:headEnd/>
            <a:tailEnd/>
          </a:ln>
        </p:spPr>
      </p:pic>
    </p:spTree>
    <p:extLst>
      <p:ext uri="{BB962C8B-B14F-4D97-AF65-F5344CB8AC3E}">
        <p14:creationId xmlns:p14="http://schemas.microsoft.com/office/powerpoint/2010/main" val="254775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primera carrera paralimpica en silla de ruedas en 19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3" name="AutoShape 4" descr="Resultado de imagen para primera carrera paralimpica en silla de ruedas en 196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4" name="AutoShape 6" descr="Resultado de imagen para primera carrera paralimpica en silla de ruedas en 196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3080" name="Picture 8" descr="Resultado de imagen para primera carrera paralimpica en silla de ruedas en 1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05" y="2996952"/>
            <a:ext cx="182880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primera carrera paralimpica en silla de ruedas en 1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455" y="74982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primera carrera paralimpica en silla de ruedas en 19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312" y="3146135"/>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sultado de imagen para primera carrera paralimpica en silla de ruedas en 19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1877" y="2862228"/>
            <a:ext cx="3194057" cy="327061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847528" y="5949280"/>
            <a:ext cx="530915" cy="369332"/>
          </a:xfrm>
          <a:prstGeom prst="rect">
            <a:avLst/>
          </a:prstGeom>
          <a:noFill/>
        </p:spPr>
        <p:txBody>
          <a:bodyPr wrap="none" rtlCol="0">
            <a:spAutoFit/>
          </a:bodyPr>
          <a:lstStyle/>
          <a:p>
            <a:r>
              <a:rPr lang="es-PE" dirty="0"/>
              <a:t>T54</a:t>
            </a:r>
          </a:p>
        </p:txBody>
      </p:sp>
      <p:sp>
        <p:nvSpPr>
          <p:cNvPr id="6" name="CuadroTexto 5"/>
          <p:cNvSpPr txBox="1"/>
          <p:nvPr/>
        </p:nvSpPr>
        <p:spPr>
          <a:xfrm>
            <a:off x="6074597" y="2492896"/>
            <a:ext cx="530915" cy="369332"/>
          </a:xfrm>
          <a:prstGeom prst="rect">
            <a:avLst/>
          </a:prstGeom>
          <a:noFill/>
        </p:spPr>
        <p:txBody>
          <a:bodyPr wrap="none" rtlCol="0">
            <a:spAutoFit/>
          </a:bodyPr>
          <a:lstStyle/>
          <a:p>
            <a:r>
              <a:rPr lang="es-PE" dirty="0"/>
              <a:t>T52</a:t>
            </a:r>
          </a:p>
        </p:txBody>
      </p:sp>
      <p:sp>
        <p:nvSpPr>
          <p:cNvPr id="7" name="CuadroTexto 6"/>
          <p:cNvSpPr txBox="1"/>
          <p:nvPr/>
        </p:nvSpPr>
        <p:spPr>
          <a:xfrm>
            <a:off x="6268905" y="6318612"/>
            <a:ext cx="530915" cy="369332"/>
          </a:xfrm>
          <a:prstGeom prst="rect">
            <a:avLst/>
          </a:prstGeom>
          <a:noFill/>
        </p:spPr>
        <p:txBody>
          <a:bodyPr wrap="none" rtlCol="0">
            <a:spAutoFit/>
          </a:bodyPr>
          <a:lstStyle/>
          <a:p>
            <a:r>
              <a:rPr lang="es-PE" dirty="0"/>
              <a:t>T52</a:t>
            </a:r>
          </a:p>
        </p:txBody>
      </p:sp>
      <p:sp>
        <p:nvSpPr>
          <p:cNvPr id="8" name="CuadroTexto 7"/>
          <p:cNvSpPr txBox="1"/>
          <p:nvPr/>
        </p:nvSpPr>
        <p:spPr>
          <a:xfrm>
            <a:off x="10272464" y="5229200"/>
            <a:ext cx="530915" cy="369332"/>
          </a:xfrm>
          <a:prstGeom prst="rect">
            <a:avLst/>
          </a:prstGeom>
          <a:noFill/>
        </p:spPr>
        <p:txBody>
          <a:bodyPr wrap="none" rtlCol="0">
            <a:spAutoFit/>
          </a:bodyPr>
          <a:lstStyle/>
          <a:p>
            <a:r>
              <a:rPr lang="es-PE" dirty="0"/>
              <a:t>T34</a:t>
            </a:r>
          </a:p>
        </p:txBody>
      </p:sp>
    </p:spTree>
    <p:extLst>
      <p:ext uri="{BB962C8B-B14F-4D97-AF65-F5344CB8AC3E}">
        <p14:creationId xmlns:p14="http://schemas.microsoft.com/office/powerpoint/2010/main" val="1982937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primera carrera paralimpica en silla de ruedas en 19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3" name="AutoShape 4" descr="Resultado de imagen para primera carrera paralimpica en silla de ruedas en 196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030" name="Picture 6" descr="Resultado de imagen para primera carrera paralimpica en silla de ruedas en 19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66" y="1492747"/>
            <a:ext cx="2062510" cy="25904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1566845"/>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1210920"/>
            <a:ext cx="4104455" cy="27519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816" y="4194308"/>
            <a:ext cx="25241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primera carrera paralimpica en silla de ruedas en 19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293096"/>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6" descr="Resultado de imagen para primera carrera paralimpica en silla de ruedas en 196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5" name="AutoShape 18" descr="Resultado de imagen para primera carrera paralimpica en silla de ruedas en 196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sp>
        <p:nvSpPr>
          <p:cNvPr id="6" name="AutoShape 20" descr="Resultado de imagen para primera carrera paralimpica en silla de ruedas en 196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046" name="Picture 22" descr="Resultado de imagen para primera carrera paralimpica en silla de ruedas en 19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6558" y="3954497"/>
            <a:ext cx="2533650" cy="180022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703512" y="6390879"/>
            <a:ext cx="954107" cy="369332"/>
          </a:xfrm>
          <a:prstGeom prst="rect">
            <a:avLst/>
          </a:prstGeom>
          <a:noFill/>
        </p:spPr>
        <p:txBody>
          <a:bodyPr wrap="none" rtlCol="0">
            <a:spAutoFit/>
          </a:bodyPr>
          <a:lstStyle/>
          <a:p>
            <a:r>
              <a:rPr lang="es-PE" dirty="0"/>
              <a:t>F32/F51</a:t>
            </a:r>
          </a:p>
        </p:txBody>
      </p:sp>
      <p:sp>
        <p:nvSpPr>
          <p:cNvPr id="8" name="CuadroTexto 7"/>
          <p:cNvSpPr txBox="1"/>
          <p:nvPr/>
        </p:nvSpPr>
        <p:spPr>
          <a:xfrm>
            <a:off x="5548140" y="585037"/>
            <a:ext cx="530915" cy="369332"/>
          </a:xfrm>
          <a:prstGeom prst="rect">
            <a:avLst/>
          </a:prstGeom>
          <a:noFill/>
        </p:spPr>
        <p:txBody>
          <a:bodyPr wrap="none" rtlCol="0">
            <a:spAutoFit/>
          </a:bodyPr>
          <a:lstStyle/>
          <a:p>
            <a:r>
              <a:rPr lang="es-PE" dirty="0"/>
              <a:t>T55</a:t>
            </a:r>
          </a:p>
        </p:txBody>
      </p:sp>
      <p:sp>
        <p:nvSpPr>
          <p:cNvPr id="9" name="CuadroTexto 8"/>
          <p:cNvSpPr txBox="1"/>
          <p:nvPr/>
        </p:nvSpPr>
        <p:spPr>
          <a:xfrm>
            <a:off x="1775520" y="1492747"/>
            <a:ext cx="530915" cy="369332"/>
          </a:xfrm>
          <a:prstGeom prst="rect">
            <a:avLst/>
          </a:prstGeom>
          <a:noFill/>
        </p:spPr>
        <p:txBody>
          <a:bodyPr wrap="none" rtlCol="0">
            <a:spAutoFit/>
          </a:bodyPr>
          <a:lstStyle/>
          <a:p>
            <a:r>
              <a:rPr lang="es-PE" dirty="0"/>
              <a:t>T56</a:t>
            </a:r>
          </a:p>
        </p:txBody>
      </p:sp>
      <p:sp>
        <p:nvSpPr>
          <p:cNvPr id="10" name="CuadroTexto 9"/>
          <p:cNvSpPr txBox="1"/>
          <p:nvPr/>
        </p:nvSpPr>
        <p:spPr>
          <a:xfrm>
            <a:off x="10338965" y="3645024"/>
            <a:ext cx="530915" cy="369332"/>
          </a:xfrm>
          <a:prstGeom prst="rect">
            <a:avLst/>
          </a:prstGeom>
          <a:noFill/>
        </p:spPr>
        <p:txBody>
          <a:bodyPr wrap="none" rtlCol="0">
            <a:spAutoFit/>
          </a:bodyPr>
          <a:lstStyle/>
          <a:p>
            <a:r>
              <a:rPr lang="es-PE" dirty="0"/>
              <a:t>T53</a:t>
            </a:r>
          </a:p>
        </p:txBody>
      </p:sp>
      <p:sp>
        <p:nvSpPr>
          <p:cNvPr id="11" name="CuadroTexto 10"/>
          <p:cNvSpPr txBox="1"/>
          <p:nvPr/>
        </p:nvSpPr>
        <p:spPr>
          <a:xfrm>
            <a:off x="5701878" y="6237312"/>
            <a:ext cx="530915" cy="369332"/>
          </a:xfrm>
          <a:prstGeom prst="rect">
            <a:avLst/>
          </a:prstGeom>
          <a:noFill/>
        </p:spPr>
        <p:txBody>
          <a:bodyPr wrap="none" rtlCol="0">
            <a:spAutoFit/>
          </a:bodyPr>
          <a:lstStyle/>
          <a:p>
            <a:r>
              <a:rPr lang="es-PE" dirty="0"/>
              <a:t>T56</a:t>
            </a:r>
          </a:p>
        </p:txBody>
      </p:sp>
      <p:sp>
        <p:nvSpPr>
          <p:cNvPr id="12" name="CuadroTexto 11"/>
          <p:cNvSpPr txBox="1"/>
          <p:nvPr/>
        </p:nvSpPr>
        <p:spPr>
          <a:xfrm>
            <a:off x="10338965" y="6140947"/>
            <a:ext cx="530915" cy="369332"/>
          </a:xfrm>
          <a:prstGeom prst="rect">
            <a:avLst/>
          </a:prstGeom>
          <a:noFill/>
        </p:spPr>
        <p:txBody>
          <a:bodyPr wrap="none" rtlCol="0">
            <a:spAutoFit/>
          </a:bodyPr>
          <a:lstStyle/>
          <a:p>
            <a:r>
              <a:rPr lang="es-PE" dirty="0"/>
              <a:t>T57</a:t>
            </a:r>
          </a:p>
        </p:txBody>
      </p:sp>
    </p:spTree>
    <p:extLst>
      <p:ext uri="{BB962C8B-B14F-4D97-AF65-F5344CB8AC3E}">
        <p14:creationId xmlns:p14="http://schemas.microsoft.com/office/powerpoint/2010/main" val="3869893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primera carrera paralimpica en silla de ruedas en 19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2052" name="Picture 4" descr="Resultado de imagen para primera carrera paralimpica en silla de ruedas en 19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13" y="1070641"/>
            <a:ext cx="4860575" cy="25203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esultado de imagen para primera carrera paralimpica en silla de ruedas en 196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2056" name="Picture 8" descr="Resultado de imagen para primera carrera paralimpica en silla de ruedas en 1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3779429"/>
            <a:ext cx="3960440" cy="237913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primera carrera paralimpica en silla de ruedas en 19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64" y="4196444"/>
            <a:ext cx="3601986" cy="23994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Resultado de imagen para primera carrera paralimpica en silla de ruedas en 196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1" name="Picture 2" descr="D:\Mis Archivos\Desktop\GOALBALL\SURAMERICANO GOALBALL 2017\T42.jpg"/>
          <p:cNvPicPr>
            <a:picLocks noChangeAspect="1" noChangeArrowheads="1"/>
          </p:cNvPicPr>
          <p:nvPr/>
        </p:nvPicPr>
        <p:blipFill>
          <a:blip r:embed="rId5" cstate="print"/>
          <a:srcRect/>
          <a:stretch>
            <a:fillRect/>
          </a:stretch>
        </p:blipFill>
        <p:spPr bwMode="auto">
          <a:xfrm>
            <a:off x="6751664" y="1281642"/>
            <a:ext cx="3840427" cy="2570019"/>
          </a:xfrm>
          <a:prstGeom prst="rect">
            <a:avLst/>
          </a:prstGeom>
          <a:noFill/>
        </p:spPr>
      </p:pic>
      <p:sp>
        <p:nvSpPr>
          <p:cNvPr id="5" name="CuadroTexto 4"/>
          <p:cNvSpPr txBox="1"/>
          <p:nvPr/>
        </p:nvSpPr>
        <p:spPr>
          <a:xfrm>
            <a:off x="8695946" y="670963"/>
            <a:ext cx="530915" cy="646331"/>
          </a:xfrm>
          <a:prstGeom prst="rect">
            <a:avLst/>
          </a:prstGeom>
          <a:noFill/>
        </p:spPr>
        <p:txBody>
          <a:bodyPr wrap="none" rtlCol="0">
            <a:spAutoFit/>
          </a:bodyPr>
          <a:lstStyle/>
          <a:p>
            <a:r>
              <a:rPr lang="es-PE" dirty="0"/>
              <a:t>T64</a:t>
            </a:r>
          </a:p>
          <a:p>
            <a:endParaRPr lang="es-PE" dirty="0"/>
          </a:p>
        </p:txBody>
      </p:sp>
      <p:sp>
        <p:nvSpPr>
          <p:cNvPr id="6" name="CuadroTexto 5"/>
          <p:cNvSpPr txBox="1"/>
          <p:nvPr/>
        </p:nvSpPr>
        <p:spPr>
          <a:xfrm>
            <a:off x="2903199" y="468896"/>
            <a:ext cx="530915" cy="369332"/>
          </a:xfrm>
          <a:prstGeom prst="rect">
            <a:avLst/>
          </a:prstGeom>
          <a:noFill/>
        </p:spPr>
        <p:txBody>
          <a:bodyPr wrap="none" rtlCol="0">
            <a:spAutoFit/>
          </a:bodyPr>
          <a:lstStyle/>
          <a:p>
            <a:r>
              <a:rPr lang="es-PE" dirty="0"/>
              <a:t>T63</a:t>
            </a:r>
          </a:p>
        </p:txBody>
      </p:sp>
      <p:sp>
        <p:nvSpPr>
          <p:cNvPr id="7" name="CuadroTexto 6"/>
          <p:cNvSpPr txBox="1"/>
          <p:nvPr/>
        </p:nvSpPr>
        <p:spPr>
          <a:xfrm>
            <a:off x="3107668" y="6453336"/>
            <a:ext cx="530915" cy="369332"/>
          </a:xfrm>
          <a:prstGeom prst="rect">
            <a:avLst/>
          </a:prstGeom>
          <a:noFill/>
        </p:spPr>
        <p:txBody>
          <a:bodyPr wrap="none" rtlCol="0">
            <a:spAutoFit/>
          </a:bodyPr>
          <a:lstStyle/>
          <a:p>
            <a:r>
              <a:rPr lang="es-PE" dirty="0"/>
              <a:t>T62</a:t>
            </a:r>
          </a:p>
        </p:txBody>
      </p:sp>
      <p:sp>
        <p:nvSpPr>
          <p:cNvPr id="10" name="CuadroTexto 9"/>
          <p:cNvSpPr txBox="1"/>
          <p:nvPr/>
        </p:nvSpPr>
        <p:spPr>
          <a:xfrm>
            <a:off x="10992544" y="4968994"/>
            <a:ext cx="530915" cy="646331"/>
          </a:xfrm>
          <a:prstGeom prst="rect">
            <a:avLst/>
          </a:prstGeom>
          <a:noFill/>
        </p:spPr>
        <p:txBody>
          <a:bodyPr wrap="none" rtlCol="0">
            <a:spAutoFit/>
          </a:bodyPr>
          <a:lstStyle/>
          <a:p>
            <a:r>
              <a:rPr lang="es-PE" dirty="0"/>
              <a:t>T62</a:t>
            </a:r>
          </a:p>
          <a:p>
            <a:r>
              <a:rPr lang="es-PE" dirty="0"/>
              <a:t>T61</a:t>
            </a:r>
          </a:p>
        </p:txBody>
      </p:sp>
    </p:spTree>
    <p:extLst>
      <p:ext uri="{BB962C8B-B14F-4D97-AF65-F5344CB8AC3E}">
        <p14:creationId xmlns:p14="http://schemas.microsoft.com/office/powerpoint/2010/main" val="3294097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5000" y="545941"/>
            <a:ext cx="8312751" cy="492443"/>
          </a:xfrm>
        </p:spPr>
        <p:txBody>
          <a:bodyPr>
            <a:normAutofit fontScale="90000"/>
          </a:bodyPr>
          <a:lstStyle/>
          <a:p>
            <a:r>
              <a:rPr lang="es-PE" dirty="0"/>
              <a:t>Atletas amputados Miembro  Superior</a:t>
            </a:r>
          </a:p>
        </p:txBody>
      </p:sp>
      <p:pic>
        <p:nvPicPr>
          <p:cNvPr id="7170" name="Picture 2" descr="D:\Mis Archivos\Desktop\GOALBALL\SURAMERICANO GOALBALL 2017\T45.jpg"/>
          <p:cNvPicPr>
            <a:picLocks noGrp="1" noChangeAspect="1" noChangeArrowheads="1"/>
          </p:cNvPicPr>
          <p:nvPr>
            <p:ph idx="4294967295"/>
          </p:nvPr>
        </p:nvPicPr>
        <p:blipFill>
          <a:blip r:embed="rId2" cstate="print"/>
          <a:srcRect/>
          <a:stretch>
            <a:fillRect/>
          </a:stretch>
        </p:blipFill>
        <p:spPr bwMode="auto">
          <a:xfrm>
            <a:off x="191344" y="1177957"/>
            <a:ext cx="4038600" cy="1728192"/>
          </a:xfrm>
          <a:prstGeom prst="rect">
            <a:avLst/>
          </a:prstGeom>
          <a:noFill/>
        </p:spPr>
      </p:pic>
      <p:pic>
        <p:nvPicPr>
          <p:cNvPr id="7171" name="Picture 3" descr="D:\Mis Archivos\Desktop\GOALBALL\SURAMERICANO GOALBALL 2017\T46 m.jpg"/>
          <p:cNvPicPr>
            <a:picLocks noChangeAspect="1" noChangeArrowheads="1"/>
          </p:cNvPicPr>
          <p:nvPr/>
        </p:nvPicPr>
        <p:blipFill>
          <a:blip r:embed="rId3" cstate="print"/>
          <a:srcRect/>
          <a:stretch>
            <a:fillRect/>
          </a:stretch>
        </p:blipFill>
        <p:spPr bwMode="auto">
          <a:xfrm>
            <a:off x="8328248" y="1207972"/>
            <a:ext cx="3492500" cy="1752600"/>
          </a:xfrm>
          <a:prstGeom prst="rect">
            <a:avLst/>
          </a:prstGeom>
          <a:noFill/>
        </p:spPr>
      </p:pic>
      <p:pic>
        <p:nvPicPr>
          <p:cNvPr id="7172" name="Picture 4" descr="D:\Mis Archivos\Desktop\GOALBALL\SURAMERICANO GOALBALL 2017\T47 a.jpg"/>
          <p:cNvPicPr>
            <a:picLocks noChangeAspect="1" noChangeArrowheads="1"/>
          </p:cNvPicPr>
          <p:nvPr/>
        </p:nvPicPr>
        <p:blipFill>
          <a:blip r:embed="rId4" cstate="print"/>
          <a:srcRect/>
          <a:stretch>
            <a:fillRect/>
          </a:stretch>
        </p:blipFill>
        <p:spPr bwMode="auto">
          <a:xfrm>
            <a:off x="191344" y="4077072"/>
            <a:ext cx="3695700" cy="1647825"/>
          </a:xfrm>
          <a:prstGeom prst="rect">
            <a:avLst/>
          </a:prstGeom>
          <a:noFill/>
        </p:spPr>
      </p:pic>
      <p:pic>
        <p:nvPicPr>
          <p:cNvPr id="7173" name="Picture 5" descr="D:\Mis Archivos\Desktop\GOALBALL\SURAMERICANO GOALBALL 2017\T47.jpg"/>
          <p:cNvPicPr>
            <a:picLocks noChangeAspect="1" noChangeArrowheads="1"/>
          </p:cNvPicPr>
          <p:nvPr/>
        </p:nvPicPr>
        <p:blipFill>
          <a:blip r:embed="rId5" cstate="print"/>
          <a:srcRect/>
          <a:stretch>
            <a:fillRect/>
          </a:stretch>
        </p:blipFill>
        <p:spPr bwMode="auto">
          <a:xfrm>
            <a:off x="8597900" y="3741416"/>
            <a:ext cx="3594100" cy="1695450"/>
          </a:xfrm>
          <a:prstGeom prst="rect">
            <a:avLst/>
          </a:prstGeom>
          <a:noFill/>
        </p:spPr>
      </p:pic>
      <p:pic>
        <p:nvPicPr>
          <p:cNvPr id="4098" name="Picture 2" descr="Resultado de imagen para primera carrera paralimpica en silla de ruedas en 19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522" y="2598929"/>
            <a:ext cx="3009900" cy="283793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279576" y="3212976"/>
            <a:ext cx="583814" cy="646331"/>
          </a:xfrm>
          <a:prstGeom prst="rect">
            <a:avLst/>
          </a:prstGeom>
          <a:noFill/>
        </p:spPr>
        <p:txBody>
          <a:bodyPr wrap="none" rtlCol="0">
            <a:spAutoFit/>
          </a:bodyPr>
          <a:lstStyle/>
          <a:p>
            <a:r>
              <a:rPr lang="es-PE" dirty="0"/>
              <a:t> T45</a:t>
            </a:r>
          </a:p>
          <a:p>
            <a:endParaRPr lang="es-PE" dirty="0"/>
          </a:p>
        </p:txBody>
      </p:sp>
      <p:sp>
        <p:nvSpPr>
          <p:cNvPr id="4" name="CuadroTexto 3"/>
          <p:cNvSpPr txBox="1"/>
          <p:nvPr/>
        </p:nvSpPr>
        <p:spPr>
          <a:xfrm>
            <a:off x="2279576" y="6021288"/>
            <a:ext cx="530915" cy="369332"/>
          </a:xfrm>
          <a:prstGeom prst="rect">
            <a:avLst/>
          </a:prstGeom>
          <a:noFill/>
        </p:spPr>
        <p:txBody>
          <a:bodyPr wrap="none" rtlCol="0">
            <a:spAutoFit/>
          </a:bodyPr>
          <a:lstStyle/>
          <a:p>
            <a:r>
              <a:rPr lang="es-PE" dirty="0"/>
              <a:t>T47</a:t>
            </a:r>
          </a:p>
        </p:txBody>
      </p:sp>
      <p:sp>
        <p:nvSpPr>
          <p:cNvPr id="5" name="CuadroTexto 4"/>
          <p:cNvSpPr txBox="1"/>
          <p:nvPr/>
        </p:nvSpPr>
        <p:spPr>
          <a:xfrm>
            <a:off x="6312024" y="5877272"/>
            <a:ext cx="530915" cy="369332"/>
          </a:xfrm>
          <a:prstGeom prst="rect">
            <a:avLst/>
          </a:prstGeom>
          <a:noFill/>
        </p:spPr>
        <p:txBody>
          <a:bodyPr wrap="none" rtlCol="0">
            <a:spAutoFit/>
          </a:bodyPr>
          <a:lstStyle/>
          <a:p>
            <a:r>
              <a:rPr lang="es-PE" dirty="0"/>
              <a:t>T45</a:t>
            </a:r>
          </a:p>
        </p:txBody>
      </p:sp>
      <p:sp>
        <p:nvSpPr>
          <p:cNvPr id="6" name="CuadroTexto 5"/>
          <p:cNvSpPr txBox="1"/>
          <p:nvPr/>
        </p:nvSpPr>
        <p:spPr>
          <a:xfrm>
            <a:off x="10560496" y="3212976"/>
            <a:ext cx="530915" cy="369332"/>
          </a:xfrm>
          <a:prstGeom prst="rect">
            <a:avLst/>
          </a:prstGeom>
          <a:noFill/>
        </p:spPr>
        <p:txBody>
          <a:bodyPr wrap="none" rtlCol="0">
            <a:spAutoFit/>
          </a:bodyPr>
          <a:lstStyle/>
          <a:p>
            <a:r>
              <a:rPr lang="es-PE" dirty="0"/>
              <a:t>T46</a:t>
            </a:r>
          </a:p>
        </p:txBody>
      </p:sp>
      <p:sp>
        <p:nvSpPr>
          <p:cNvPr id="7" name="CuadroTexto 6"/>
          <p:cNvSpPr txBox="1"/>
          <p:nvPr/>
        </p:nvSpPr>
        <p:spPr>
          <a:xfrm>
            <a:off x="10560496" y="5877272"/>
            <a:ext cx="530915" cy="369332"/>
          </a:xfrm>
          <a:prstGeom prst="rect">
            <a:avLst/>
          </a:prstGeom>
          <a:noFill/>
        </p:spPr>
        <p:txBody>
          <a:bodyPr wrap="none" rtlCol="0">
            <a:spAutoFit/>
          </a:bodyPr>
          <a:lstStyle/>
          <a:p>
            <a:r>
              <a:rPr lang="es-PE" dirty="0"/>
              <a:t>T46</a:t>
            </a:r>
          </a:p>
        </p:txBody>
      </p:sp>
    </p:spTree>
    <p:extLst>
      <p:ext uri="{BB962C8B-B14F-4D97-AF65-F5344CB8AC3E}">
        <p14:creationId xmlns:p14="http://schemas.microsoft.com/office/powerpoint/2010/main" val="3773540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is Archivos\Desktop\GOALBALL\SURAMERICANO GOALBALL 2017\T11.jpg"/>
          <p:cNvPicPr>
            <a:picLocks noChangeAspect="1" noChangeArrowheads="1"/>
          </p:cNvPicPr>
          <p:nvPr/>
        </p:nvPicPr>
        <p:blipFill>
          <a:blip r:embed="rId2" cstate="print"/>
          <a:srcRect/>
          <a:stretch>
            <a:fillRect/>
          </a:stretch>
        </p:blipFill>
        <p:spPr bwMode="auto">
          <a:xfrm>
            <a:off x="623392" y="692696"/>
            <a:ext cx="2688299" cy="2098706"/>
          </a:xfrm>
          <a:prstGeom prst="rect">
            <a:avLst/>
          </a:prstGeom>
          <a:noFill/>
        </p:spPr>
      </p:pic>
      <p:sp>
        <p:nvSpPr>
          <p:cNvPr id="3" name="2 CuadroTexto"/>
          <p:cNvSpPr txBox="1"/>
          <p:nvPr/>
        </p:nvSpPr>
        <p:spPr>
          <a:xfrm>
            <a:off x="2351584" y="2276874"/>
            <a:ext cx="960107" cy="461665"/>
          </a:xfrm>
          <a:prstGeom prst="rect">
            <a:avLst/>
          </a:prstGeom>
          <a:solidFill>
            <a:schemeClr val="bg1"/>
          </a:solidFill>
        </p:spPr>
        <p:txBody>
          <a:bodyPr wrap="square" rtlCol="0">
            <a:spAutoFit/>
          </a:bodyPr>
          <a:lstStyle/>
          <a:p>
            <a:r>
              <a:rPr lang="es-PE" sz="2400" b="1" dirty="0">
                <a:solidFill>
                  <a:srgbClr val="FF0000"/>
                </a:solidFill>
              </a:rPr>
              <a:t>T11</a:t>
            </a:r>
          </a:p>
        </p:txBody>
      </p:sp>
      <p:pic>
        <p:nvPicPr>
          <p:cNvPr id="3074" name="Picture 2" descr="D:\Mis Archivos\Desktop\GOALBALL\SURAMERICANO GOALBALL 2017\T12 a.jpg"/>
          <p:cNvPicPr>
            <a:picLocks noChangeAspect="1" noChangeArrowheads="1"/>
          </p:cNvPicPr>
          <p:nvPr/>
        </p:nvPicPr>
        <p:blipFill>
          <a:blip r:embed="rId3" cstate="print"/>
          <a:srcRect/>
          <a:stretch>
            <a:fillRect/>
          </a:stretch>
        </p:blipFill>
        <p:spPr bwMode="auto">
          <a:xfrm>
            <a:off x="3791745" y="692696"/>
            <a:ext cx="4032448" cy="2088232"/>
          </a:xfrm>
          <a:prstGeom prst="rect">
            <a:avLst/>
          </a:prstGeom>
          <a:noFill/>
        </p:spPr>
      </p:pic>
      <p:sp>
        <p:nvSpPr>
          <p:cNvPr id="5" name="4 CuadroTexto"/>
          <p:cNvSpPr txBox="1"/>
          <p:nvPr/>
        </p:nvSpPr>
        <p:spPr>
          <a:xfrm>
            <a:off x="6864085" y="2276873"/>
            <a:ext cx="864096" cy="461665"/>
          </a:xfrm>
          <a:prstGeom prst="rect">
            <a:avLst/>
          </a:prstGeom>
          <a:solidFill>
            <a:schemeClr val="bg1"/>
          </a:solidFill>
        </p:spPr>
        <p:txBody>
          <a:bodyPr wrap="square" rtlCol="0">
            <a:spAutoFit/>
          </a:bodyPr>
          <a:lstStyle/>
          <a:p>
            <a:r>
              <a:rPr lang="es-PE" sz="2400" b="1" dirty="0">
                <a:solidFill>
                  <a:srgbClr val="FF0000"/>
                </a:solidFill>
              </a:rPr>
              <a:t>T12</a:t>
            </a:r>
          </a:p>
        </p:txBody>
      </p:sp>
      <p:pic>
        <p:nvPicPr>
          <p:cNvPr id="3075" name="Picture 3" descr="D:\Mis Archivos\Desktop\GOALBALL\SURAMERICANO GOALBALL 2017\f12.jpg"/>
          <p:cNvPicPr>
            <a:picLocks noChangeAspect="1" noChangeArrowheads="1"/>
          </p:cNvPicPr>
          <p:nvPr/>
        </p:nvPicPr>
        <p:blipFill>
          <a:blip r:embed="rId4" cstate="print"/>
          <a:srcRect/>
          <a:stretch>
            <a:fillRect/>
          </a:stretch>
        </p:blipFill>
        <p:spPr bwMode="auto">
          <a:xfrm>
            <a:off x="7056108" y="3212977"/>
            <a:ext cx="3907217" cy="2496277"/>
          </a:xfrm>
          <a:prstGeom prst="rect">
            <a:avLst/>
          </a:prstGeom>
          <a:noFill/>
        </p:spPr>
      </p:pic>
      <p:sp>
        <p:nvSpPr>
          <p:cNvPr id="7" name="6 CuadroTexto"/>
          <p:cNvSpPr txBox="1"/>
          <p:nvPr/>
        </p:nvSpPr>
        <p:spPr>
          <a:xfrm>
            <a:off x="9840416" y="5013177"/>
            <a:ext cx="864096" cy="461665"/>
          </a:xfrm>
          <a:prstGeom prst="rect">
            <a:avLst/>
          </a:prstGeom>
          <a:solidFill>
            <a:schemeClr val="bg1"/>
          </a:solidFill>
        </p:spPr>
        <p:txBody>
          <a:bodyPr wrap="square" rtlCol="0">
            <a:spAutoFit/>
          </a:bodyPr>
          <a:lstStyle/>
          <a:p>
            <a:r>
              <a:rPr lang="es-PE" sz="2400" b="1" dirty="0">
                <a:solidFill>
                  <a:srgbClr val="FF0000"/>
                </a:solidFill>
              </a:rPr>
              <a:t>F12</a:t>
            </a:r>
          </a:p>
        </p:txBody>
      </p:sp>
      <p:pic>
        <p:nvPicPr>
          <p:cNvPr id="3076" name="Picture 4" descr="D:\Mis Archivos\Desktop\GOALBALL\SURAMERICANO GOALBALL 2017\F11.jpg"/>
          <p:cNvPicPr>
            <a:picLocks noChangeAspect="1" noChangeArrowheads="1"/>
          </p:cNvPicPr>
          <p:nvPr/>
        </p:nvPicPr>
        <p:blipFill>
          <a:blip r:embed="rId5" cstate="print"/>
          <a:srcRect/>
          <a:stretch>
            <a:fillRect/>
          </a:stretch>
        </p:blipFill>
        <p:spPr bwMode="auto">
          <a:xfrm>
            <a:off x="1199455" y="3284984"/>
            <a:ext cx="4601449" cy="2218556"/>
          </a:xfrm>
          <a:prstGeom prst="rect">
            <a:avLst/>
          </a:prstGeom>
          <a:noFill/>
        </p:spPr>
      </p:pic>
      <p:sp>
        <p:nvSpPr>
          <p:cNvPr id="9" name="8 CuadroTexto"/>
          <p:cNvSpPr txBox="1"/>
          <p:nvPr/>
        </p:nvSpPr>
        <p:spPr>
          <a:xfrm>
            <a:off x="4751851" y="5013176"/>
            <a:ext cx="768084" cy="400110"/>
          </a:xfrm>
          <a:prstGeom prst="rect">
            <a:avLst/>
          </a:prstGeom>
          <a:solidFill>
            <a:schemeClr val="bg1"/>
          </a:solidFill>
        </p:spPr>
        <p:txBody>
          <a:bodyPr wrap="square" rtlCol="0">
            <a:spAutoFit/>
          </a:bodyPr>
          <a:lstStyle/>
          <a:p>
            <a:r>
              <a:rPr lang="es-PE" sz="2000" b="1" dirty="0">
                <a:solidFill>
                  <a:srgbClr val="FF0000"/>
                </a:solidFill>
              </a:rPr>
              <a:t>F11</a:t>
            </a:r>
          </a:p>
        </p:txBody>
      </p:sp>
      <p:pic>
        <p:nvPicPr>
          <p:cNvPr id="3077" name="Picture 5" descr="D:\Mis Archivos\Desktop\GOALBALL\SURAMERICANO GOALBALL 2017\T11 Sa.jpg"/>
          <p:cNvPicPr>
            <a:picLocks noChangeAspect="1" noChangeArrowheads="1"/>
          </p:cNvPicPr>
          <p:nvPr/>
        </p:nvPicPr>
        <p:blipFill>
          <a:blip r:embed="rId6" cstate="print"/>
          <a:srcRect/>
          <a:stretch>
            <a:fillRect/>
          </a:stretch>
        </p:blipFill>
        <p:spPr bwMode="auto">
          <a:xfrm>
            <a:off x="8208235" y="692696"/>
            <a:ext cx="3765309" cy="2088232"/>
          </a:xfrm>
          <a:prstGeom prst="rect">
            <a:avLst/>
          </a:prstGeom>
          <a:noFill/>
        </p:spPr>
      </p:pic>
      <p:sp>
        <p:nvSpPr>
          <p:cNvPr id="11" name="10 CuadroTexto"/>
          <p:cNvSpPr txBox="1"/>
          <p:nvPr/>
        </p:nvSpPr>
        <p:spPr>
          <a:xfrm>
            <a:off x="11088555" y="2276872"/>
            <a:ext cx="768085" cy="400110"/>
          </a:xfrm>
          <a:prstGeom prst="rect">
            <a:avLst/>
          </a:prstGeom>
          <a:solidFill>
            <a:schemeClr val="bg1"/>
          </a:solidFill>
        </p:spPr>
        <p:txBody>
          <a:bodyPr wrap="square" rtlCol="0">
            <a:spAutoFit/>
          </a:bodyPr>
          <a:lstStyle/>
          <a:p>
            <a:r>
              <a:rPr lang="es-PE" sz="2000" b="1" dirty="0">
                <a:solidFill>
                  <a:srgbClr val="FF0000"/>
                </a:solidFill>
              </a:rPr>
              <a:t>T11</a:t>
            </a:r>
          </a:p>
        </p:txBody>
      </p:sp>
      <p:pic>
        <p:nvPicPr>
          <p:cNvPr id="13" name="Imagen 5"/>
          <p:cNvPicPr>
            <a:picLocks noChangeAspect="1"/>
          </p:cNvPicPr>
          <p:nvPr/>
        </p:nvPicPr>
        <p:blipFill>
          <a:blip r:embed="rId7" cstate="print"/>
          <a:srcRect l="580"/>
          <a:stretch>
            <a:fillRect/>
          </a:stretch>
        </p:blipFill>
        <p:spPr bwMode="auto">
          <a:xfrm>
            <a:off x="0" y="5301961"/>
            <a:ext cx="12215813" cy="1781175"/>
          </a:xfrm>
          <a:prstGeom prst="rect">
            <a:avLst/>
          </a:prstGeom>
          <a:noFill/>
          <a:ln w="9525">
            <a:noFill/>
            <a:miter lim="800000"/>
            <a:headEnd/>
            <a:tailEnd/>
          </a:ln>
        </p:spPr>
      </p:pic>
    </p:spTree>
    <p:extLst>
      <p:ext uri="{BB962C8B-B14F-4D97-AF65-F5344CB8AC3E}">
        <p14:creationId xmlns:p14="http://schemas.microsoft.com/office/powerpoint/2010/main" val="3131286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Mis Archivos\Desktop\GOALBALL\SURAMERICANO GOALBALL 2017\T11 Sa.jpg"/>
          <p:cNvPicPr>
            <a:picLocks noChangeAspect="1" noChangeArrowheads="1"/>
          </p:cNvPicPr>
          <p:nvPr/>
        </p:nvPicPr>
        <p:blipFill>
          <a:blip r:embed="rId2" cstate="print"/>
          <a:srcRect/>
          <a:stretch>
            <a:fillRect/>
          </a:stretch>
        </p:blipFill>
        <p:spPr bwMode="auto">
          <a:xfrm>
            <a:off x="7423049" y="995968"/>
            <a:ext cx="3765309" cy="2088232"/>
          </a:xfrm>
          <a:prstGeom prst="rect">
            <a:avLst/>
          </a:prstGeom>
          <a:noFill/>
        </p:spPr>
      </p:pic>
      <p:sp>
        <p:nvSpPr>
          <p:cNvPr id="11" name="10 CuadroTexto"/>
          <p:cNvSpPr txBox="1"/>
          <p:nvPr/>
        </p:nvSpPr>
        <p:spPr>
          <a:xfrm>
            <a:off x="11088555" y="2276872"/>
            <a:ext cx="768085" cy="400110"/>
          </a:xfrm>
          <a:prstGeom prst="rect">
            <a:avLst/>
          </a:prstGeom>
          <a:solidFill>
            <a:schemeClr val="bg1"/>
          </a:solidFill>
        </p:spPr>
        <p:txBody>
          <a:bodyPr wrap="square" rtlCol="0">
            <a:spAutoFit/>
          </a:bodyPr>
          <a:lstStyle/>
          <a:p>
            <a:r>
              <a:rPr lang="es-PE" sz="2000" b="1" dirty="0">
                <a:solidFill>
                  <a:srgbClr val="FF0000"/>
                </a:solidFill>
              </a:rPr>
              <a:t>T11</a:t>
            </a:r>
          </a:p>
        </p:txBody>
      </p:sp>
      <p:pic>
        <p:nvPicPr>
          <p:cNvPr id="4098" name="Picture 2" descr="D:\Mis Archivos\Desktop\GOALBALL\SURAMERICANO GOALBALL 2017\T12 13 LONGITUD.jpg"/>
          <p:cNvPicPr>
            <a:picLocks noChangeAspect="1" noChangeArrowheads="1"/>
          </p:cNvPicPr>
          <p:nvPr/>
        </p:nvPicPr>
        <p:blipFill>
          <a:blip r:embed="rId3" cstate="print"/>
          <a:srcRect/>
          <a:stretch>
            <a:fillRect/>
          </a:stretch>
        </p:blipFill>
        <p:spPr bwMode="auto">
          <a:xfrm>
            <a:off x="7195195" y="3429000"/>
            <a:ext cx="4555967" cy="2304256"/>
          </a:xfrm>
          <a:prstGeom prst="rect">
            <a:avLst/>
          </a:prstGeom>
          <a:noFill/>
        </p:spPr>
      </p:pic>
      <p:pic>
        <p:nvPicPr>
          <p:cNvPr id="4099" name="Picture 3" descr="D:\Mis Archivos\Desktop\GOALBALL\SURAMERICANO GOALBALL 2017\T12 13 T SALTO.jpg"/>
          <p:cNvPicPr>
            <a:picLocks noChangeAspect="1" noChangeArrowheads="1"/>
          </p:cNvPicPr>
          <p:nvPr/>
        </p:nvPicPr>
        <p:blipFill>
          <a:blip r:embed="rId4" cstate="print"/>
          <a:srcRect/>
          <a:stretch>
            <a:fillRect/>
          </a:stretch>
        </p:blipFill>
        <p:spPr bwMode="auto">
          <a:xfrm>
            <a:off x="1205277" y="800332"/>
            <a:ext cx="4902629" cy="2304256"/>
          </a:xfrm>
          <a:prstGeom prst="rect">
            <a:avLst/>
          </a:prstGeom>
          <a:noFill/>
        </p:spPr>
      </p:pic>
      <p:sp>
        <p:nvSpPr>
          <p:cNvPr id="15" name="14 CuadroTexto"/>
          <p:cNvSpPr txBox="1"/>
          <p:nvPr/>
        </p:nvSpPr>
        <p:spPr>
          <a:xfrm>
            <a:off x="3407701" y="2492896"/>
            <a:ext cx="1248139" cy="369332"/>
          </a:xfrm>
          <a:prstGeom prst="rect">
            <a:avLst/>
          </a:prstGeom>
          <a:solidFill>
            <a:schemeClr val="bg1"/>
          </a:solidFill>
        </p:spPr>
        <p:txBody>
          <a:bodyPr wrap="square" rtlCol="0">
            <a:spAutoFit/>
          </a:bodyPr>
          <a:lstStyle/>
          <a:p>
            <a:pPr algn="ctr"/>
            <a:r>
              <a:rPr lang="es-PE" b="1" dirty="0">
                <a:solidFill>
                  <a:srgbClr val="FF0000"/>
                </a:solidFill>
              </a:rPr>
              <a:t>T12-13</a:t>
            </a:r>
          </a:p>
        </p:txBody>
      </p:sp>
      <p:sp>
        <p:nvSpPr>
          <p:cNvPr id="17" name="16 CuadroTexto"/>
          <p:cNvSpPr txBox="1"/>
          <p:nvPr/>
        </p:nvSpPr>
        <p:spPr>
          <a:xfrm>
            <a:off x="10512491" y="5301208"/>
            <a:ext cx="1152128" cy="369332"/>
          </a:xfrm>
          <a:prstGeom prst="rect">
            <a:avLst/>
          </a:prstGeom>
          <a:solidFill>
            <a:schemeClr val="bg1"/>
          </a:solidFill>
        </p:spPr>
        <p:txBody>
          <a:bodyPr wrap="square" rtlCol="0">
            <a:spAutoFit/>
          </a:bodyPr>
          <a:lstStyle/>
          <a:p>
            <a:pPr algn="ctr"/>
            <a:r>
              <a:rPr lang="es-PE" b="1" dirty="0">
                <a:solidFill>
                  <a:srgbClr val="FF0000"/>
                </a:solidFill>
              </a:rPr>
              <a:t>T12-13</a:t>
            </a:r>
          </a:p>
        </p:txBody>
      </p:sp>
      <p:pic>
        <p:nvPicPr>
          <p:cNvPr id="4101" name="Picture 5" descr="D:\Mis Archivos\Desktop\GOALBALL\SURAMERICANO GOALBALL 2017\GUIA SAL.jpg"/>
          <p:cNvPicPr>
            <a:picLocks noChangeAspect="1" noChangeArrowheads="1"/>
          </p:cNvPicPr>
          <p:nvPr/>
        </p:nvPicPr>
        <p:blipFill>
          <a:blip r:embed="rId5" cstate="print"/>
          <a:srcRect/>
          <a:stretch>
            <a:fillRect/>
          </a:stretch>
        </p:blipFill>
        <p:spPr bwMode="auto">
          <a:xfrm>
            <a:off x="2126770" y="3811022"/>
            <a:ext cx="3810000" cy="1600200"/>
          </a:xfrm>
          <a:prstGeom prst="rect">
            <a:avLst/>
          </a:prstGeom>
          <a:noFill/>
        </p:spPr>
      </p:pic>
      <p:sp>
        <p:nvSpPr>
          <p:cNvPr id="19" name="18 CuadroTexto"/>
          <p:cNvSpPr txBox="1"/>
          <p:nvPr/>
        </p:nvSpPr>
        <p:spPr>
          <a:xfrm>
            <a:off x="1295467" y="5013176"/>
            <a:ext cx="2016224" cy="369332"/>
          </a:xfrm>
          <a:prstGeom prst="rect">
            <a:avLst/>
          </a:prstGeom>
          <a:solidFill>
            <a:schemeClr val="bg1"/>
          </a:solidFill>
        </p:spPr>
        <p:txBody>
          <a:bodyPr wrap="square" rtlCol="0">
            <a:spAutoFit/>
          </a:bodyPr>
          <a:lstStyle/>
          <a:p>
            <a:pPr algn="ctr"/>
            <a:r>
              <a:rPr lang="es-PE" b="1" dirty="0">
                <a:solidFill>
                  <a:srgbClr val="FF0000"/>
                </a:solidFill>
              </a:rPr>
              <a:t>GUIA SALTOS</a:t>
            </a:r>
          </a:p>
        </p:txBody>
      </p:sp>
      <p:pic>
        <p:nvPicPr>
          <p:cNvPr id="13" name="Imagen 5"/>
          <p:cNvPicPr>
            <a:picLocks noChangeAspect="1"/>
          </p:cNvPicPr>
          <p:nvPr/>
        </p:nvPicPr>
        <p:blipFill>
          <a:blip r:embed="rId6" cstate="print"/>
          <a:srcRect l="580"/>
          <a:stretch>
            <a:fillRect/>
          </a:stretch>
        </p:blipFill>
        <p:spPr bwMode="auto">
          <a:xfrm>
            <a:off x="0" y="5301961"/>
            <a:ext cx="12215813" cy="1781175"/>
          </a:xfrm>
          <a:prstGeom prst="rect">
            <a:avLst/>
          </a:prstGeom>
          <a:noFill/>
          <a:ln w="9525">
            <a:noFill/>
            <a:miter lim="800000"/>
            <a:headEnd/>
            <a:tailEnd/>
          </a:ln>
        </p:spPr>
      </p:pic>
    </p:spTree>
    <p:extLst>
      <p:ext uri="{BB962C8B-B14F-4D97-AF65-F5344CB8AC3E}">
        <p14:creationId xmlns:p14="http://schemas.microsoft.com/office/powerpoint/2010/main" val="418011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1 Rectángulo"/>
          <p:cNvSpPr>
            <a:spLocks noChangeArrowheads="1"/>
          </p:cNvSpPr>
          <p:nvPr/>
        </p:nvSpPr>
        <p:spPr bwMode="auto">
          <a:xfrm>
            <a:off x="1854200" y="2133600"/>
            <a:ext cx="848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PE" sz="1800" dirty="0">
                <a:latin typeface="Arial" panose="020B0604020202020204" pitchFamily="34" charset="0"/>
              </a:rPr>
              <a:t>.</a:t>
            </a:r>
            <a:endParaRPr lang="es-PE" altLang="es-PE" sz="1800" dirty="0">
              <a:latin typeface="Arial" panose="020B0604020202020204" pitchFamily="34" charset="0"/>
            </a:endParaRPr>
          </a:p>
        </p:txBody>
      </p:sp>
      <p:sp>
        <p:nvSpPr>
          <p:cNvPr id="4" name="3 Rectángulo"/>
          <p:cNvSpPr/>
          <p:nvPr/>
        </p:nvSpPr>
        <p:spPr>
          <a:xfrm>
            <a:off x="1774825" y="908050"/>
            <a:ext cx="8489950" cy="4402138"/>
          </a:xfrm>
          <a:prstGeom prst="rect">
            <a:avLst/>
          </a:prstGeom>
        </p:spPr>
        <p:txBody>
          <a:bodyPr>
            <a:spAutoFit/>
          </a:bodyPr>
          <a:lstStyle/>
          <a:p>
            <a:pPr algn="just">
              <a:defRPr/>
            </a:pPr>
            <a:r>
              <a:rPr lang="es-PE" dirty="0">
                <a:latin typeface="Arial" charset="0"/>
                <a:cs typeface="Arial" charset="0"/>
              </a:rPr>
              <a:t> </a:t>
            </a:r>
            <a:r>
              <a:rPr lang="es-PE" sz="2800" dirty="0">
                <a:cs typeface="Arial" charset="0"/>
              </a:rPr>
              <a:t>Este deporte se adapta a las posibilidades de cada </a:t>
            </a:r>
            <a:r>
              <a:rPr lang="es-PE" sz="2800" dirty="0" smtClean="0">
                <a:cs typeface="Arial" charset="0"/>
              </a:rPr>
              <a:t>deportista, </a:t>
            </a:r>
            <a:r>
              <a:rPr lang="es-PE" sz="2800" dirty="0">
                <a:cs typeface="Arial" charset="0"/>
              </a:rPr>
              <a:t>con las directrices de su entrenador o técnico deportivo, quien tiene la función de ayudarlo para que pueda </a:t>
            </a:r>
            <a:r>
              <a:rPr lang="es-PE" sz="2800" dirty="0" smtClean="0">
                <a:cs typeface="Arial" charset="0"/>
              </a:rPr>
              <a:t>desarrollarse y cumplir </a:t>
            </a:r>
            <a:r>
              <a:rPr lang="es-PE" sz="2800" dirty="0">
                <a:cs typeface="Arial" charset="0"/>
              </a:rPr>
              <a:t>sus objetivos. </a:t>
            </a:r>
          </a:p>
          <a:p>
            <a:pPr algn="just">
              <a:defRPr/>
            </a:pPr>
            <a:r>
              <a:rPr lang="es-PE" sz="2800" dirty="0">
                <a:cs typeface="Arial" charset="0"/>
              </a:rPr>
              <a:t>Se entiende por </a:t>
            </a:r>
            <a:r>
              <a:rPr lang="es-PE" sz="2800" dirty="0" smtClean="0">
                <a:cs typeface="Arial" charset="0"/>
              </a:rPr>
              <a:t>para deporte al </a:t>
            </a:r>
            <a:r>
              <a:rPr lang="es-PE" sz="2800" dirty="0">
                <a:cs typeface="Arial" charset="0"/>
              </a:rPr>
              <a:t>conjunto de actividades y normas físico deportivas que comprenden </a:t>
            </a:r>
            <a:r>
              <a:rPr lang="es-PE" sz="2800" dirty="0" smtClean="0">
                <a:cs typeface="Arial" charset="0"/>
              </a:rPr>
              <a:t>las diversas actividades deportivas, </a:t>
            </a:r>
            <a:r>
              <a:rPr lang="es-PE" sz="2800" dirty="0">
                <a:cs typeface="Arial" charset="0"/>
              </a:rPr>
              <a:t>susceptibles de aceptar modificaciones para posibilitar la participación de las personas con discapacidades físicas, sensoriales  o</a:t>
            </a:r>
            <a:r>
              <a:rPr lang="es-PE" sz="2800" dirty="0">
                <a:latin typeface="Arial" charset="0"/>
                <a:cs typeface="Arial" charset="0"/>
              </a:rPr>
              <a:t> </a:t>
            </a:r>
            <a:r>
              <a:rPr lang="es-PE" sz="2800" dirty="0">
                <a:cs typeface="Arial" charset="0"/>
              </a:rPr>
              <a:t>psíquicas.</a:t>
            </a:r>
          </a:p>
        </p:txBody>
      </p:sp>
      <p:sp>
        <p:nvSpPr>
          <p:cNvPr id="13319" name="6 Rectángulo"/>
          <p:cNvSpPr>
            <a:spLocks noChangeArrowheads="1"/>
          </p:cNvSpPr>
          <p:nvPr/>
        </p:nvSpPr>
        <p:spPr bwMode="auto">
          <a:xfrm>
            <a:off x="2711450" y="260351"/>
            <a:ext cx="7056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800" dirty="0" smtClean="0">
                <a:latin typeface="Arial" panose="020B0604020202020204" pitchFamily="34" charset="0"/>
              </a:rPr>
              <a:t>DEPORTE  ADAPTADO</a:t>
            </a:r>
            <a:endParaRPr lang="es-PE" altLang="es-PE" sz="2800" dirty="0">
              <a:latin typeface="Arial" panose="020B0604020202020204" pitchFamily="34" charset="0"/>
            </a:endParaRPr>
          </a:p>
        </p:txBody>
      </p:sp>
    </p:spTree>
    <p:extLst>
      <p:ext uri="{BB962C8B-B14F-4D97-AF65-F5344CB8AC3E}">
        <p14:creationId xmlns:p14="http://schemas.microsoft.com/office/powerpoint/2010/main" val="1577869691"/>
      </p:ext>
    </p:extLst>
  </p:cSld>
  <p:clrMapOvr>
    <a:masterClrMapping/>
  </p:clrMapOvr>
  <p:transition advClick="0" advTm="1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2857" y="1074078"/>
            <a:ext cx="9144000" cy="1773237"/>
          </a:xfrm>
        </p:spPr>
        <p:txBody>
          <a:bodyPr/>
          <a:lstStyle/>
          <a:p>
            <a:r>
              <a:rPr lang="es-VE" dirty="0"/>
              <a:t> </a:t>
            </a:r>
            <a:endParaRPr lang="es-VE" sz="7200" dirty="0"/>
          </a:p>
        </p:txBody>
      </p:sp>
      <p:sp>
        <p:nvSpPr>
          <p:cNvPr id="3" name="Subtítulo 2"/>
          <p:cNvSpPr>
            <a:spLocks noGrp="1"/>
          </p:cNvSpPr>
          <p:nvPr>
            <p:ph type="subTitle" idx="1"/>
          </p:nvPr>
        </p:nvSpPr>
        <p:spPr>
          <a:xfrm>
            <a:off x="6584912" y="4041586"/>
            <a:ext cx="5009322" cy="1847279"/>
          </a:xfrm>
        </p:spPr>
        <p:txBody>
          <a:bodyPr>
            <a:normAutofit/>
          </a:bodyPr>
          <a:lstStyle/>
          <a:p>
            <a:pPr algn="l"/>
            <a:endParaRPr lang="es-VE" dirty="0"/>
          </a:p>
          <a:p>
            <a:pPr algn="l"/>
            <a:endParaRPr lang="es-VE" sz="3200" dirty="0"/>
          </a:p>
        </p:txBody>
      </p:sp>
      <p:pic>
        <p:nvPicPr>
          <p:cNvPr id="10" name="Imagen 5"/>
          <p:cNvPicPr>
            <a:picLocks noChangeAspect="1"/>
          </p:cNvPicPr>
          <p:nvPr/>
        </p:nvPicPr>
        <p:blipFill>
          <a:blip r:embed="rId2" cstate="print"/>
          <a:srcRect l="580"/>
          <a:stretch>
            <a:fillRect/>
          </a:stretch>
        </p:blipFill>
        <p:spPr bwMode="auto">
          <a:xfrm>
            <a:off x="0" y="5301961"/>
            <a:ext cx="12215813" cy="1781175"/>
          </a:xfrm>
          <a:prstGeom prst="rect">
            <a:avLst/>
          </a:prstGeom>
          <a:noFill/>
          <a:ln w="9525">
            <a:noFill/>
            <a:miter lim="800000"/>
            <a:headEnd/>
            <a:tailEnd/>
          </a:ln>
        </p:spPr>
      </p:pic>
      <p:sp>
        <p:nvSpPr>
          <p:cNvPr id="12" name="11 Rectángulo"/>
          <p:cNvSpPr/>
          <p:nvPr/>
        </p:nvSpPr>
        <p:spPr>
          <a:xfrm>
            <a:off x="3074677" y="1581881"/>
            <a:ext cx="6055467" cy="923330"/>
          </a:xfrm>
          <a:prstGeom prst="rect">
            <a:avLst/>
          </a:prstGeom>
          <a:noFill/>
        </p:spPr>
        <p:txBody>
          <a:bodyPr wrap="square" lIns="91440" tIns="45720" rIns="91440" bIns="45720">
            <a:spAutoFit/>
            <a:scene3d>
              <a:camera prst="perspectiveLeft"/>
              <a:lightRig rig="threePt" dir="t"/>
            </a:scene3d>
          </a:bodyPr>
          <a:lstStyle/>
          <a:p>
            <a:pPr algn="ctr"/>
            <a:r>
              <a:rPr lang="es-VE" sz="5400" b="1" cap="none" spc="100" dirty="0">
                <a:ln w="18000">
                  <a:solidFill>
                    <a:schemeClr val="tx1"/>
                  </a:solidFill>
                  <a:prstDash val="solid"/>
                </a:ln>
                <a:solidFill>
                  <a:srgbClr val="FF0000"/>
                </a:solidFill>
                <a:effectLst>
                  <a:outerShdw blurRad="25000" dist="20000" dir="16020000" algn="tl">
                    <a:schemeClr val="accent1">
                      <a:satMod val="200000"/>
                      <a:shade val="1000"/>
                      <a:alpha val="60000"/>
                    </a:schemeClr>
                  </a:outerShdw>
                </a:effectLst>
              </a:rPr>
              <a:t>Muchas Gracias….</a:t>
            </a:r>
            <a:endParaRPr lang="es-PE" sz="5400" b="1" cap="none" spc="100" dirty="0">
              <a:ln w="18000">
                <a:solidFill>
                  <a:schemeClr val="tx1"/>
                </a:solidFill>
                <a:prstDash val="solid"/>
              </a:ln>
              <a:solidFill>
                <a:srgbClr val="FF0000"/>
              </a:solidFill>
              <a:effectLst>
                <a:outerShdw blurRad="25000" dist="20000" dir="16020000" algn="tl">
                  <a:schemeClr val="accent1">
                    <a:satMod val="200000"/>
                    <a:shade val="1000"/>
                    <a:alpha val="60000"/>
                  </a:schemeClr>
                </a:outerShdw>
              </a:effectLst>
            </a:endParaRPr>
          </a:p>
        </p:txBody>
      </p:sp>
      <p:pic>
        <p:nvPicPr>
          <p:cNvPr id="4" name="Imagen 3"/>
          <p:cNvPicPr>
            <a:picLocks noChangeAspect="1"/>
          </p:cNvPicPr>
          <p:nvPr/>
        </p:nvPicPr>
        <p:blipFill>
          <a:blip r:embed="rId3"/>
          <a:stretch>
            <a:fillRect/>
          </a:stretch>
        </p:blipFill>
        <p:spPr>
          <a:xfrm>
            <a:off x="4278087" y="2688677"/>
            <a:ext cx="3940628" cy="2613284"/>
          </a:xfrm>
          <a:prstGeom prst="rect">
            <a:avLst/>
          </a:prstGeom>
        </p:spPr>
      </p:pic>
    </p:spTree>
    <p:extLst>
      <p:ext uri="{BB962C8B-B14F-4D97-AF65-F5344CB8AC3E}">
        <p14:creationId xmlns:p14="http://schemas.microsoft.com/office/powerpoint/2010/main" val="1098446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Imagen 11"/>
          <p:cNvPicPr>
            <a:picLocks noChangeAspect="1"/>
          </p:cNvPicPr>
          <p:nvPr/>
        </p:nvPicPr>
        <p:blipFill>
          <a:blip r:embed="rId2">
            <a:extLst>
              <a:ext uri="{28A0092B-C50C-407E-A947-70E740481C1C}">
                <a14:useLocalDpi xmlns:a14="http://schemas.microsoft.com/office/drawing/2010/main" val="0"/>
              </a:ext>
            </a:extLst>
          </a:blip>
          <a:srcRect l="580"/>
          <a:stretch>
            <a:fillRect/>
          </a:stretch>
        </p:blipFill>
        <p:spPr bwMode="auto">
          <a:xfrm>
            <a:off x="1506538" y="5343526"/>
            <a:ext cx="916146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774825" y="908050"/>
            <a:ext cx="8489950" cy="369332"/>
          </a:xfrm>
          <a:prstGeom prst="rect">
            <a:avLst/>
          </a:prstGeom>
        </p:spPr>
        <p:txBody>
          <a:bodyPr>
            <a:spAutoFit/>
          </a:bodyPr>
          <a:lstStyle/>
          <a:p>
            <a:pPr algn="just">
              <a:defRPr/>
            </a:pPr>
            <a:r>
              <a:rPr lang="es-PE" dirty="0">
                <a:latin typeface="Arial" charset="0"/>
                <a:cs typeface="Arial" charset="0"/>
              </a:rPr>
              <a:t> </a:t>
            </a:r>
            <a:endParaRPr lang="es-PE" sz="2800" dirty="0">
              <a:cs typeface="Arial" charset="0"/>
            </a:endParaRPr>
          </a:p>
        </p:txBody>
      </p:sp>
      <p:sp>
        <p:nvSpPr>
          <p:cNvPr id="13319" name="6 Rectángulo"/>
          <p:cNvSpPr>
            <a:spLocks noChangeArrowheads="1"/>
          </p:cNvSpPr>
          <p:nvPr/>
        </p:nvSpPr>
        <p:spPr bwMode="auto">
          <a:xfrm>
            <a:off x="2711450" y="260351"/>
            <a:ext cx="7056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PE" altLang="es-PE" sz="2800" dirty="0" smtClean="0">
                <a:latin typeface="Arial" panose="020B0604020202020204" pitchFamily="34" charset="0"/>
              </a:rPr>
              <a:t>DEPORTE ADAPTADO</a:t>
            </a:r>
            <a:endParaRPr lang="es-PE" altLang="es-PE" sz="2800" dirty="0">
              <a:latin typeface="Arial" panose="020B0604020202020204" pitchFamily="34" charset="0"/>
            </a:endParaRPr>
          </a:p>
        </p:txBody>
      </p:sp>
      <p:sp>
        <p:nvSpPr>
          <p:cNvPr id="2" name="Flecha abajo 1"/>
          <p:cNvSpPr/>
          <p:nvPr/>
        </p:nvSpPr>
        <p:spPr>
          <a:xfrm>
            <a:off x="1108364" y="1770538"/>
            <a:ext cx="2951018" cy="3079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OLIMPIADAS</a:t>
            </a:r>
          </a:p>
          <a:p>
            <a:pPr algn="ctr"/>
            <a:r>
              <a:rPr lang="es-ES" dirty="0" smtClean="0"/>
              <a:t>ESPECIALES</a:t>
            </a:r>
            <a:endParaRPr lang="es-ES" dirty="0"/>
          </a:p>
        </p:txBody>
      </p:sp>
      <p:sp>
        <p:nvSpPr>
          <p:cNvPr id="3" name="Flecha abajo 2"/>
          <p:cNvSpPr/>
          <p:nvPr/>
        </p:nvSpPr>
        <p:spPr>
          <a:xfrm>
            <a:off x="5029200" y="1731818"/>
            <a:ext cx="2646217" cy="31185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IPC</a:t>
            </a:r>
            <a:endParaRPr lang="es-ES" dirty="0"/>
          </a:p>
        </p:txBody>
      </p:sp>
      <p:sp>
        <p:nvSpPr>
          <p:cNvPr id="5" name="Flecha abajo 4"/>
          <p:cNvSpPr/>
          <p:nvPr/>
        </p:nvSpPr>
        <p:spPr>
          <a:xfrm>
            <a:off x="8520545" y="1770538"/>
            <a:ext cx="2673927" cy="2870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SORDO</a:t>
            </a:r>
          </a:p>
          <a:p>
            <a:pPr algn="ctr"/>
            <a:r>
              <a:rPr lang="es-ES" dirty="0" smtClean="0"/>
              <a:t>LIMPIADAS</a:t>
            </a:r>
            <a:endParaRPr lang="es-ES" dirty="0"/>
          </a:p>
        </p:txBody>
      </p:sp>
    </p:spTree>
    <p:extLst>
      <p:ext uri="{BB962C8B-B14F-4D97-AF65-F5344CB8AC3E}">
        <p14:creationId xmlns:p14="http://schemas.microsoft.com/office/powerpoint/2010/main" val="1699876778"/>
      </p:ext>
    </p:extLst>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6380" y="571647"/>
            <a:ext cx="7415530" cy="1243289"/>
          </a:xfrm>
          <a:prstGeom prst="rect">
            <a:avLst/>
          </a:prstGeom>
        </p:spPr>
        <p:txBody>
          <a:bodyPr vert="horz" wrap="square" lIns="0" tIns="12065" rIns="0" bIns="0" rtlCol="0" anchor="ctr">
            <a:spAutoFit/>
          </a:bodyPr>
          <a:lstStyle/>
          <a:p>
            <a:pPr marL="12700" marR="5080" algn="ctr">
              <a:lnSpc>
                <a:spcPct val="100000"/>
              </a:lnSpc>
              <a:spcBef>
                <a:spcPts val="95"/>
              </a:spcBef>
            </a:pPr>
            <a:r>
              <a:rPr lang="es-PE" sz="4000" spc="-10" dirty="0"/>
              <a:t>P</a:t>
            </a:r>
            <a:r>
              <a:rPr sz="4000" spc="-10" dirty="0"/>
              <a:t>ROGRAMA DE  ENTRENAMIENTO</a:t>
            </a:r>
            <a:r>
              <a:rPr lang="es-PE" sz="4000" spc="-10" dirty="0"/>
              <a:t>.</a:t>
            </a:r>
            <a:r>
              <a:rPr sz="4000" spc="-10" dirty="0"/>
              <a:t> </a:t>
            </a:r>
            <a:endParaRPr sz="4000" dirty="0"/>
          </a:p>
        </p:txBody>
      </p:sp>
      <p:sp>
        <p:nvSpPr>
          <p:cNvPr id="3" name="object 3"/>
          <p:cNvSpPr txBox="1"/>
          <p:nvPr/>
        </p:nvSpPr>
        <p:spPr>
          <a:xfrm>
            <a:off x="3821938" y="6052821"/>
            <a:ext cx="4326890" cy="513715"/>
          </a:xfrm>
          <a:prstGeom prst="rect">
            <a:avLst/>
          </a:prstGeom>
        </p:spPr>
        <p:txBody>
          <a:bodyPr vert="horz" wrap="square" lIns="0" tIns="12700" rIns="0" bIns="0" rtlCol="0">
            <a:spAutoFit/>
          </a:bodyPr>
          <a:lstStyle/>
          <a:p>
            <a:pPr marL="12700">
              <a:spcBef>
                <a:spcPts val="100"/>
              </a:spcBef>
            </a:pPr>
            <a:r>
              <a:rPr lang="es-PE" sz="3200" spc="-90" dirty="0">
                <a:latin typeface="Tahoma"/>
                <a:cs typeface="Tahoma"/>
              </a:rPr>
              <a:t>LIC</a:t>
            </a:r>
            <a:r>
              <a:rPr sz="3200" spc="-90" dirty="0">
                <a:latin typeface="Tahoma"/>
                <a:cs typeface="Tahoma"/>
              </a:rPr>
              <a:t>. </a:t>
            </a:r>
            <a:r>
              <a:rPr lang="es-PE" sz="3200" spc="-90" dirty="0">
                <a:latin typeface="Tahoma"/>
                <a:cs typeface="Tahoma"/>
              </a:rPr>
              <a:t>MIGUEL CALMET</a:t>
            </a:r>
            <a:r>
              <a:rPr sz="3200" dirty="0">
                <a:latin typeface="Tahoma"/>
                <a:cs typeface="Tahoma"/>
              </a:rPr>
              <a:t>.</a:t>
            </a:r>
          </a:p>
        </p:txBody>
      </p:sp>
      <p:sp>
        <p:nvSpPr>
          <p:cNvPr id="5" name="object 5"/>
          <p:cNvSpPr/>
          <p:nvPr/>
        </p:nvSpPr>
        <p:spPr>
          <a:xfrm>
            <a:off x="4999290" y="2366413"/>
            <a:ext cx="1641755" cy="161930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144772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16037" y="1331278"/>
            <a:ext cx="3743072" cy="525144"/>
          </a:xfrm>
          <a:prstGeom prst="rect">
            <a:avLst/>
          </a:prstGeom>
          <a:solidFill>
            <a:srgbClr val="0000FF"/>
          </a:solidFill>
          <a:ln w="38100">
            <a:solidFill>
              <a:srgbClr val="000000"/>
            </a:solidFill>
          </a:ln>
        </p:spPr>
        <p:txBody>
          <a:bodyPr vert="horz" wrap="square" lIns="0" tIns="215265" rIns="0" bIns="0" rtlCol="0" anchor="ctr">
            <a:spAutoFit/>
          </a:bodyPr>
          <a:lstStyle/>
          <a:p>
            <a:pPr marL="167005">
              <a:lnSpc>
                <a:spcPct val="100000"/>
              </a:lnSpc>
              <a:spcBef>
                <a:spcPts val="1695"/>
              </a:spcBef>
            </a:pPr>
            <a:r>
              <a:rPr lang="es-PE" sz="2000" dirty="0">
                <a:solidFill>
                  <a:srgbClr val="FFFFFF"/>
                </a:solidFill>
                <a:latin typeface="Arial"/>
                <a:cs typeface="Arial"/>
              </a:rPr>
              <a:t>  </a:t>
            </a:r>
            <a:r>
              <a:rPr sz="2000" dirty="0">
                <a:solidFill>
                  <a:srgbClr val="FFFFFF"/>
                </a:solidFill>
                <a:latin typeface="Arial"/>
                <a:cs typeface="Arial"/>
              </a:rPr>
              <a:t>PRU</a:t>
            </a:r>
            <a:r>
              <a:rPr lang="es-PE" sz="2000" dirty="0">
                <a:solidFill>
                  <a:srgbClr val="FFFFFF"/>
                </a:solidFill>
                <a:latin typeface="Arial"/>
                <a:cs typeface="Arial"/>
              </a:rPr>
              <a:t>E</a:t>
            </a:r>
            <a:r>
              <a:rPr sz="2000" dirty="0">
                <a:solidFill>
                  <a:srgbClr val="FFFFFF"/>
                </a:solidFill>
                <a:latin typeface="Arial"/>
                <a:cs typeface="Arial"/>
              </a:rPr>
              <a:t>BAS </a:t>
            </a:r>
            <a:r>
              <a:rPr sz="2000" dirty="0" smtClean="0">
                <a:solidFill>
                  <a:srgbClr val="FFFFFF"/>
                </a:solidFill>
                <a:latin typeface="Arial"/>
                <a:cs typeface="Arial"/>
              </a:rPr>
              <a:t>DE</a:t>
            </a:r>
            <a:r>
              <a:rPr lang="es-ES" sz="2000" dirty="0" smtClean="0">
                <a:solidFill>
                  <a:srgbClr val="FFFFFF"/>
                </a:solidFill>
                <a:latin typeface="Arial"/>
                <a:cs typeface="Arial"/>
              </a:rPr>
              <a:t>PORTIVAS</a:t>
            </a:r>
            <a:endParaRPr sz="2000" dirty="0">
              <a:latin typeface="Arial"/>
              <a:cs typeface="Arial"/>
            </a:endParaRPr>
          </a:p>
        </p:txBody>
      </p:sp>
      <p:sp>
        <p:nvSpPr>
          <p:cNvPr id="3" name="object 3"/>
          <p:cNvSpPr/>
          <p:nvPr/>
        </p:nvSpPr>
        <p:spPr>
          <a:xfrm>
            <a:off x="3956050" y="2265299"/>
            <a:ext cx="4443730" cy="1905"/>
          </a:xfrm>
          <a:custGeom>
            <a:avLst/>
            <a:gdLst/>
            <a:ahLst/>
            <a:cxnLst/>
            <a:rect l="l" t="t" r="r" b="b"/>
            <a:pathLst>
              <a:path w="4443730" h="1905">
                <a:moveTo>
                  <a:pt x="0" y="0"/>
                </a:moveTo>
                <a:lnTo>
                  <a:pt x="4443476" y="1650"/>
                </a:lnTo>
              </a:path>
            </a:pathLst>
          </a:custGeom>
          <a:ln w="38099">
            <a:solidFill>
              <a:srgbClr val="000000"/>
            </a:solidFill>
          </a:ln>
        </p:spPr>
        <p:txBody>
          <a:bodyPr wrap="square" lIns="0" tIns="0" rIns="0" bIns="0" rtlCol="0"/>
          <a:lstStyle/>
          <a:p>
            <a:endParaRPr dirty="0"/>
          </a:p>
        </p:txBody>
      </p:sp>
      <p:sp>
        <p:nvSpPr>
          <p:cNvPr id="4" name="object 4"/>
          <p:cNvSpPr/>
          <p:nvPr/>
        </p:nvSpPr>
        <p:spPr>
          <a:xfrm>
            <a:off x="6030340" y="1963674"/>
            <a:ext cx="114300" cy="307975"/>
          </a:xfrm>
          <a:custGeom>
            <a:avLst/>
            <a:gdLst/>
            <a:ahLst/>
            <a:cxnLst/>
            <a:rect l="l" t="t" r="r" b="b"/>
            <a:pathLst>
              <a:path w="114300" h="307975">
                <a:moveTo>
                  <a:pt x="38124" y="193844"/>
                </a:moveTo>
                <a:lnTo>
                  <a:pt x="0" y="194055"/>
                </a:lnTo>
                <a:lnTo>
                  <a:pt x="57658" y="307975"/>
                </a:lnTo>
                <a:lnTo>
                  <a:pt x="104692" y="212851"/>
                </a:lnTo>
                <a:lnTo>
                  <a:pt x="38226" y="212851"/>
                </a:lnTo>
                <a:lnTo>
                  <a:pt x="38124" y="193844"/>
                </a:lnTo>
                <a:close/>
              </a:path>
              <a:path w="114300" h="307975">
                <a:moveTo>
                  <a:pt x="76224" y="193632"/>
                </a:moveTo>
                <a:lnTo>
                  <a:pt x="38124" y="193844"/>
                </a:lnTo>
                <a:lnTo>
                  <a:pt x="38226" y="212851"/>
                </a:lnTo>
                <a:lnTo>
                  <a:pt x="76326" y="212725"/>
                </a:lnTo>
                <a:lnTo>
                  <a:pt x="76224" y="193632"/>
                </a:lnTo>
                <a:close/>
              </a:path>
              <a:path w="114300" h="307975">
                <a:moveTo>
                  <a:pt x="114300" y="193421"/>
                </a:moveTo>
                <a:lnTo>
                  <a:pt x="76224" y="193632"/>
                </a:lnTo>
                <a:lnTo>
                  <a:pt x="76326" y="212725"/>
                </a:lnTo>
                <a:lnTo>
                  <a:pt x="38226" y="212851"/>
                </a:lnTo>
                <a:lnTo>
                  <a:pt x="104692" y="212851"/>
                </a:lnTo>
                <a:lnTo>
                  <a:pt x="114300" y="193421"/>
                </a:lnTo>
                <a:close/>
              </a:path>
              <a:path w="114300" h="307975">
                <a:moveTo>
                  <a:pt x="75184" y="0"/>
                </a:moveTo>
                <a:lnTo>
                  <a:pt x="37084" y="126"/>
                </a:lnTo>
                <a:lnTo>
                  <a:pt x="38124" y="193844"/>
                </a:lnTo>
                <a:lnTo>
                  <a:pt x="76224" y="193632"/>
                </a:lnTo>
                <a:lnTo>
                  <a:pt x="75184" y="0"/>
                </a:lnTo>
                <a:close/>
              </a:path>
            </a:pathLst>
          </a:custGeom>
          <a:solidFill>
            <a:srgbClr val="000000"/>
          </a:solidFill>
        </p:spPr>
        <p:txBody>
          <a:bodyPr wrap="square" lIns="0" tIns="0" rIns="0" bIns="0" rtlCol="0"/>
          <a:lstStyle/>
          <a:p>
            <a:endParaRPr dirty="0"/>
          </a:p>
        </p:txBody>
      </p:sp>
      <p:sp>
        <p:nvSpPr>
          <p:cNvPr id="5" name="object 5"/>
          <p:cNvSpPr/>
          <p:nvPr/>
        </p:nvSpPr>
        <p:spPr>
          <a:xfrm>
            <a:off x="3916426" y="2252599"/>
            <a:ext cx="114300" cy="268605"/>
          </a:xfrm>
          <a:custGeom>
            <a:avLst/>
            <a:gdLst/>
            <a:ahLst/>
            <a:cxnLst/>
            <a:rect l="l" t="t" r="r" b="b"/>
            <a:pathLst>
              <a:path w="114300" h="268605">
                <a:moveTo>
                  <a:pt x="38100" y="154050"/>
                </a:moveTo>
                <a:lnTo>
                  <a:pt x="0" y="154050"/>
                </a:lnTo>
                <a:lnTo>
                  <a:pt x="57150" y="268350"/>
                </a:lnTo>
                <a:lnTo>
                  <a:pt x="104775" y="173100"/>
                </a:lnTo>
                <a:lnTo>
                  <a:pt x="38100" y="173100"/>
                </a:lnTo>
                <a:lnTo>
                  <a:pt x="38100" y="154050"/>
                </a:lnTo>
                <a:close/>
              </a:path>
              <a:path w="114300" h="268605">
                <a:moveTo>
                  <a:pt x="76200" y="0"/>
                </a:moveTo>
                <a:lnTo>
                  <a:pt x="38100" y="0"/>
                </a:lnTo>
                <a:lnTo>
                  <a:pt x="38100" y="173100"/>
                </a:lnTo>
                <a:lnTo>
                  <a:pt x="76200" y="173100"/>
                </a:lnTo>
                <a:lnTo>
                  <a:pt x="76200" y="0"/>
                </a:lnTo>
                <a:close/>
              </a:path>
              <a:path w="114300" h="268605">
                <a:moveTo>
                  <a:pt x="114300" y="154050"/>
                </a:moveTo>
                <a:lnTo>
                  <a:pt x="76200" y="154050"/>
                </a:lnTo>
                <a:lnTo>
                  <a:pt x="76200" y="173100"/>
                </a:lnTo>
                <a:lnTo>
                  <a:pt x="104775" y="173100"/>
                </a:lnTo>
                <a:lnTo>
                  <a:pt x="114300" y="154050"/>
                </a:lnTo>
                <a:close/>
              </a:path>
            </a:pathLst>
          </a:custGeom>
          <a:solidFill>
            <a:srgbClr val="000000"/>
          </a:solidFill>
        </p:spPr>
        <p:txBody>
          <a:bodyPr wrap="square" lIns="0" tIns="0" rIns="0" bIns="0" rtlCol="0"/>
          <a:lstStyle/>
          <a:p>
            <a:endParaRPr dirty="0"/>
          </a:p>
        </p:txBody>
      </p:sp>
      <p:sp>
        <p:nvSpPr>
          <p:cNvPr id="6" name="object 6"/>
          <p:cNvSpPr/>
          <p:nvPr/>
        </p:nvSpPr>
        <p:spPr>
          <a:xfrm>
            <a:off x="8333740" y="2252599"/>
            <a:ext cx="114300" cy="268605"/>
          </a:xfrm>
          <a:custGeom>
            <a:avLst/>
            <a:gdLst/>
            <a:ahLst/>
            <a:cxnLst/>
            <a:rect l="l" t="t" r="r" b="b"/>
            <a:pathLst>
              <a:path w="114300" h="268605">
                <a:moveTo>
                  <a:pt x="38101" y="154177"/>
                </a:moveTo>
                <a:lnTo>
                  <a:pt x="0" y="154431"/>
                </a:lnTo>
                <a:lnTo>
                  <a:pt x="57784" y="268350"/>
                </a:lnTo>
                <a:lnTo>
                  <a:pt x="104661" y="173227"/>
                </a:lnTo>
                <a:lnTo>
                  <a:pt x="38226" y="173227"/>
                </a:lnTo>
                <a:lnTo>
                  <a:pt x="38101" y="154177"/>
                </a:lnTo>
                <a:close/>
              </a:path>
              <a:path w="114300" h="268605">
                <a:moveTo>
                  <a:pt x="76201" y="153923"/>
                </a:moveTo>
                <a:lnTo>
                  <a:pt x="38101" y="154177"/>
                </a:lnTo>
                <a:lnTo>
                  <a:pt x="38226" y="173227"/>
                </a:lnTo>
                <a:lnTo>
                  <a:pt x="76326" y="172974"/>
                </a:lnTo>
                <a:lnTo>
                  <a:pt x="76201" y="153923"/>
                </a:lnTo>
                <a:close/>
              </a:path>
              <a:path w="114300" h="268605">
                <a:moveTo>
                  <a:pt x="114300" y="153670"/>
                </a:moveTo>
                <a:lnTo>
                  <a:pt x="76201" y="153923"/>
                </a:lnTo>
                <a:lnTo>
                  <a:pt x="76326" y="172974"/>
                </a:lnTo>
                <a:lnTo>
                  <a:pt x="38226" y="173227"/>
                </a:lnTo>
                <a:lnTo>
                  <a:pt x="104661" y="173227"/>
                </a:lnTo>
                <a:lnTo>
                  <a:pt x="114300" y="153670"/>
                </a:lnTo>
                <a:close/>
              </a:path>
              <a:path w="114300" h="268605">
                <a:moveTo>
                  <a:pt x="75183" y="0"/>
                </a:moveTo>
                <a:lnTo>
                  <a:pt x="37083" y="126"/>
                </a:lnTo>
                <a:lnTo>
                  <a:pt x="38101" y="154177"/>
                </a:lnTo>
                <a:lnTo>
                  <a:pt x="76201" y="153923"/>
                </a:lnTo>
                <a:lnTo>
                  <a:pt x="75183" y="0"/>
                </a:lnTo>
                <a:close/>
              </a:path>
            </a:pathLst>
          </a:custGeom>
          <a:solidFill>
            <a:srgbClr val="000000"/>
          </a:solidFill>
        </p:spPr>
        <p:txBody>
          <a:bodyPr wrap="square" lIns="0" tIns="0" rIns="0" bIns="0" rtlCol="0"/>
          <a:lstStyle/>
          <a:p>
            <a:endParaRPr dirty="0"/>
          </a:p>
        </p:txBody>
      </p:sp>
      <p:sp>
        <p:nvSpPr>
          <p:cNvPr id="7" name="object 7"/>
          <p:cNvSpPr txBox="1"/>
          <p:nvPr/>
        </p:nvSpPr>
        <p:spPr>
          <a:xfrm>
            <a:off x="3416300" y="2566988"/>
            <a:ext cx="1046480" cy="294311"/>
          </a:xfrm>
          <a:prstGeom prst="rect">
            <a:avLst/>
          </a:prstGeom>
          <a:solidFill>
            <a:srgbClr val="FF0066"/>
          </a:solidFill>
          <a:ln w="38100">
            <a:solidFill>
              <a:srgbClr val="000000"/>
            </a:solidFill>
          </a:ln>
        </p:spPr>
        <p:txBody>
          <a:bodyPr vert="horz" wrap="square" lIns="0" tIns="78105" rIns="0" bIns="0" rtlCol="0">
            <a:spAutoFit/>
          </a:bodyPr>
          <a:lstStyle/>
          <a:p>
            <a:pPr marL="92075">
              <a:spcBef>
                <a:spcPts val="615"/>
              </a:spcBef>
            </a:pPr>
            <a:r>
              <a:rPr sz="1400" b="1" dirty="0">
                <a:solidFill>
                  <a:srgbClr val="FFFFFF"/>
                </a:solidFill>
                <a:latin typeface="Arial"/>
                <a:cs typeface="Arial"/>
              </a:rPr>
              <a:t>MUJERES</a:t>
            </a:r>
            <a:endParaRPr sz="1400" dirty="0">
              <a:latin typeface="Arial"/>
              <a:cs typeface="Arial"/>
            </a:endParaRPr>
          </a:p>
        </p:txBody>
      </p:sp>
      <p:sp>
        <p:nvSpPr>
          <p:cNvPr id="8" name="object 8"/>
          <p:cNvSpPr txBox="1"/>
          <p:nvPr/>
        </p:nvSpPr>
        <p:spPr>
          <a:xfrm>
            <a:off x="7874000" y="2540001"/>
            <a:ext cx="1046480" cy="250067"/>
          </a:xfrm>
          <a:prstGeom prst="rect">
            <a:avLst/>
          </a:prstGeom>
          <a:solidFill>
            <a:srgbClr val="1C1C1C"/>
          </a:solidFill>
          <a:ln w="38100">
            <a:solidFill>
              <a:srgbClr val="000000"/>
            </a:solidFill>
          </a:ln>
        </p:spPr>
        <p:txBody>
          <a:bodyPr vert="horz" wrap="square" lIns="0" tIns="64769" rIns="0" bIns="0" rtlCol="0">
            <a:spAutoFit/>
          </a:bodyPr>
          <a:lstStyle/>
          <a:p>
            <a:pPr marL="133985">
              <a:spcBef>
                <a:spcPts val="509"/>
              </a:spcBef>
            </a:pPr>
            <a:r>
              <a:rPr sz="1200" b="1" spc="-5" dirty="0">
                <a:solidFill>
                  <a:srgbClr val="FFFFFF"/>
                </a:solidFill>
                <a:latin typeface="Arial"/>
                <a:cs typeface="Arial"/>
              </a:rPr>
              <a:t>HOMBRES</a:t>
            </a:r>
            <a:endParaRPr sz="1200" dirty="0">
              <a:latin typeface="Arial"/>
              <a:cs typeface="Arial"/>
            </a:endParaRPr>
          </a:p>
        </p:txBody>
      </p:sp>
      <p:sp>
        <p:nvSpPr>
          <p:cNvPr id="9" name="object 9"/>
          <p:cNvSpPr txBox="1"/>
          <p:nvPr/>
        </p:nvSpPr>
        <p:spPr>
          <a:xfrm>
            <a:off x="5162551" y="3489326"/>
            <a:ext cx="1925955" cy="384175"/>
          </a:xfrm>
          <a:prstGeom prst="rect">
            <a:avLst/>
          </a:prstGeom>
          <a:solidFill>
            <a:srgbClr val="008000"/>
          </a:solidFill>
          <a:ln w="38100">
            <a:solidFill>
              <a:srgbClr val="000000"/>
            </a:solidFill>
          </a:ln>
        </p:spPr>
        <p:txBody>
          <a:bodyPr vert="horz" wrap="square" lIns="0" tIns="5080" rIns="0" bIns="0" rtlCol="0">
            <a:spAutoFit/>
          </a:bodyPr>
          <a:lstStyle/>
          <a:p>
            <a:pPr marL="401320" marR="389890" indent="274320">
              <a:spcBef>
                <a:spcPts val="40"/>
              </a:spcBef>
            </a:pPr>
            <a:r>
              <a:rPr sz="1200" b="1" spc="-20" dirty="0">
                <a:solidFill>
                  <a:srgbClr val="FFFFFF"/>
                </a:solidFill>
                <a:latin typeface="Arial"/>
                <a:cs typeface="Arial"/>
              </a:rPr>
              <a:t>AREAS  </a:t>
            </a:r>
            <a:r>
              <a:rPr sz="1200" b="1" dirty="0">
                <a:solidFill>
                  <a:srgbClr val="FFFFFF"/>
                </a:solidFill>
                <a:latin typeface="Arial"/>
                <a:cs typeface="Arial"/>
              </a:rPr>
              <a:t>CO</a:t>
            </a:r>
            <a:r>
              <a:rPr sz="1200" b="1" spc="-5" dirty="0">
                <a:solidFill>
                  <a:srgbClr val="FFFFFF"/>
                </a:solidFill>
                <a:latin typeface="Arial"/>
                <a:cs typeface="Arial"/>
              </a:rPr>
              <a:t>M</a:t>
            </a:r>
            <a:r>
              <a:rPr sz="1200" b="1" dirty="0">
                <a:solidFill>
                  <a:srgbClr val="FFFFFF"/>
                </a:solidFill>
                <a:latin typeface="Arial"/>
                <a:cs typeface="Arial"/>
              </a:rPr>
              <a:t>PE</a:t>
            </a:r>
            <a:r>
              <a:rPr sz="1200" b="1" spc="-5" dirty="0">
                <a:solidFill>
                  <a:srgbClr val="FFFFFF"/>
                </a:solidFill>
                <a:latin typeface="Arial"/>
                <a:cs typeface="Arial"/>
              </a:rPr>
              <a:t>TENCIA</a:t>
            </a:r>
            <a:endParaRPr sz="1200" dirty="0">
              <a:latin typeface="Arial"/>
              <a:cs typeface="Arial"/>
            </a:endParaRPr>
          </a:p>
        </p:txBody>
      </p:sp>
      <p:sp>
        <p:nvSpPr>
          <p:cNvPr id="10" name="object 10"/>
          <p:cNvSpPr/>
          <p:nvPr/>
        </p:nvSpPr>
        <p:spPr>
          <a:xfrm>
            <a:off x="4445254" y="2740279"/>
            <a:ext cx="920750" cy="201930"/>
          </a:xfrm>
          <a:custGeom>
            <a:avLst/>
            <a:gdLst/>
            <a:ahLst/>
            <a:cxnLst/>
            <a:rect l="l" t="t" r="r" b="b"/>
            <a:pathLst>
              <a:path w="920750" h="201930">
                <a:moveTo>
                  <a:pt x="804630" y="164292"/>
                </a:moveTo>
                <a:lnTo>
                  <a:pt x="798703" y="201930"/>
                </a:lnTo>
                <a:lnTo>
                  <a:pt x="907717" y="167259"/>
                </a:lnTo>
                <a:lnTo>
                  <a:pt x="823468" y="167259"/>
                </a:lnTo>
                <a:lnTo>
                  <a:pt x="804630" y="164292"/>
                </a:lnTo>
                <a:close/>
              </a:path>
              <a:path w="920750" h="201930">
                <a:moveTo>
                  <a:pt x="810548" y="126712"/>
                </a:moveTo>
                <a:lnTo>
                  <a:pt x="804630" y="164292"/>
                </a:lnTo>
                <a:lnTo>
                  <a:pt x="823468" y="167259"/>
                </a:lnTo>
                <a:lnTo>
                  <a:pt x="829309" y="129667"/>
                </a:lnTo>
                <a:lnTo>
                  <a:pt x="810548" y="126712"/>
                </a:lnTo>
                <a:close/>
              </a:path>
              <a:path w="920750" h="201930">
                <a:moveTo>
                  <a:pt x="816482" y="89026"/>
                </a:moveTo>
                <a:lnTo>
                  <a:pt x="810548" y="126712"/>
                </a:lnTo>
                <a:lnTo>
                  <a:pt x="829309" y="129667"/>
                </a:lnTo>
                <a:lnTo>
                  <a:pt x="823468" y="167259"/>
                </a:lnTo>
                <a:lnTo>
                  <a:pt x="907717" y="167259"/>
                </a:lnTo>
                <a:lnTo>
                  <a:pt x="920495" y="163195"/>
                </a:lnTo>
                <a:lnTo>
                  <a:pt x="816482" y="89026"/>
                </a:lnTo>
                <a:close/>
              </a:path>
              <a:path w="920750" h="201930">
                <a:moveTo>
                  <a:pt x="5841" y="0"/>
                </a:moveTo>
                <a:lnTo>
                  <a:pt x="0" y="37592"/>
                </a:lnTo>
                <a:lnTo>
                  <a:pt x="804630" y="164292"/>
                </a:lnTo>
                <a:lnTo>
                  <a:pt x="810548" y="126712"/>
                </a:lnTo>
                <a:lnTo>
                  <a:pt x="5841" y="0"/>
                </a:lnTo>
                <a:close/>
              </a:path>
            </a:pathLst>
          </a:custGeom>
          <a:solidFill>
            <a:srgbClr val="000000"/>
          </a:solidFill>
        </p:spPr>
        <p:txBody>
          <a:bodyPr wrap="square" lIns="0" tIns="0" rIns="0" bIns="0" rtlCol="0"/>
          <a:lstStyle/>
          <a:p>
            <a:endParaRPr dirty="0"/>
          </a:p>
        </p:txBody>
      </p:sp>
      <p:sp>
        <p:nvSpPr>
          <p:cNvPr id="11" name="object 11"/>
          <p:cNvSpPr/>
          <p:nvPr/>
        </p:nvSpPr>
        <p:spPr>
          <a:xfrm>
            <a:off x="6854825" y="2716529"/>
            <a:ext cx="1013460" cy="234950"/>
          </a:xfrm>
          <a:custGeom>
            <a:avLst/>
            <a:gdLst/>
            <a:ahLst/>
            <a:cxnLst/>
            <a:rect l="l" t="t" r="r" b="b"/>
            <a:pathLst>
              <a:path w="1013460" h="234950">
                <a:moveTo>
                  <a:pt x="102488" y="121793"/>
                </a:moveTo>
                <a:lnTo>
                  <a:pt x="0" y="198120"/>
                </a:lnTo>
                <a:lnTo>
                  <a:pt x="122554" y="234442"/>
                </a:lnTo>
                <a:lnTo>
                  <a:pt x="116446" y="200152"/>
                </a:lnTo>
                <a:lnTo>
                  <a:pt x="97154" y="200152"/>
                </a:lnTo>
                <a:lnTo>
                  <a:pt x="90424" y="162687"/>
                </a:lnTo>
                <a:lnTo>
                  <a:pt x="109179" y="159355"/>
                </a:lnTo>
                <a:lnTo>
                  <a:pt x="102488" y="121793"/>
                </a:lnTo>
                <a:close/>
              </a:path>
              <a:path w="1013460" h="234950">
                <a:moveTo>
                  <a:pt x="109179" y="159355"/>
                </a:moveTo>
                <a:lnTo>
                  <a:pt x="90424" y="162687"/>
                </a:lnTo>
                <a:lnTo>
                  <a:pt x="97154" y="200152"/>
                </a:lnTo>
                <a:lnTo>
                  <a:pt x="115855" y="196829"/>
                </a:lnTo>
                <a:lnTo>
                  <a:pt x="109179" y="159355"/>
                </a:lnTo>
                <a:close/>
              </a:path>
              <a:path w="1013460" h="234950">
                <a:moveTo>
                  <a:pt x="115855" y="196829"/>
                </a:moveTo>
                <a:lnTo>
                  <a:pt x="97154" y="200152"/>
                </a:lnTo>
                <a:lnTo>
                  <a:pt x="116446" y="200152"/>
                </a:lnTo>
                <a:lnTo>
                  <a:pt x="115855" y="196829"/>
                </a:lnTo>
                <a:close/>
              </a:path>
              <a:path w="1013460" h="234950">
                <a:moveTo>
                  <a:pt x="1006348" y="0"/>
                </a:moveTo>
                <a:lnTo>
                  <a:pt x="109179" y="159355"/>
                </a:lnTo>
                <a:lnTo>
                  <a:pt x="115855" y="196829"/>
                </a:lnTo>
                <a:lnTo>
                  <a:pt x="1012951" y="37465"/>
                </a:lnTo>
                <a:lnTo>
                  <a:pt x="1006348" y="0"/>
                </a:lnTo>
                <a:close/>
              </a:path>
            </a:pathLst>
          </a:custGeom>
          <a:solidFill>
            <a:srgbClr val="000000"/>
          </a:solidFill>
        </p:spPr>
        <p:txBody>
          <a:bodyPr wrap="square" lIns="0" tIns="0" rIns="0" bIns="0" rtlCol="0"/>
          <a:lstStyle/>
          <a:p>
            <a:endParaRPr dirty="0"/>
          </a:p>
        </p:txBody>
      </p:sp>
      <p:sp>
        <p:nvSpPr>
          <p:cNvPr id="12" name="object 12"/>
          <p:cNvSpPr/>
          <p:nvPr/>
        </p:nvSpPr>
        <p:spPr>
          <a:xfrm>
            <a:off x="2980182" y="4147947"/>
            <a:ext cx="114300" cy="166877"/>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3001200" y="4667251"/>
            <a:ext cx="0" cy="192405"/>
          </a:xfrm>
          <a:custGeom>
            <a:avLst/>
            <a:gdLst/>
            <a:ahLst/>
            <a:cxnLst/>
            <a:rect l="l" t="t" r="r" b="b"/>
            <a:pathLst>
              <a:path h="192404">
                <a:moveTo>
                  <a:pt x="0" y="0"/>
                </a:moveTo>
                <a:lnTo>
                  <a:pt x="0" y="192150"/>
                </a:lnTo>
              </a:path>
            </a:pathLst>
          </a:custGeom>
          <a:ln w="39750">
            <a:solidFill>
              <a:srgbClr val="000000"/>
            </a:solidFill>
          </a:ln>
        </p:spPr>
        <p:txBody>
          <a:bodyPr wrap="square" lIns="0" tIns="0" rIns="0" bIns="0" rtlCol="0"/>
          <a:lstStyle/>
          <a:p>
            <a:endParaRPr dirty="0"/>
          </a:p>
        </p:txBody>
      </p:sp>
      <p:sp>
        <p:nvSpPr>
          <p:cNvPr id="14" name="object 14"/>
          <p:cNvSpPr/>
          <p:nvPr/>
        </p:nvSpPr>
        <p:spPr>
          <a:xfrm>
            <a:off x="3800982" y="4800472"/>
            <a:ext cx="114300" cy="166750"/>
          </a:xfrm>
          <a:prstGeom prst="rect">
            <a:avLst/>
          </a:prstGeom>
          <a:blipFill>
            <a:blip r:embed="rId3" cstate="print"/>
            <a:stretch>
              <a:fillRect/>
            </a:stretch>
          </a:blipFill>
        </p:spPr>
        <p:txBody>
          <a:bodyPr wrap="square" lIns="0" tIns="0" rIns="0" bIns="0" rtlCol="0"/>
          <a:lstStyle/>
          <a:p>
            <a:endParaRPr dirty="0"/>
          </a:p>
        </p:txBody>
      </p:sp>
      <p:sp>
        <p:nvSpPr>
          <p:cNvPr id="15" name="object 15"/>
          <p:cNvSpPr/>
          <p:nvPr/>
        </p:nvSpPr>
        <p:spPr>
          <a:xfrm>
            <a:off x="5399532" y="4168647"/>
            <a:ext cx="114300" cy="166750"/>
          </a:xfrm>
          <a:prstGeom prst="rect">
            <a:avLst/>
          </a:prstGeom>
          <a:blipFill>
            <a:blip r:embed="rId4" cstate="print"/>
            <a:stretch>
              <a:fillRect/>
            </a:stretch>
          </a:blipFill>
        </p:spPr>
        <p:txBody>
          <a:bodyPr wrap="square" lIns="0" tIns="0" rIns="0" bIns="0" rtlCol="0"/>
          <a:lstStyle/>
          <a:p>
            <a:endParaRPr dirty="0"/>
          </a:p>
        </p:txBody>
      </p:sp>
      <p:sp>
        <p:nvSpPr>
          <p:cNvPr id="16" name="object 16"/>
          <p:cNvSpPr txBox="1"/>
          <p:nvPr/>
        </p:nvSpPr>
        <p:spPr>
          <a:xfrm>
            <a:off x="2644776" y="4354513"/>
            <a:ext cx="744855" cy="226985"/>
          </a:xfrm>
          <a:prstGeom prst="rect">
            <a:avLst/>
          </a:prstGeom>
          <a:solidFill>
            <a:srgbClr val="008000"/>
          </a:solidFill>
          <a:ln w="38100">
            <a:solidFill>
              <a:srgbClr val="000000"/>
            </a:solidFill>
          </a:ln>
        </p:spPr>
        <p:txBody>
          <a:bodyPr vert="horz" wrap="square" lIns="0" tIns="41910" rIns="0" bIns="0" rtlCol="0">
            <a:spAutoFit/>
          </a:bodyPr>
          <a:lstStyle/>
          <a:p>
            <a:pPr marL="91440">
              <a:spcBef>
                <a:spcPts val="330"/>
              </a:spcBef>
            </a:pPr>
            <a:r>
              <a:rPr sz="1200" b="1" spc="-20" dirty="0">
                <a:solidFill>
                  <a:srgbClr val="FFFFFF"/>
                </a:solidFill>
                <a:latin typeface="Arial"/>
                <a:cs typeface="Arial"/>
              </a:rPr>
              <a:t>PISTA</a:t>
            </a:r>
            <a:endParaRPr sz="1200" dirty="0">
              <a:latin typeface="Arial"/>
              <a:cs typeface="Arial"/>
            </a:endParaRPr>
          </a:p>
        </p:txBody>
      </p:sp>
      <p:sp>
        <p:nvSpPr>
          <p:cNvPr id="17" name="object 17"/>
          <p:cNvSpPr txBox="1"/>
          <p:nvPr/>
        </p:nvSpPr>
        <p:spPr>
          <a:xfrm>
            <a:off x="4986402" y="4360863"/>
            <a:ext cx="923925" cy="226985"/>
          </a:xfrm>
          <a:prstGeom prst="rect">
            <a:avLst/>
          </a:prstGeom>
          <a:solidFill>
            <a:srgbClr val="008000"/>
          </a:solidFill>
          <a:ln w="38100">
            <a:solidFill>
              <a:srgbClr val="000000"/>
            </a:solidFill>
          </a:ln>
        </p:spPr>
        <p:txBody>
          <a:bodyPr vert="horz" wrap="square" lIns="0" tIns="41910" rIns="0" bIns="0" rtlCol="0">
            <a:spAutoFit/>
          </a:bodyPr>
          <a:lstStyle/>
          <a:p>
            <a:pPr marL="180340">
              <a:spcBef>
                <a:spcPts val="330"/>
              </a:spcBef>
            </a:pPr>
            <a:r>
              <a:rPr lang="es-ES" sz="1200" b="1" spc="-15" dirty="0" smtClean="0">
                <a:solidFill>
                  <a:srgbClr val="FFFFFF"/>
                </a:solidFill>
                <a:latin typeface="Arial"/>
                <a:cs typeface="Arial"/>
              </a:rPr>
              <a:t>AGUA</a:t>
            </a:r>
            <a:endParaRPr sz="1200" dirty="0">
              <a:latin typeface="Arial"/>
              <a:cs typeface="Arial"/>
            </a:endParaRPr>
          </a:p>
        </p:txBody>
      </p:sp>
      <p:sp>
        <p:nvSpPr>
          <p:cNvPr id="18" name="object 18"/>
          <p:cNvSpPr/>
          <p:nvPr/>
        </p:nvSpPr>
        <p:spPr>
          <a:xfrm>
            <a:off x="1952625" y="4787900"/>
            <a:ext cx="114300" cy="166624"/>
          </a:xfrm>
          <a:prstGeom prst="rect">
            <a:avLst/>
          </a:prstGeom>
          <a:blipFill>
            <a:blip r:embed="rId5" cstate="print"/>
            <a:stretch>
              <a:fillRect/>
            </a:stretch>
          </a:blipFill>
        </p:spPr>
        <p:txBody>
          <a:bodyPr wrap="square" lIns="0" tIns="0" rIns="0" bIns="0" rtlCol="0"/>
          <a:lstStyle/>
          <a:p>
            <a:endParaRPr dirty="0"/>
          </a:p>
        </p:txBody>
      </p:sp>
      <p:sp>
        <p:nvSpPr>
          <p:cNvPr id="19" name="object 19"/>
          <p:cNvSpPr/>
          <p:nvPr/>
        </p:nvSpPr>
        <p:spPr>
          <a:xfrm>
            <a:off x="2943733" y="4835397"/>
            <a:ext cx="114300" cy="166750"/>
          </a:xfrm>
          <a:prstGeom prst="rect">
            <a:avLst/>
          </a:prstGeom>
          <a:blipFill>
            <a:blip r:embed="rId6" cstate="print"/>
            <a:stretch>
              <a:fillRect/>
            </a:stretch>
          </a:blipFill>
        </p:spPr>
        <p:txBody>
          <a:bodyPr wrap="square" lIns="0" tIns="0" rIns="0" bIns="0" rtlCol="0"/>
          <a:lstStyle/>
          <a:p>
            <a:endParaRPr dirty="0"/>
          </a:p>
        </p:txBody>
      </p:sp>
      <p:sp>
        <p:nvSpPr>
          <p:cNvPr id="20" name="object 20"/>
          <p:cNvSpPr txBox="1"/>
          <p:nvPr/>
        </p:nvSpPr>
        <p:spPr>
          <a:xfrm>
            <a:off x="1617663" y="4994339"/>
            <a:ext cx="892175" cy="167995"/>
          </a:xfrm>
          <a:prstGeom prst="rect">
            <a:avLst/>
          </a:prstGeom>
          <a:solidFill>
            <a:srgbClr val="0000FF"/>
          </a:solidFill>
          <a:ln w="38100">
            <a:solidFill>
              <a:srgbClr val="000000"/>
            </a:solidFill>
          </a:ln>
        </p:spPr>
        <p:txBody>
          <a:bodyPr vert="horz" wrap="square" lIns="0" tIns="44450" rIns="0" bIns="0" rtlCol="0">
            <a:spAutoFit/>
          </a:bodyPr>
          <a:lstStyle/>
          <a:p>
            <a:pPr marL="90805">
              <a:spcBef>
                <a:spcPts val="350"/>
              </a:spcBef>
            </a:pPr>
            <a:r>
              <a:rPr sz="800" b="1" spc="-5" dirty="0">
                <a:solidFill>
                  <a:srgbClr val="FFFFFF"/>
                </a:solidFill>
                <a:latin typeface="Arial"/>
                <a:cs typeface="Arial"/>
              </a:rPr>
              <a:t>VELOCIDAD</a:t>
            </a:r>
            <a:endParaRPr sz="800" dirty="0">
              <a:latin typeface="Arial"/>
              <a:cs typeface="Arial"/>
            </a:endParaRPr>
          </a:p>
        </p:txBody>
      </p:sp>
      <p:sp>
        <p:nvSpPr>
          <p:cNvPr id="21" name="object 21"/>
          <p:cNvSpPr txBox="1"/>
          <p:nvPr/>
        </p:nvSpPr>
        <p:spPr>
          <a:xfrm>
            <a:off x="3583051" y="4992751"/>
            <a:ext cx="641350" cy="182742"/>
          </a:xfrm>
          <a:prstGeom prst="rect">
            <a:avLst/>
          </a:prstGeom>
          <a:solidFill>
            <a:srgbClr val="0000FF"/>
          </a:solidFill>
          <a:ln w="38100">
            <a:solidFill>
              <a:srgbClr val="000000"/>
            </a:solidFill>
          </a:ln>
        </p:spPr>
        <p:txBody>
          <a:bodyPr vert="horz" wrap="square" lIns="0" tIns="43815" rIns="0" bIns="0" rtlCol="0">
            <a:spAutoFit/>
          </a:bodyPr>
          <a:lstStyle/>
          <a:p>
            <a:pPr marL="114935">
              <a:spcBef>
                <a:spcPts val="345"/>
              </a:spcBef>
            </a:pPr>
            <a:r>
              <a:rPr sz="900" b="1" spc="-5" dirty="0">
                <a:solidFill>
                  <a:srgbClr val="FFFFFF"/>
                </a:solidFill>
                <a:latin typeface="Arial"/>
                <a:cs typeface="Arial"/>
              </a:rPr>
              <a:t>FONDO</a:t>
            </a:r>
            <a:endParaRPr sz="900" dirty="0">
              <a:latin typeface="Arial"/>
              <a:cs typeface="Arial"/>
            </a:endParaRPr>
          </a:p>
        </p:txBody>
      </p:sp>
      <p:sp>
        <p:nvSpPr>
          <p:cNvPr id="22" name="object 22"/>
          <p:cNvSpPr txBox="1"/>
          <p:nvPr/>
        </p:nvSpPr>
        <p:spPr>
          <a:xfrm>
            <a:off x="2595562" y="5011738"/>
            <a:ext cx="894080" cy="167995"/>
          </a:xfrm>
          <a:prstGeom prst="rect">
            <a:avLst/>
          </a:prstGeom>
          <a:solidFill>
            <a:srgbClr val="0000FF"/>
          </a:solidFill>
          <a:ln w="38100">
            <a:solidFill>
              <a:srgbClr val="000000"/>
            </a:solidFill>
          </a:ln>
        </p:spPr>
        <p:txBody>
          <a:bodyPr vert="horz" wrap="square" lIns="0" tIns="44450" rIns="0" bIns="0" rtlCol="0">
            <a:spAutoFit/>
          </a:bodyPr>
          <a:lstStyle/>
          <a:p>
            <a:pPr marL="91440">
              <a:spcBef>
                <a:spcPts val="350"/>
              </a:spcBef>
            </a:pPr>
            <a:r>
              <a:rPr sz="800" b="1" dirty="0">
                <a:solidFill>
                  <a:srgbClr val="FFFFFF"/>
                </a:solidFill>
                <a:latin typeface="Arial"/>
                <a:cs typeface="Arial"/>
              </a:rPr>
              <a:t>SEMIFONDO</a:t>
            </a:r>
            <a:endParaRPr sz="800" dirty="0">
              <a:latin typeface="Arial"/>
              <a:cs typeface="Arial"/>
            </a:endParaRPr>
          </a:p>
        </p:txBody>
      </p:sp>
      <p:sp>
        <p:nvSpPr>
          <p:cNvPr id="23" name="object 23"/>
          <p:cNvSpPr/>
          <p:nvPr/>
        </p:nvSpPr>
        <p:spPr>
          <a:xfrm>
            <a:off x="5459476" y="4671949"/>
            <a:ext cx="0" cy="167005"/>
          </a:xfrm>
          <a:custGeom>
            <a:avLst/>
            <a:gdLst/>
            <a:ahLst/>
            <a:cxnLst/>
            <a:rect l="l" t="t" r="r" b="b"/>
            <a:pathLst>
              <a:path h="167004">
                <a:moveTo>
                  <a:pt x="0" y="0"/>
                </a:moveTo>
                <a:lnTo>
                  <a:pt x="0" y="166750"/>
                </a:lnTo>
              </a:path>
            </a:pathLst>
          </a:custGeom>
          <a:ln w="38100">
            <a:solidFill>
              <a:srgbClr val="000000"/>
            </a:solidFill>
          </a:ln>
        </p:spPr>
        <p:txBody>
          <a:bodyPr wrap="square" lIns="0" tIns="0" rIns="0" bIns="0" rtlCol="0"/>
          <a:lstStyle/>
          <a:p>
            <a:endParaRPr dirty="0"/>
          </a:p>
        </p:txBody>
      </p:sp>
      <p:sp>
        <p:nvSpPr>
          <p:cNvPr id="24" name="object 24"/>
          <p:cNvSpPr/>
          <p:nvPr/>
        </p:nvSpPr>
        <p:spPr>
          <a:xfrm>
            <a:off x="4763007" y="4808347"/>
            <a:ext cx="114300" cy="168401"/>
          </a:xfrm>
          <a:prstGeom prst="rect">
            <a:avLst/>
          </a:prstGeom>
          <a:blipFill>
            <a:blip r:embed="rId7" cstate="print"/>
            <a:stretch>
              <a:fillRect/>
            </a:stretch>
          </a:blipFill>
        </p:spPr>
        <p:txBody>
          <a:bodyPr wrap="square" lIns="0" tIns="0" rIns="0" bIns="0" rtlCol="0"/>
          <a:lstStyle/>
          <a:p>
            <a:endParaRPr dirty="0"/>
          </a:p>
        </p:txBody>
      </p:sp>
      <p:sp>
        <p:nvSpPr>
          <p:cNvPr id="25" name="object 25"/>
          <p:cNvSpPr/>
          <p:nvPr/>
        </p:nvSpPr>
        <p:spPr>
          <a:xfrm>
            <a:off x="5822950" y="4813300"/>
            <a:ext cx="114300" cy="166624"/>
          </a:xfrm>
          <a:prstGeom prst="rect">
            <a:avLst/>
          </a:prstGeom>
          <a:blipFill>
            <a:blip r:embed="rId5" cstate="print"/>
            <a:stretch>
              <a:fillRect/>
            </a:stretch>
          </a:blipFill>
        </p:spPr>
        <p:txBody>
          <a:bodyPr wrap="square" lIns="0" tIns="0" rIns="0" bIns="0" rtlCol="0"/>
          <a:lstStyle/>
          <a:p>
            <a:endParaRPr dirty="0"/>
          </a:p>
        </p:txBody>
      </p:sp>
      <p:sp>
        <p:nvSpPr>
          <p:cNvPr id="26" name="object 26"/>
          <p:cNvSpPr txBox="1"/>
          <p:nvPr/>
        </p:nvSpPr>
        <p:spPr>
          <a:xfrm>
            <a:off x="4384675" y="4991100"/>
            <a:ext cx="831850" cy="182742"/>
          </a:xfrm>
          <a:prstGeom prst="rect">
            <a:avLst/>
          </a:prstGeom>
          <a:solidFill>
            <a:srgbClr val="0000FF"/>
          </a:solidFill>
          <a:ln w="38100">
            <a:solidFill>
              <a:srgbClr val="000000"/>
            </a:solidFill>
          </a:ln>
        </p:spPr>
        <p:txBody>
          <a:bodyPr vert="horz" wrap="square" lIns="0" tIns="43815" rIns="0" bIns="0" rtlCol="0">
            <a:spAutoFit/>
          </a:bodyPr>
          <a:lstStyle/>
          <a:p>
            <a:pPr marL="185420">
              <a:spcBef>
                <a:spcPts val="345"/>
              </a:spcBef>
            </a:pPr>
            <a:r>
              <a:rPr lang="es-ES" sz="900" b="1" spc="-5" dirty="0" smtClean="0">
                <a:solidFill>
                  <a:srgbClr val="FFFFFF"/>
                </a:solidFill>
                <a:latin typeface="Arial"/>
                <a:cs typeface="Arial"/>
              </a:rPr>
              <a:t>PISCINA</a:t>
            </a:r>
            <a:endParaRPr sz="900" dirty="0">
              <a:latin typeface="Arial"/>
              <a:cs typeface="Arial"/>
            </a:endParaRPr>
          </a:p>
        </p:txBody>
      </p:sp>
      <p:sp>
        <p:nvSpPr>
          <p:cNvPr id="27" name="object 27"/>
          <p:cNvSpPr txBox="1"/>
          <p:nvPr/>
        </p:nvSpPr>
        <p:spPr>
          <a:xfrm>
            <a:off x="5340350" y="5003864"/>
            <a:ext cx="1085850" cy="167995"/>
          </a:xfrm>
          <a:prstGeom prst="rect">
            <a:avLst/>
          </a:prstGeom>
          <a:solidFill>
            <a:srgbClr val="0000FF"/>
          </a:solidFill>
          <a:ln w="38100">
            <a:solidFill>
              <a:srgbClr val="000000"/>
            </a:solidFill>
          </a:ln>
        </p:spPr>
        <p:txBody>
          <a:bodyPr vert="horz" wrap="square" lIns="0" tIns="44450" rIns="0" bIns="0" rtlCol="0">
            <a:spAutoFit/>
          </a:bodyPr>
          <a:lstStyle/>
          <a:p>
            <a:pPr marL="142875">
              <a:spcBef>
                <a:spcPts val="350"/>
              </a:spcBef>
            </a:pPr>
            <a:r>
              <a:rPr lang="es-ES" sz="800" b="1" spc="-10" dirty="0" smtClean="0">
                <a:solidFill>
                  <a:srgbClr val="FFFFFF"/>
                </a:solidFill>
                <a:latin typeface="Arial"/>
                <a:cs typeface="Arial"/>
              </a:rPr>
              <a:t>AGUAS ABIERTAS</a:t>
            </a:r>
            <a:endParaRPr sz="800" dirty="0">
              <a:latin typeface="Arial"/>
              <a:cs typeface="Arial"/>
            </a:endParaRPr>
          </a:p>
        </p:txBody>
      </p:sp>
      <p:sp>
        <p:nvSpPr>
          <p:cNvPr id="28" name="object 28"/>
          <p:cNvSpPr txBox="1"/>
          <p:nvPr/>
        </p:nvSpPr>
        <p:spPr>
          <a:xfrm>
            <a:off x="8975725" y="4349814"/>
            <a:ext cx="1346200" cy="226985"/>
          </a:xfrm>
          <a:prstGeom prst="rect">
            <a:avLst/>
          </a:prstGeom>
          <a:solidFill>
            <a:srgbClr val="008000"/>
          </a:solidFill>
          <a:ln w="38100">
            <a:solidFill>
              <a:srgbClr val="000000"/>
            </a:solidFill>
          </a:ln>
        </p:spPr>
        <p:txBody>
          <a:bodyPr vert="horz" wrap="square" lIns="0" tIns="41910" rIns="0" bIns="0" rtlCol="0">
            <a:spAutoFit/>
          </a:bodyPr>
          <a:lstStyle/>
          <a:p>
            <a:pPr marL="153670">
              <a:spcBef>
                <a:spcPts val="330"/>
              </a:spcBef>
            </a:pPr>
            <a:r>
              <a:rPr sz="1200" b="1" spc="-10" dirty="0" smtClean="0">
                <a:solidFill>
                  <a:srgbClr val="FFFFFF"/>
                </a:solidFill>
                <a:latin typeface="Arial"/>
                <a:cs typeface="Arial"/>
              </a:rPr>
              <a:t>COMB</a:t>
            </a:r>
            <a:r>
              <a:rPr lang="es-ES" sz="1200" b="1" spc="-10" dirty="0" smtClean="0">
                <a:solidFill>
                  <a:srgbClr val="FFFFFF"/>
                </a:solidFill>
                <a:latin typeface="Arial"/>
                <a:cs typeface="Arial"/>
              </a:rPr>
              <a:t>ATE</a:t>
            </a:r>
            <a:endParaRPr sz="1200" dirty="0">
              <a:latin typeface="Arial"/>
              <a:cs typeface="Arial"/>
            </a:endParaRPr>
          </a:p>
        </p:txBody>
      </p:sp>
      <p:sp>
        <p:nvSpPr>
          <p:cNvPr id="29" name="object 29"/>
          <p:cNvSpPr/>
          <p:nvPr/>
        </p:nvSpPr>
        <p:spPr>
          <a:xfrm>
            <a:off x="9579482" y="4173347"/>
            <a:ext cx="114300" cy="166877"/>
          </a:xfrm>
          <a:prstGeom prst="rect">
            <a:avLst/>
          </a:prstGeom>
          <a:blipFill>
            <a:blip r:embed="rId8" cstate="print"/>
            <a:stretch>
              <a:fillRect/>
            </a:stretch>
          </a:blipFill>
        </p:spPr>
        <p:txBody>
          <a:bodyPr wrap="square" lIns="0" tIns="0" rIns="0" bIns="0" rtlCol="0"/>
          <a:lstStyle/>
          <a:p>
            <a:endParaRPr dirty="0"/>
          </a:p>
        </p:txBody>
      </p:sp>
      <p:sp>
        <p:nvSpPr>
          <p:cNvPr id="30" name="object 30"/>
          <p:cNvSpPr/>
          <p:nvPr/>
        </p:nvSpPr>
        <p:spPr>
          <a:xfrm>
            <a:off x="3028951" y="4170426"/>
            <a:ext cx="6624955" cy="0"/>
          </a:xfrm>
          <a:custGeom>
            <a:avLst/>
            <a:gdLst/>
            <a:ahLst/>
            <a:cxnLst/>
            <a:rect l="l" t="t" r="r" b="b"/>
            <a:pathLst>
              <a:path w="6624955">
                <a:moveTo>
                  <a:pt x="0" y="0"/>
                </a:moveTo>
                <a:lnTo>
                  <a:pt x="6624701" y="0"/>
                </a:lnTo>
              </a:path>
            </a:pathLst>
          </a:custGeom>
          <a:ln w="38100">
            <a:solidFill>
              <a:srgbClr val="000000"/>
            </a:solidFill>
          </a:ln>
        </p:spPr>
        <p:txBody>
          <a:bodyPr wrap="square" lIns="0" tIns="0" rIns="0" bIns="0" rtlCol="0"/>
          <a:lstStyle/>
          <a:p>
            <a:endParaRPr dirty="0"/>
          </a:p>
        </p:txBody>
      </p:sp>
      <p:sp>
        <p:nvSpPr>
          <p:cNvPr id="31" name="object 31"/>
          <p:cNvSpPr txBox="1"/>
          <p:nvPr/>
        </p:nvSpPr>
        <p:spPr>
          <a:xfrm>
            <a:off x="5365750" y="2586101"/>
            <a:ext cx="1490980" cy="473848"/>
          </a:xfrm>
          <a:prstGeom prst="rect">
            <a:avLst/>
          </a:prstGeom>
          <a:solidFill>
            <a:srgbClr val="0000FF"/>
          </a:solidFill>
          <a:ln w="38100">
            <a:solidFill>
              <a:srgbClr val="000000"/>
            </a:solidFill>
          </a:ln>
        </p:spPr>
        <p:txBody>
          <a:bodyPr vert="horz" wrap="square" lIns="0" tIns="103505" rIns="0" bIns="0" rtlCol="0">
            <a:spAutoFit/>
          </a:bodyPr>
          <a:lstStyle/>
          <a:p>
            <a:pPr marL="377190" marR="296545" indent="-111760">
              <a:spcBef>
                <a:spcPts val="815"/>
              </a:spcBef>
            </a:pPr>
            <a:r>
              <a:rPr sz="1200" b="1" spc="-5" dirty="0">
                <a:solidFill>
                  <a:srgbClr val="FFFFFF"/>
                </a:solidFill>
                <a:latin typeface="Arial"/>
                <a:cs typeface="Arial"/>
              </a:rPr>
              <a:t>HOMBRES</a:t>
            </a:r>
            <a:r>
              <a:rPr sz="1200" b="1" spc="-90" dirty="0">
                <a:solidFill>
                  <a:srgbClr val="FFFFFF"/>
                </a:solidFill>
                <a:latin typeface="Arial"/>
                <a:cs typeface="Arial"/>
              </a:rPr>
              <a:t> </a:t>
            </a:r>
            <a:r>
              <a:rPr sz="1200" b="1" dirty="0">
                <a:solidFill>
                  <a:srgbClr val="FFFFFF"/>
                </a:solidFill>
                <a:latin typeface="Arial"/>
                <a:cs typeface="Arial"/>
              </a:rPr>
              <a:t>Y  </a:t>
            </a:r>
            <a:r>
              <a:rPr sz="1200" b="1" spc="-5" dirty="0">
                <a:solidFill>
                  <a:srgbClr val="FFFFFF"/>
                </a:solidFill>
                <a:latin typeface="Arial"/>
                <a:cs typeface="Arial"/>
              </a:rPr>
              <a:t>MUJERES</a:t>
            </a:r>
            <a:endParaRPr sz="1200" dirty="0">
              <a:latin typeface="Arial"/>
              <a:cs typeface="Arial"/>
            </a:endParaRPr>
          </a:p>
        </p:txBody>
      </p:sp>
      <p:sp>
        <p:nvSpPr>
          <p:cNvPr id="32" name="object 32"/>
          <p:cNvSpPr/>
          <p:nvPr/>
        </p:nvSpPr>
        <p:spPr>
          <a:xfrm>
            <a:off x="6123051" y="3186049"/>
            <a:ext cx="0" cy="301625"/>
          </a:xfrm>
          <a:custGeom>
            <a:avLst/>
            <a:gdLst/>
            <a:ahLst/>
            <a:cxnLst/>
            <a:rect l="l" t="t" r="r" b="b"/>
            <a:pathLst>
              <a:path h="301625">
                <a:moveTo>
                  <a:pt x="0" y="0"/>
                </a:moveTo>
                <a:lnTo>
                  <a:pt x="0" y="301625"/>
                </a:lnTo>
              </a:path>
            </a:pathLst>
          </a:custGeom>
          <a:ln w="38100">
            <a:solidFill>
              <a:srgbClr val="000000"/>
            </a:solidFill>
          </a:ln>
        </p:spPr>
        <p:txBody>
          <a:bodyPr wrap="square" lIns="0" tIns="0" rIns="0" bIns="0" rtlCol="0"/>
          <a:lstStyle/>
          <a:p>
            <a:endParaRPr dirty="0"/>
          </a:p>
        </p:txBody>
      </p:sp>
      <p:sp>
        <p:nvSpPr>
          <p:cNvPr id="33" name="object 33"/>
          <p:cNvSpPr/>
          <p:nvPr/>
        </p:nvSpPr>
        <p:spPr>
          <a:xfrm>
            <a:off x="6123051" y="3862324"/>
            <a:ext cx="0" cy="301625"/>
          </a:xfrm>
          <a:custGeom>
            <a:avLst/>
            <a:gdLst/>
            <a:ahLst/>
            <a:cxnLst/>
            <a:rect l="l" t="t" r="r" b="b"/>
            <a:pathLst>
              <a:path h="301625">
                <a:moveTo>
                  <a:pt x="0" y="0"/>
                </a:moveTo>
                <a:lnTo>
                  <a:pt x="0" y="301625"/>
                </a:lnTo>
              </a:path>
            </a:pathLst>
          </a:custGeom>
          <a:ln w="38100">
            <a:solidFill>
              <a:srgbClr val="000000"/>
            </a:solidFill>
          </a:ln>
        </p:spPr>
        <p:txBody>
          <a:bodyPr wrap="square" lIns="0" tIns="0" rIns="0" bIns="0" rtlCol="0"/>
          <a:lstStyle/>
          <a:p>
            <a:endParaRPr dirty="0"/>
          </a:p>
        </p:txBody>
      </p:sp>
      <p:sp>
        <p:nvSpPr>
          <p:cNvPr id="34" name="object 34"/>
          <p:cNvSpPr/>
          <p:nvPr/>
        </p:nvSpPr>
        <p:spPr>
          <a:xfrm>
            <a:off x="9652000" y="4686301"/>
            <a:ext cx="0" cy="167005"/>
          </a:xfrm>
          <a:custGeom>
            <a:avLst/>
            <a:gdLst/>
            <a:ahLst/>
            <a:cxnLst/>
            <a:rect l="l" t="t" r="r" b="b"/>
            <a:pathLst>
              <a:path h="167004">
                <a:moveTo>
                  <a:pt x="0" y="0"/>
                </a:moveTo>
                <a:lnTo>
                  <a:pt x="0" y="166624"/>
                </a:lnTo>
              </a:path>
            </a:pathLst>
          </a:custGeom>
          <a:ln w="38100">
            <a:solidFill>
              <a:srgbClr val="000000"/>
            </a:solidFill>
          </a:ln>
        </p:spPr>
        <p:txBody>
          <a:bodyPr wrap="square" lIns="0" tIns="0" rIns="0" bIns="0" rtlCol="0"/>
          <a:lstStyle/>
          <a:p>
            <a:endParaRPr dirty="0"/>
          </a:p>
        </p:txBody>
      </p:sp>
      <p:sp>
        <p:nvSpPr>
          <p:cNvPr id="35" name="object 35"/>
          <p:cNvSpPr/>
          <p:nvPr/>
        </p:nvSpPr>
        <p:spPr>
          <a:xfrm>
            <a:off x="9085706" y="4830572"/>
            <a:ext cx="114300" cy="166877"/>
          </a:xfrm>
          <a:prstGeom prst="rect">
            <a:avLst/>
          </a:prstGeom>
          <a:blipFill>
            <a:blip r:embed="rId9" cstate="print"/>
            <a:stretch>
              <a:fillRect/>
            </a:stretch>
          </a:blipFill>
        </p:spPr>
        <p:txBody>
          <a:bodyPr wrap="square" lIns="0" tIns="0" rIns="0" bIns="0" rtlCol="0"/>
          <a:lstStyle/>
          <a:p>
            <a:endParaRPr dirty="0"/>
          </a:p>
        </p:txBody>
      </p:sp>
      <p:sp>
        <p:nvSpPr>
          <p:cNvPr id="36" name="object 36"/>
          <p:cNvSpPr/>
          <p:nvPr/>
        </p:nvSpPr>
        <p:spPr>
          <a:xfrm>
            <a:off x="10144632" y="4825872"/>
            <a:ext cx="114300" cy="166750"/>
          </a:xfrm>
          <a:prstGeom prst="rect">
            <a:avLst/>
          </a:prstGeom>
          <a:blipFill>
            <a:blip r:embed="rId3" cstate="print"/>
            <a:stretch>
              <a:fillRect/>
            </a:stretch>
          </a:blipFill>
        </p:spPr>
        <p:txBody>
          <a:bodyPr wrap="square" lIns="0" tIns="0" rIns="0" bIns="0" rtlCol="0"/>
          <a:lstStyle/>
          <a:p>
            <a:endParaRPr dirty="0"/>
          </a:p>
        </p:txBody>
      </p:sp>
      <p:sp>
        <p:nvSpPr>
          <p:cNvPr id="37" name="object 37"/>
          <p:cNvSpPr txBox="1"/>
          <p:nvPr/>
        </p:nvSpPr>
        <p:spPr>
          <a:xfrm>
            <a:off x="8689975" y="5019675"/>
            <a:ext cx="920750" cy="182742"/>
          </a:xfrm>
          <a:prstGeom prst="rect">
            <a:avLst/>
          </a:prstGeom>
          <a:solidFill>
            <a:srgbClr val="FF0066"/>
          </a:solidFill>
          <a:ln w="38100">
            <a:solidFill>
              <a:srgbClr val="000000"/>
            </a:solidFill>
          </a:ln>
        </p:spPr>
        <p:txBody>
          <a:bodyPr vert="horz" wrap="square" lIns="0" tIns="43815" rIns="0" bIns="0" rtlCol="0">
            <a:spAutoFit/>
          </a:bodyPr>
          <a:lstStyle/>
          <a:p>
            <a:pPr marL="112395">
              <a:spcBef>
                <a:spcPts val="345"/>
              </a:spcBef>
            </a:pPr>
            <a:r>
              <a:rPr lang="es-PE" sz="900" b="1" spc="-5" dirty="0" smtClean="0">
                <a:solidFill>
                  <a:srgbClr val="FFFFFF"/>
                </a:solidFill>
                <a:latin typeface="Arial"/>
                <a:cs typeface="Arial"/>
              </a:rPr>
              <a:t>TKD</a:t>
            </a:r>
            <a:endParaRPr sz="900" dirty="0">
              <a:latin typeface="Arial"/>
              <a:cs typeface="Arial"/>
            </a:endParaRPr>
          </a:p>
        </p:txBody>
      </p:sp>
      <p:sp>
        <p:nvSpPr>
          <p:cNvPr id="38" name="object 38"/>
          <p:cNvSpPr txBox="1"/>
          <p:nvPr/>
        </p:nvSpPr>
        <p:spPr>
          <a:xfrm>
            <a:off x="9782175" y="5022913"/>
            <a:ext cx="806450" cy="167354"/>
          </a:xfrm>
          <a:prstGeom prst="rect">
            <a:avLst/>
          </a:prstGeom>
          <a:solidFill>
            <a:srgbClr val="1C1C1C"/>
          </a:solidFill>
          <a:ln w="38100">
            <a:solidFill>
              <a:srgbClr val="000000"/>
            </a:solidFill>
          </a:ln>
        </p:spPr>
        <p:txBody>
          <a:bodyPr vert="horz" wrap="square" lIns="0" tIns="43815" rIns="0" bIns="0" rtlCol="0">
            <a:spAutoFit/>
          </a:bodyPr>
          <a:lstStyle/>
          <a:p>
            <a:pPr marL="123825">
              <a:spcBef>
                <a:spcPts val="345"/>
              </a:spcBef>
            </a:pPr>
            <a:r>
              <a:rPr lang="es-ES" sz="800" b="1" spc="-10" dirty="0" smtClean="0">
                <a:solidFill>
                  <a:srgbClr val="FFFFFF"/>
                </a:solidFill>
                <a:latin typeface="Arial"/>
                <a:cs typeface="Arial"/>
              </a:rPr>
              <a:t>JUDO</a:t>
            </a:r>
            <a:endParaRPr sz="800" dirty="0">
              <a:latin typeface="Arial"/>
              <a:cs typeface="Arial"/>
            </a:endParaRPr>
          </a:p>
        </p:txBody>
      </p:sp>
      <p:sp>
        <p:nvSpPr>
          <p:cNvPr id="39" name="object 39"/>
          <p:cNvSpPr/>
          <p:nvPr/>
        </p:nvSpPr>
        <p:spPr>
          <a:xfrm>
            <a:off x="9123427" y="4838700"/>
            <a:ext cx="1089025" cy="0"/>
          </a:xfrm>
          <a:custGeom>
            <a:avLst/>
            <a:gdLst/>
            <a:ahLst/>
            <a:cxnLst/>
            <a:rect l="l" t="t" r="r" b="b"/>
            <a:pathLst>
              <a:path w="1089025">
                <a:moveTo>
                  <a:pt x="0" y="0"/>
                </a:moveTo>
                <a:lnTo>
                  <a:pt x="1089025" y="0"/>
                </a:lnTo>
              </a:path>
            </a:pathLst>
          </a:custGeom>
          <a:ln w="38100">
            <a:solidFill>
              <a:srgbClr val="000000"/>
            </a:solidFill>
          </a:ln>
        </p:spPr>
        <p:txBody>
          <a:bodyPr wrap="square" lIns="0" tIns="0" rIns="0" bIns="0" rtlCol="0"/>
          <a:lstStyle/>
          <a:p>
            <a:endParaRPr dirty="0"/>
          </a:p>
        </p:txBody>
      </p:sp>
      <p:sp>
        <p:nvSpPr>
          <p:cNvPr id="40" name="object 40"/>
          <p:cNvSpPr/>
          <p:nvPr/>
        </p:nvSpPr>
        <p:spPr>
          <a:xfrm>
            <a:off x="7430008" y="4155947"/>
            <a:ext cx="114300" cy="166750"/>
          </a:xfrm>
          <a:prstGeom prst="rect">
            <a:avLst/>
          </a:prstGeom>
          <a:blipFill>
            <a:blip r:embed="rId3" cstate="print"/>
            <a:stretch>
              <a:fillRect/>
            </a:stretch>
          </a:blipFill>
        </p:spPr>
        <p:txBody>
          <a:bodyPr wrap="square" lIns="0" tIns="0" rIns="0" bIns="0" rtlCol="0"/>
          <a:lstStyle/>
          <a:p>
            <a:endParaRPr dirty="0"/>
          </a:p>
        </p:txBody>
      </p:sp>
      <p:sp>
        <p:nvSpPr>
          <p:cNvPr id="41" name="object 41"/>
          <p:cNvSpPr txBox="1"/>
          <p:nvPr/>
        </p:nvSpPr>
        <p:spPr>
          <a:xfrm>
            <a:off x="6854825" y="4348163"/>
            <a:ext cx="1228726" cy="226985"/>
          </a:xfrm>
          <a:prstGeom prst="rect">
            <a:avLst/>
          </a:prstGeom>
          <a:solidFill>
            <a:srgbClr val="008000"/>
          </a:solidFill>
          <a:ln w="38100">
            <a:solidFill>
              <a:srgbClr val="000000"/>
            </a:solidFill>
          </a:ln>
        </p:spPr>
        <p:txBody>
          <a:bodyPr vert="horz" wrap="square" lIns="0" tIns="41910" rIns="0" bIns="0" rtlCol="0">
            <a:spAutoFit/>
          </a:bodyPr>
          <a:lstStyle/>
          <a:p>
            <a:pPr marL="258445">
              <a:spcBef>
                <a:spcPts val="330"/>
              </a:spcBef>
            </a:pPr>
            <a:r>
              <a:rPr lang="es-ES" sz="1200" b="1" spc="-25" dirty="0" smtClean="0">
                <a:solidFill>
                  <a:srgbClr val="FFFFFF"/>
                </a:solidFill>
                <a:latin typeface="Arial"/>
                <a:cs typeface="Arial"/>
              </a:rPr>
              <a:t>PRECISION</a:t>
            </a:r>
            <a:endParaRPr sz="1200" dirty="0">
              <a:latin typeface="Arial"/>
              <a:cs typeface="Arial"/>
            </a:endParaRPr>
          </a:p>
        </p:txBody>
      </p:sp>
      <p:sp>
        <p:nvSpPr>
          <p:cNvPr id="42" name="object 42"/>
          <p:cNvSpPr/>
          <p:nvPr/>
        </p:nvSpPr>
        <p:spPr>
          <a:xfrm>
            <a:off x="7489825" y="4673601"/>
            <a:ext cx="0" cy="167005"/>
          </a:xfrm>
          <a:custGeom>
            <a:avLst/>
            <a:gdLst/>
            <a:ahLst/>
            <a:cxnLst/>
            <a:rect l="l" t="t" r="r" b="b"/>
            <a:pathLst>
              <a:path h="167004">
                <a:moveTo>
                  <a:pt x="0" y="0"/>
                </a:moveTo>
                <a:lnTo>
                  <a:pt x="0" y="166750"/>
                </a:lnTo>
              </a:path>
            </a:pathLst>
          </a:custGeom>
          <a:ln w="38100">
            <a:solidFill>
              <a:srgbClr val="000000"/>
            </a:solidFill>
          </a:ln>
        </p:spPr>
        <p:txBody>
          <a:bodyPr wrap="square" lIns="0" tIns="0" rIns="0" bIns="0" rtlCol="0"/>
          <a:lstStyle/>
          <a:p>
            <a:endParaRPr dirty="0"/>
          </a:p>
        </p:txBody>
      </p:sp>
      <p:sp>
        <p:nvSpPr>
          <p:cNvPr id="43" name="object 43"/>
          <p:cNvSpPr/>
          <p:nvPr/>
        </p:nvSpPr>
        <p:spPr>
          <a:xfrm>
            <a:off x="6877558" y="4824222"/>
            <a:ext cx="114300" cy="168401"/>
          </a:xfrm>
          <a:prstGeom prst="rect">
            <a:avLst/>
          </a:prstGeom>
          <a:blipFill>
            <a:blip r:embed="rId7" cstate="print"/>
            <a:stretch>
              <a:fillRect/>
            </a:stretch>
          </a:blipFill>
        </p:spPr>
        <p:txBody>
          <a:bodyPr wrap="square" lIns="0" tIns="0" rIns="0" bIns="0" rtlCol="0"/>
          <a:lstStyle/>
          <a:p>
            <a:endParaRPr dirty="0"/>
          </a:p>
        </p:txBody>
      </p:sp>
      <p:sp>
        <p:nvSpPr>
          <p:cNvPr id="44" name="object 44"/>
          <p:cNvSpPr/>
          <p:nvPr/>
        </p:nvSpPr>
        <p:spPr>
          <a:xfrm>
            <a:off x="8018398" y="4829175"/>
            <a:ext cx="114300" cy="166624"/>
          </a:xfrm>
          <a:prstGeom prst="rect">
            <a:avLst/>
          </a:prstGeom>
          <a:blipFill>
            <a:blip r:embed="rId5" cstate="print"/>
            <a:stretch>
              <a:fillRect/>
            </a:stretch>
          </a:blipFill>
        </p:spPr>
        <p:txBody>
          <a:bodyPr wrap="square" lIns="0" tIns="0" rIns="0" bIns="0" rtlCol="0"/>
          <a:lstStyle/>
          <a:p>
            <a:endParaRPr dirty="0"/>
          </a:p>
        </p:txBody>
      </p:sp>
      <p:sp>
        <p:nvSpPr>
          <p:cNvPr id="45" name="object 45"/>
          <p:cNvSpPr txBox="1"/>
          <p:nvPr/>
        </p:nvSpPr>
        <p:spPr>
          <a:xfrm>
            <a:off x="6513576" y="5021326"/>
            <a:ext cx="831850" cy="197490"/>
          </a:xfrm>
          <a:prstGeom prst="rect">
            <a:avLst/>
          </a:prstGeom>
          <a:solidFill>
            <a:srgbClr val="0000FF"/>
          </a:solidFill>
          <a:ln w="38100">
            <a:solidFill>
              <a:srgbClr val="000000"/>
            </a:solidFill>
          </a:ln>
        </p:spPr>
        <p:txBody>
          <a:bodyPr vert="horz" wrap="square" lIns="0" tIns="43180" rIns="0" bIns="0" rtlCol="0">
            <a:spAutoFit/>
          </a:bodyPr>
          <a:lstStyle/>
          <a:p>
            <a:pPr marL="137160">
              <a:spcBef>
                <a:spcPts val="340"/>
              </a:spcBef>
            </a:pPr>
            <a:r>
              <a:rPr lang="es-ES" sz="1000" b="1" spc="-5" dirty="0" smtClean="0">
                <a:solidFill>
                  <a:srgbClr val="FFFFFF"/>
                </a:solidFill>
                <a:latin typeface="Arial"/>
                <a:cs typeface="Arial"/>
              </a:rPr>
              <a:t>TIRO</a:t>
            </a:r>
            <a:endParaRPr sz="1000" dirty="0">
              <a:latin typeface="Arial"/>
              <a:cs typeface="Arial"/>
            </a:endParaRPr>
          </a:p>
        </p:txBody>
      </p:sp>
      <p:sp>
        <p:nvSpPr>
          <p:cNvPr id="46" name="object 46"/>
          <p:cNvSpPr txBox="1"/>
          <p:nvPr/>
        </p:nvSpPr>
        <p:spPr>
          <a:xfrm>
            <a:off x="7489826" y="5019675"/>
            <a:ext cx="1054482" cy="197490"/>
          </a:xfrm>
          <a:prstGeom prst="rect">
            <a:avLst/>
          </a:prstGeom>
          <a:solidFill>
            <a:srgbClr val="0000FF"/>
          </a:solidFill>
          <a:ln w="38100">
            <a:solidFill>
              <a:srgbClr val="000000"/>
            </a:solidFill>
          </a:ln>
        </p:spPr>
        <p:txBody>
          <a:bodyPr vert="horz" wrap="square" lIns="0" tIns="43180" rIns="0" bIns="0" rtlCol="0">
            <a:spAutoFit/>
          </a:bodyPr>
          <a:lstStyle/>
          <a:p>
            <a:pPr marL="139700">
              <a:spcBef>
                <a:spcPts val="340"/>
              </a:spcBef>
            </a:pPr>
            <a:r>
              <a:rPr lang="es-ES" sz="1000" b="1" spc="-10" dirty="0" smtClean="0">
                <a:solidFill>
                  <a:srgbClr val="FFFFFF"/>
                </a:solidFill>
                <a:latin typeface="Arial"/>
                <a:cs typeface="Arial"/>
              </a:rPr>
              <a:t>ARCO/FLECHA</a:t>
            </a:r>
            <a:endParaRPr sz="1000" dirty="0">
              <a:latin typeface="Arial"/>
              <a:cs typeface="Arial"/>
            </a:endParaRPr>
          </a:p>
        </p:txBody>
      </p:sp>
      <p:sp>
        <p:nvSpPr>
          <p:cNvPr id="47" name="object 47"/>
          <p:cNvSpPr/>
          <p:nvPr/>
        </p:nvSpPr>
        <p:spPr>
          <a:xfrm>
            <a:off x="2006600" y="4805299"/>
            <a:ext cx="1871980" cy="635"/>
          </a:xfrm>
          <a:custGeom>
            <a:avLst/>
            <a:gdLst/>
            <a:ahLst/>
            <a:cxnLst/>
            <a:rect l="l" t="t" r="r" b="b"/>
            <a:pathLst>
              <a:path w="1871980" h="635">
                <a:moveTo>
                  <a:pt x="0" y="0"/>
                </a:moveTo>
                <a:lnTo>
                  <a:pt x="1871726" y="126"/>
                </a:lnTo>
              </a:path>
            </a:pathLst>
          </a:custGeom>
          <a:ln w="28575">
            <a:solidFill>
              <a:srgbClr val="000000"/>
            </a:solidFill>
          </a:ln>
        </p:spPr>
        <p:txBody>
          <a:bodyPr wrap="square" lIns="0" tIns="0" rIns="0" bIns="0" rtlCol="0"/>
          <a:lstStyle/>
          <a:p>
            <a:endParaRPr dirty="0"/>
          </a:p>
        </p:txBody>
      </p:sp>
      <p:sp>
        <p:nvSpPr>
          <p:cNvPr id="48" name="object 48"/>
          <p:cNvSpPr/>
          <p:nvPr/>
        </p:nvSpPr>
        <p:spPr>
          <a:xfrm>
            <a:off x="4813301" y="4819650"/>
            <a:ext cx="1081405" cy="0"/>
          </a:xfrm>
          <a:custGeom>
            <a:avLst/>
            <a:gdLst/>
            <a:ahLst/>
            <a:cxnLst/>
            <a:rect l="l" t="t" r="r" b="b"/>
            <a:pathLst>
              <a:path w="1081404">
                <a:moveTo>
                  <a:pt x="0" y="0"/>
                </a:moveTo>
                <a:lnTo>
                  <a:pt x="1081151" y="0"/>
                </a:lnTo>
              </a:path>
            </a:pathLst>
          </a:custGeom>
          <a:ln w="28575">
            <a:solidFill>
              <a:srgbClr val="000000"/>
            </a:solidFill>
          </a:ln>
        </p:spPr>
        <p:txBody>
          <a:bodyPr wrap="square" lIns="0" tIns="0" rIns="0" bIns="0" rtlCol="0"/>
          <a:lstStyle/>
          <a:p>
            <a:endParaRPr dirty="0"/>
          </a:p>
        </p:txBody>
      </p:sp>
      <p:sp>
        <p:nvSpPr>
          <p:cNvPr id="49" name="object 49"/>
          <p:cNvSpPr/>
          <p:nvPr/>
        </p:nvSpPr>
        <p:spPr>
          <a:xfrm>
            <a:off x="6931026" y="4833874"/>
            <a:ext cx="1152525" cy="635"/>
          </a:xfrm>
          <a:custGeom>
            <a:avLst/>
            <a:gdLst/>
            <a:ahLst/>
            <a:cxnLst/>
            <a:rect l="l" t="t" r="r" b="b"/>
            <a:pathLst>
              <a:path w="1152525" h="635">
                <a:moveTo>
                  <a:pt x="0" y="0"/>
                </a:moveTo>
                <a:lnTo>
                  <a:pt x="1152525" y="126"/>
                </a:lnTo>
              </a:path>
            </a:pathLst>
          </a:custGeom>
          <a:ln w="28575">
            <a:solidFill>
              <a:srgbClr val="000000"/>
            </a:solidFill>
          </a:ln>
        </p:spPr>
        <p:txBody>
          <a:bodyPr wrap="square" lIns="0" tIns="0" rIns="0" bIns="0" rtlCol="0"/>
          <a:lstStyle/>
          <a:p>
            <a:endParaRPr dirty="0"/>
          </a:p>
        </p:txBody>
      </p:sp>
      <p:pic>
        <p:nvPicPr>
          <p:cNvPr id="51" name="3 Imagen" descr="Go to Official website of World Para Athletics">
            <a:hlinkClick r:id="rId10" tooltip="&quot;Go to Official website of World Para Athletics&quot;"/>
          </p:cNvPr>
          <p:cNvPicPr>
            <a:picLocks noChangeAspect="1" noChangeArrowheads="1"/>
          </p:cNvPicPr>
          <p:nvPr/>
        </p:nvPicPr>
        <p:blipFill>
          <a:blip r:embed="rId11" cstate="print"/>
          <a:srcRect/>
          <a:stretch>
            <a:fillRect/>
          </a:stretch>
        </p:blipFill>
        <p:spPr bwMode="auto">
          <a:xfrm>
            <a:off x="206832" y="0"/>
            <a:ext cx="1398588" cy="981075"/>
          </a:xfrm>
          <a:prstGeom prst="rect">
            <a:avLst/>
          </a:prstGeom>
          <a:noFill/>
          <a:ln w="9525">
            <a:noFill/>
            <a:miter lim="800000"/>
            <a:headEnd/>
            <a:tailEnd/>
          </a:ln>
        </p:spPr>
      </p:pic>
    </p:spTree>
    <p:extLst>
      <p:ext uri="{BB962C8B-B14F-4D97-AF65-F5344CB8AC3E}">
        <p14:creationId xmlns:p14="http://schemas.microsoft.com/office/powerpoint/2010/main" val="3284351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6050" y="1331278"/>
            <a:ext cx="4127501" cy="525144"/>
          </a:xfrm>
          <a:prstGeom prst="rect">
            <a:avLst/>
          </a:prstGeom>
          <a:solidFill>
            <a:srgbClr val="0000FF"/>
          </a:solidFill>
          <a:ln w="38100">
            <a:solidFill>
              <a:srgbClr val="000000"/>
            </a:solidFill>
          </a:ln>
        </p:spPr>
        <p:txBody>
          <a:bodyPr vert="horz" wrap="square" lIns="0" tIns="215265" rIns="0" bIns="0" rtlCol="0" anchor="ctr">
            <a:spAutoFit/>
          </a:bodyPr>
          <a:lstStyle/>
          <a:p>
            <a:pPr marL="167005">
              <a:lnSpc>
                <a:spcPct val="100000"/>
              </a:lnSpc>
              <a:spcBef>
                <a:spcPts val="1695"/>
              </a:spcBef>
            </a:pPr>
            <a:r>
              <a:rPr sz="2000" dirty="0">
                <a:solidFill>
                  <a:srgbClr val="FFFFFF"/>
                </a:solidFill>
                <a:latin typeface="Arial"/>
                <a:cs typeface="Arial"/>
              </a:rPr>
              <a:t>PRU</a:t>
            </a:r>
            <a:r>
              <a:rPr lang="es-PE" sz="2000" dirty="0">
                <a:solidFill>
                  <a:srgbClr val="FFFFFF"/>
                </a:solidFill>
                <a:latin typeface="Arial"/>
                <a:cs typeface="Arial"/>
              </a:rPr>
              <a:t>E</a:t>
            </a:r>
            <a:r>
              <a:rPr sz="2000" dirty="0">
                <a:solidFill>
                  <a:srgbClr val="FFFFFF"/>
                </a:solidFill>
                <a:latin typeface="Arial"/>
                <a:cs typeface="Arial"/>
              </a:rPr>
              <a:t>BAS DEL</a:t>
            </a:r>
            <a:r>
              <a:rPr sz="2000" spc="-140" dirty="0">
                <a:solidFill>
                  <a:srgbClr val="FFFFFF"/>
                </a:solidFill>
                <a:latin typeface="Arial"/>
                <a:cs typeface="Arial"/>
              </a:rPr>
              <a:t> </a:t>
            </a:r>
            <a:r>
              <a:rPr lang="es-PE" sz="2000" spc="-140" dirty="0" smtClean="0">
                <a:solidFill>
                  <a:srgbClr val="FFFFFF"/>
                </a:solidFill>
                <a:latin typeface="Arial"/>
                <a:cs typeface="Arial"/>
              </a:rPr>
              <a:t>PARA A</a:t>
            </a:r>
            <a:r>
              <a:rPr sz="2000" spc="-20" dirty="0" smtClean="0">
                <a:solidFill>
                  <a:srgbClr val="FFFFFF"/>
                </a:solidFill>
                <a:latin typeface="Arial"/>
                <a:cs typeface="Arial"/>
              </a:rPr>
              <a:t>TLETISMO</a:t>
            </a:r>
            <a:endParaRPr sz="2000" dirty="0">
              <a:latin typeface="Arial"/>
              <a:cs typeface="Arial"/>
            </a:endParaRPr>
          </a:p>
        </p:txBody>
      </p:sp>
      <p:sp>
        <p:nvSpPr>
          <p:cNvPr id="3" name="object 3"/>
          <p:cNvSpPr/>
          <p:nvPr/>
        </p:nvSpPr>
        <p:spPr>
          <a:xfrm>
            <a:off x="3956050" y="2265299"/>
            <a:ext cx="4443730" cy="1905"/>
          </a:xfrm>
          <a:custGeom>
            <a:avLst/>
            <a:gdLst/>
            <a:ahLst/>
            <a:cxnLst/>
            <a:rect l="l" t="t" r="r" b="b"/>
            <a:pathLst>
              <a:path w="4443730" h="1905">
                <a:moveTo>
                  <a:pt x="0" y="0"/>
                </a:moveTo>
                <a:lnTo>
                  <a:pt x="4443476" y="1650"/>
                </a:lnTo>
              </a:path>
            </a:pathLst>
          </a:custGeom>
          <a:ln w="38099">
            <a:solidFill>
              <a:srgbClr val="000000"/>
            </a:solidFill>
          </a:ln>
        </p:spPr>
        <p:txBody>
          <a:bodyPr wrap="square" lIns="0" tIns="0" rIns="0" bIns="0" rtlCol="0"/>
          <a:lstStyle/>
          <a:p>
            <a:endParaRPr dirty="0"/>
          </a:p>
        </p:txBody>
      </p:sp>
      <p:sp>
        <p:nvSpPr>
          <p:cNvPr id="4" name="object 4"/>
          <p:cNvSpPr/>
          <p:nvPr/>
        </p:nvSpPr>
        <p:spPr>
          <a:xfrm>
            <a:off x="6030340" y="1963674"/>
            <a:ext cx="114300" cy="307975"/>
          </a:xfrm>
          <a:custGeom>
            <a:avLst/>
            <a:gdLst/>
            <a:ahLst/>
            <a:cxnLst/>
            <a:rect l="l" t="t" r="r" b="b"/>
            <a:pathLst>
              <a:path w="114300" h="307975">
                <a:moveTo>
                  <a:pt x="38124" y="193844"/>
                </a:moveTo>
                <a:lnTo>
                  <a:pt x="0" y="194055"/>
                </a:lnTo>
                <a:lnTo>
                  <a:pt x="57658" y="307975"/>
                </a:lnTo>
                <a:lnTo>
                  <a:pt x="104692" y="212851"/>
                </a:lnTo>
                <a:lnTo>
                  <a:pt x="38226" y="212851"/>
                </a:lnTo>
                <a:lnTo>
                  <a:pt x="38124" y="193844"/>
                </a:lnTo>
                <a:close/>
              </a:path>
              <a:path w="114300" h="307975">
                <a:moveTo>
                  <a:pt x="76224" y="193632"/>
                </a:moveTo>
                <a:lnTo>
                  <a:pt x="38124" y="193844"/>
                </a:lnTo>
                <a:lnTo>
                  <a:pt x="38226" y="212851"/>
                </a:lnTo>
                <a:lnTo>
                  <a:pt x="76326" y="212725"/>
                </a:lnTo>
                <a:lnTo>
                  <a:pt x="76224" y="193632"/>
                </a:lnTo>
                <a:close/>
              </a:path>
              <a:path w="114300" h="307975">
                <a:moveTo>
                  <a:pt x="114300" y="193421"/>
                </a:moveTo>
                <a:lnTo>
                  <a:pt x="76224" y="193632"/>
                </a:lnTo>
                <a:lnTo>
                  <a:pt x="76326" y="212725"/>
                </a:lnTo>
                <a:lnTo>
                  <a:pt x="38226" y="212851"/>
                </a:lnTo>
                <a:lnTo>
                  <a:pt x="104692" y="212851"/>
                </a:lnTo>
                <a:lnTo>
                  <a:pt x="114300" y="193421"/>
                </a:lnTo>
                <a:close/>
              </a:path>
              <a:path w="114300" h="307975">
                <a:moveTo>
                  <a:pt x="75184" y="0"/>
                </a:moveTo>
                <a:lnTo>
                  <a:pt x="37084" y="126"/>
                </a:lnTo>
                <a:lnTo>
                  <a:pt x="38124" y="193844"/>
                </a:lnTo>
                <a:lnTo>
                  <a:pt x="76224" y="193632"/>
                </a:lnTo>
                <a:lnTo>
                  <a:pt x="75184" y="0"/>
                </a:lnTo>
                <a:close/>
              </a:path>
            </a:pathLst>
          </a:custGeom>
          <a:solidFill>
            <a:srgbClr val="000000"/>
          </a:solidFill>
        </p:spPr>
        <p:txBody>
          <a:bodyPr wrap="square" lIns="0" tIns="0" rIns="0" bIns="0" rtlCol="0"/>
          <a:lstStyle/>
          <a:p>
            <a:endParaRPr dirty="0"/>
          </a:p>
        </p:txBody>
      </p:sp>
      <p:sp>
        <p:nvSpPr>
          <p:cNvPr id="5" name="object 5"/>
          <p:cNvSpPr/>
          <p:nvPr/>
        </p:nvSpPr>
        <p:spPr>
          <a:xfrm>
            <a:off x="3916426" y="2252599"/>
            <a:ext cx="114300" cy="268605"/>
          </a:xfrm>
          <a:custGeom>
            <a:avLst/>
            <a:gdLst/>
            <a:ahLst/>
            <a:cxnLst/>
            <a:rect l="l" t="t" r="r" b="b"/>
            <a:pathLst>
              <a:path w="114300" h="268605">
                <a:moveTo>
                  <a:pt x="38100" y="154050"/>
                </a:moveTo>
                <a:lnTo>
                  <a:pt x="0" y="154050"/>
                </a:lnTo>
                <a:lnTo>
                  <a:pt x="57150" y="268350"/>
                </a:lnTo>
                <a:lnTo>
                  <a:pt x="104775" y="173100"/>
                </a:lnTo>
                <a:lnTo>
                  <a:pt x="38100" y="173100"/>
                </a:lnTo>
                <a:lnTo>
                  <a:pt x="38100" y="154050"/>
                </a:lnTo>
                <a:close/>
              </a:path>
              <a:path w="114300" h="268605">
                <a:moveTo>
                  <a:pt x="76200" y="0"/>
                </a:moveTo>
                <a:lnTo>
                  <a:pt x="38100" y="0"/>
                </a:lnTo>
                <a:lnTo>
                  <a:pt x="38100" y="173100"/>
                </a:lnTo>
                <a:lnTo>
                  <a:pt x="76200" y="173100"/>
                </a:lnTo>
                <a:lnTo>
                  <a:pt x="76200" y="0"/>
                </a:lnTo>
                <a:close/>
              </a:path>
              <a:path w="114300" h="268605">
                <a:moveTo>
                  <a:pt x="114300" y="154050"/>
                </a:moveTo>
                <a:lnTo>
                  <a:pt x="76200" y="154050"/>
                </a:lnTo>
                <a:lnTo>
                  <a:pt x="76200" y="173100"/>
                </a:lnTo>
                <a:lnTo>
                  <a:pt x="104775" y="173100"/>
                </a:lnTo>
                <a:lnTo>
                  <a:pt x="114300" y="154050"/>
                </a:lnTo>
                <a:close/>
              </a:path>
            </a:pathLst>
          </a:custGeom>
          <a:solidFill>
            <a:srgbClr val="000000"/>
          </a:solidFill>
        </p:spPr>
        <p:txBody>
          <a:bodyPr wrap="square" lIns="0" tIns="0" rIns="0" bIns="0" rtlCol="0"/>
          <a:lstStyle/>
          <a:p>
            <a:endParaRPr dirty="0"/>
          </a:p>
        </p:txBody>
      </p:sp>
      <p:sp>
        <p:nvSpPr>
          <p:cNvPr id="6" name="object 6"/>
          <p:cNvSpPr/>
          <p:nvPr/>
        </p:nvSpPr>
        <p:spPr>
          <a:xfrm>
            <a:off x="8333740" y="2252599"/>
            <a:ext cx="114300" cy="268605"/>
          </a:xfrm>
          <a:custGeom>
            <a:avLst/>
            <a:gdLst/>
            <a:ahLst/>
            <a:cxnLst/>
            <a:rect l="l" t="t" r="r" b="b"/>
            <a:pathLst>
              <a:path w="114300" h="268605">
                <a:moveTo>
                  <a:pt x="38101" y="154177"/>
                </a:moveTo>
                <a:lnTo>
                  <a:pt x="0" y="154431"/>
                </a:lnTo>
                <a:lnTo>
                  <a:pt x="57784" y="268350"/>
                </a:lnTo>
                <a:lnTo>
                  <a:pt x="104661" y="173227"/>
                </a:lnTo>
                <a:lnTo>
                  <a:pt x="38226" y="173227"/>
                </a:lnTo>
                <a:lnTo>
                  <a:pt x="38101" y="154177"/>
                </a:lnTo>
                <a:close/>
              </a:path>
              <a:path w="114300" h="268605">
                <a:moveTo>
                  <a:pt x="76201" y="153923"/>
                </a:moveTo>
                <a:lnTo>
                  <a:pt x="38101" y="154177"/>
                </a:lnTo>
                <a:lnTo>
                  <a:pt x="38226" y="173227"/>
                </a:lnTo>
                <a:lnTo>
                  <a:pt x="76326" y="172974"/>
                </a:lnTo>
                <a:lnTo>
                  <a:pt x="76201" y="153923"/>
                </a:lnTo>
                <a:close/>
              </a:path>
              <a:path w="114300" h="268605">
                <a:moveTo>
                  <a:pt x="114300" y="153670"/>
                </a:moveTo>
                <a:lnTo>
                  <a:pt x="76201" y="153923"/>
                </a:lnTo>
                <a:lnTo>
                  <a:pt x="76326" y="172974"/>
                </a:lnTo>
                <a:lnTo>
                  <a:pt x="38226" y="173227"/>
                </a:lnTo>
                <a:lnTo>
                  <a:pt x="104661" y="173227"/>
                </a:lnTo>
                <a:lnTo>
                  <a:pt x="114300" y="153670"/>
                </a:lnTo>
                <a:close/>
              </a:path>
              <a:path w="114300" h="268605">
                <a:moveTo>
                  <a:pt x="75183" y="0"/>
                </a:moveTo>
                <a:lnTo>
                  <a:pt x="37083" y="126"/>
                </a:lnTo>
                <a:lnTo>
                  <a:pt x="38101" y="154177"/>
                </a:lnTo>
                <a:lnTo>
                  <a:pt x="76201" y="153923"/>
                </a:lnTo>
                <a:lnTo>
                  <a:pt x="75183" y="0"/>
                </a:lnTo>
                <a:close/>
              </a:path>
            </a:pathLst>
          </a:custGeom>
          <a:solidFill>
            <a:srgbClr val="000000"/>
          </a:solidFill>
        </p:spPr>
        <p:txBody>
          <a:bodyPr wrap="square" lIns="0" tIns="0" rIns="0" bIns="0" rtlCol="0"/>
          <a:lstStyle/>
          <a:p>
            <a:endParaRPr dirty="0"/>
          </a:p>
        </p:txBody>
      </p:sp>
      <p:sp>
        <p:nvSpPr>
          <p:cNvPr id="7" name="object 7"/>
          <p:cNvSpPr txBox="1"/>
          <p:nvPr/>
        </p:nvSpPr>
        <p:spPr>
          <a:xfrm>
            <a:off x="3416300" y="2566988"/>
            <a:ext cx="1046480" cy="294311"/>
          </a:xfrm>
          <a:prstGeom prst="rect">
            <a:avLst/>
          </a:prstGeom>
          <a:solidFill>
            <a:srgbClr val="FF0066"/>
          </a:solidFill>
          <a:ln w="38100">
            <a:solidFill>
              <a:srgbClr val="000000"/>
            </a:solidFill>
          </a:ln>
        </p:spPr>
        <p:txBody>
          <a:bodyPr vert="horz" wrap="square" lIns="0" tIns="78105" rIns="0" bIns="0" rtlCol="0">
            <a:spAutoFit/>
          </a:bodyPr>
          <a:lstStyle/>
          <a:p>
            <a:pPr marL="92075">
              <a:spcBef>
                <a:spcPts val="615"/>
              </a:spcBef>
            </a:pPr>
            <a:r>
              <a:rPr sz="1400" b="1" dirty="0">
                <a:solidFill>
                  <a:srgbClr val="FFFFFF"/>
                </a:solidFill>
                <a:latin typeface="Arial"/>
                <a:cs typeface="Arial"/>
              </a:rPr>
              <a:t>MUJERES</a:t>
            </a:r>
            <a:endParaRPr sz="1400" dirty="0">
              <a:latin typeface="Arial"/>
              <a:cs typeface="Arial"/>
            </a:endParaRPr>
          </a:p>
        </p:txBody>
      </p:sp>
      <p:sp>
        <p:nvSpPr>
          <p:cNvPr id="8" name="object 8"/>
          <p:cNvSpPr txBox="1"/>
          <p:nvPr/>
        </p:nvSpPr>
        <p:spPr>
          <a:xfrm>
            <a:off x="7874000" y="2540001"/>
            <a:ext cx="1046480" cy="250067"/>
          </a:xfrm>
          <a:prstGeom prst="rect">
            <a:avLst/>
          </a:prstGeom>
          <a:solidFill>
            <a:srgbClr val="1C1C1C"/>
          </a:solidFill>
          <a:ln w="38100">
            <a:solidFill>
              <a:srgbClr val="000000"/>
            </a:solidFill>
          </a:ln>
        </p:spPr>
        <p:txBody>
          <a:bodyPr vert="horz" wrap="square" lIns="0" tIns="64769" rIns="0" bIns="0" rtlCol="0">
            <a:spAutoFit/>
          </a:bodyPr>
          <a:lstStyle/>
          <a:p>
            <a:pPr marL="133985">
              <a:spcBef>
                <a:spcPts val="509"/>
              </a:spcBef>
            </a:pPr>
            <a:r>
              <a:rPr sz="1200" b="1" spc="-5" dirty="0">
                <a:solidFill>
                  <a:srgbClr val="FFFFFF"/>
                </a:solidFill>
                <a:latin typeface="Arial"/>
                <a:cs typeface="Arial"/>
              </a:rPr>
              <a:t>HOMBRES</a:t>
            </a:r>
            <a:endParaRPr sz="1200" dirty="0">
              <a:latin typeface="Arial"/>
              <a:cs typeface="Arial"/>
            </a:endParaRPr>
          </a:p>
        </p:txBody>
      </p:sp>
      <p:sp>
        <p:nvSpPr>
          <p:cNvPr id="9" name="object 9"/>
          <p:cNvSpPr txBox="1"/>
          <p:nvPr/>
        </p:nvSpPr>
        <p:spPr>
          <a:xfrm>
            <a:off x="5162551" y="3489326"/>
            <a:ext cx="1925955" cy="384175"/>
          </a:xfrm>
          <a:prstGeom prst="rect">
            <a:avLst/>
          </a:prstGeom>
          <a:solidFill>
            <a:srgbClr val="008000"/>
          </a:solidFill>
          <a:ln w="38100">
            <a:solidFill>
              <a:srgbClr val="000000"/>
            </a:solidFill>
          </a:ln>
        </p:spPr>
        <p:txBody>
          <a:bodyPr vert="horz" wrap="square" lIns="0" tIns="5080" rIns="0" bIns="0" rtlCol="0">
            <a:spAutoFit/>
          </a:bodyPr>
          <a:lstStyle/>
          <a:p>
            <a:pPr marL="401320" marR="389890" indent="274320">
              <a:spcBef>
                <a:spcPts val="40"/>
              </a:spcBef>
            </a:pPr>
            <a:r>
              <a:rPr sz="1200" b="1" spc="-20" dirty="0">
                <a:solidFill>
                  <a:srgbClr val="FFFFFF"/>
                </a:solidFill>
                <a:latin typeface="Arial"/>
                <a:cs typeface="Arial"/>
              </a:rPr>
              <a:t>AREAS  </a:t>
            </a:r>
            <a:r>
              <a:rPr sz="1200" b="1" dirty="0">
                <a:solidFill>
                  <a:srgbClr val="FFFFFF"/>
                </a:solidFill>
                <a:latin typeface="Arial"/>
                <a:cs typeface="Arial"/>
              </a:rPr>
              <a:t>CO</a:t>
            </a:r>
            <a:r>
              <a:rPr sz="1200" b="1" spc="-5" dirty="0">
                <a:solidFill>
                  <a:srgbClr val="FFFFFF"/>
                </a:solidFill>
                <a:latin typeface="Arial"/>
                <a:cs typeface="Arial"/>
              </a:rPr>
              <a:t>M</a:t>
            </a:r>
            <a:r>
              <a:rPr sz="1200" b="1" dirty="0">
                <a:solidFill>
                  <a:srgbClr val="FFFFFF"/>
                </a:solidFill>
                <a:latin typeface="Arial"/>
                <a:cs typeface="Arial"/>
              </a:rPr>
              <a:t>PE</a:t>
            </a:r>
            <a:r>
              <a:rPr sz="1200" b="1" spc="-5" dirty="0">
                <a:solidFill>
                  <a:srgbClr val="FFFFFF"/>
                </a:solidFill>
                <a:latin typeface="Arial"/>
                <a:cs typeface="Arial"/>
              </a:rPr>
              <a:t>TENCIA</a:t>
            </a:r>
            <a:endParaRPr sz="1200" dirty="0">
              <a:latin typeface="Arial"/>
              <a:cs typeface="Arial"/>
            </a:endParaRPr>
          </a:p>
        </p:txBody>
      </p:sp>
      <p:sp>
        <p:nvSpPr>
          <p:cNvPr id="10" name="object 10"/>
          <p:cNvSpPr/>
          <p:nvPr/>
        </p:nvSpPr>
        <p:spPr>
          <a:xfrm>
            <a:off x="4445254" y="2740279"/>
            <a:ext cx="920750" cy="201930"/>
          </a:xfrm>
          <a:custGeom>
            <a:avLst/>
            <a:gdLst/>
            <a:ahLst/>
            <a:cxnLst/>
            <a:rect l="l" t="t" r="r" b="b"/>
            <a:pathLst>
              <a:path w="920750" h="201930">
                <a:moveTo>
                  <a:pt x="804630" y="164292"/>
                </a:moveTo>
                <a:lnTo>
                  <a:pt x="798703" y="201930"/>
                </a:lnTo>
                <a:lnTo>
                  <a:pt x="907717" y="167259"/>
                </a:lnTo>
                <a:lnTo>
                  <a:pt x="823468" y="167259"/>
                </a:lnTo>
                <a:lnTo>
                  <a:pt x="804630" y="164292"/>
                </a:lnTo>
                <a:close/>
              </a:path>
              <a:path w="920750" h="201930">
                <a:moveTo>
                  <a:pt x="810548" y="126712"/>
                </a:moveTo>
                <a:lnTo>
                  <a:pt x="804630" y="164292"/>
                </a:lnTo>
                <a:lnTo>
                  <a:pt x="823468" y="167259"/>
                </a:lnTo>
                <a:lnTo>
                  <a:pt x="829309" y="129667"/>
                </a:lnTo>
                <a:lnTo>
                  <a:pt x="810548" y="126712"/>
                </a:lnTo>
                <a:close/>
              </a:path>
              <a:path w="920750" h="201930">
                <a:moveTo>
                  <a:pt x="816482" y="89026"/>
                </a:moveTo>
                <a:lnTo>
                  <a:pt x="810548" y="126712"/>
                </a:lnTo>
                <a:lnTo>
                  <a:pt x="829309" y="129667"/>
                </a:lnTo>
                <a:lnTo>
                  <a:pt x="823468" y="167259"/>
                </a:lnTo>
                <a:lnTo>
                  <a:pt x="907717" y="167259"/>
                </a:lnTo>
                <a:lnTo>
                  <a:pt x="920495" y="163195"/>
                </a:lnTo>
                <a:lnTo>
                  <a:pt x="816482" y="89026"/>
                </a:lnTo>
                <a:close/>
              </a:path>
              <a:path w="920750" h="201930">
                <a:moveTo>
                  <a:pt x="5841" y="0"/>
                </a:moveTo>
                <a:lnTo>
                  <a:pt x="0" y="37592"/>
                </a:lnTo>
                <a:lnTo>
                  <a:pt x="804630" y="164292"/>
                </a:lnTo>
                <a:lnTo>
                  <a:pt x="810548" y="126712"/>
                </a:lnTo>
                <a:lnTo>
                  <a:pt x="5841" y="0"/>
                </a:lnTo>
                <a:close/>
              </a:path>
            </a:pathLst>
          </a:custGeom>
          <a:solidFill>
            <a:srgbClr val="000000"/>
          </a:solidFill>
        </p:spPr>
        <p:txBody>
          <a:bodyPr wrap="square" lIns="0" tIns="0" rIns="0" bIns="0" rtlCol="0"/>
          <a:lstStyle/>
          <a:p>
            <a:endParaRPr dirty="0"/>
          </a:p>
        </p:txBody>
      </p:sp>
      <p:sp>
        <p:nvSpPr>
          <p:cNvPr id="11" name="object 11"/>
          <p:cNvSpPr/>
          <p:nvPr/>
        </p:nvSpPr>
        <p:spPr>
          <a:xfrm>
            <a:off x="6854825" y="2716529"/>
            <a:ext cx="1013460" cy="234950"/>
          </a:xfrm>
          <a:custGeom>
            <a:avLst/>
            <a:gdLst/>
            <a:ahLst/>
            <a:cxnLst/>
            <a:rect l="l" t="t" r="r" b="b"/>
            <a:pathLst>
              <a:path w="1013460" h="234950">
                <a:moveTo>
                  <a:pt x="102488" y="121793"/>
                </a:moveTo>
                <a:lnTo>
                  <a:pt x="0" y="198120"/>
                </a:lnTo>
                <a:lnTo>
                  <a:pt x="122554" y="234442"/>
                </a:lnTo>
                <a:lnTo>
                  <a:pt x="116446" y="200152"/>
                </a:lnTo>
                <a:lnTo>
                  <a:pt x="97154" y="200152"/>
                </a:lnTo>
                <a:lnTo>
                  <a:pt x="90424" y="162687"/>
                </a:lnTo>
                <a:lnTo>
                  <a:pt x="109179" y="159355"/>
                </a:lnTo>
                <a:lnTo>
                  <a:pt x="102488" y="121793"/>
                </a:lnTo>
                <a:close/>
              </a:path>
              <a:path w="1013460" h="234950">
                <a:moveTo>
                  <a:pt x="109179" y="159355"/>
                </a:moveTo>
                <a:lnTo>
                  <a:pt x="90424" y="162687"/>
                </a:lnTo>
                <a:lnTo>
                  <a:pt x="97154" y="200152"/>
                </a:lnTo>
                <a:lnTo>
                  <a:pt x="115855" y="196829"/>
                </a:lnTo>
                <a:lnTo>
                  <a:pt x="109179" y="159355"/>
                </a:lnTo>
                <a:close/>
              </a:path>
              <a:path w="1013460" h="234950">
                <a:moveTo>
                  <a:pt x="115855" y="196829"/>
                </a:moveTo>
                <a:lnTo>
                  <a:pt x="97154" y="200152"/>
                </a:lnTo>
                <a:lnTo>
                  <a:pt x="116446" y="200152"/>
                </a:lnTo>
                <a:lnTo>
                  <a:pt x="115855" y="196829"/>
                </a:lnTo>
                <a:close/>
              </a:path>
              <a:path w="1013460" h="234950">
                <a:moveTo>
                  <a:pt x="1006348" y="0"/>
                </a:moveTo>
                <a:lnTo>
                  <a:pt x="109179" y="159355"/>
                </a:lnTo>
                <a:lnTo>
                  <a:pt x="115855" y="196829"/>
                </a:lnTo>
                <a:lnTo>
                  <a:pt x="1012951" y="37465"/>
                </a:lnTo>
                <a:lnTo>
                  <a:pt x="1006348" y="0"/>
                </a:lnTo>
                <a:close/>
              </a:path>
            </a:pathLst>
          </a:custGeom>
          <a:solidFill>
            <a:srgbClr val="000000"/>
          </a:solidFill>
        </p:spPr>
        <p:txBody>
          <a:bodyPr wrap="square" lIns="0" tIns="0" rIns="0" bIns="0" rtlCol="0"/>
          <a:lstStyle/>
          <a:p>
            <a:endParaRPr dirty="0"/>
          </a:p>
        </p:txBody>
      </p:sp>
      <p:sp>
        <p:nvSpPr>
          <p:cNvPr id="12" name="object 12"/>
          <p:cNvSpPr/>
          <p:nvPr/>
        </p:nvSpPr>
        <p:spPr>
          <a:xfrm>
            <a:off x="2980182" y="4147947"/>
            <a:ext cx="114300" cy="166877"/>
          </a:xfrm>
          <a:prstGeom prst="rect">
            <a:avLst/>
          </a:prstGeom>
          <a:blipFill>
            <a:blip r:embed="rId2" cstate="print"/>
            <a:stretch>
              <a:fillRect/>
            </a:stretch>
          </a:blipFill>
        </p:spPr>
        <p:txBody>
          <a:bodyPr wrap="square" lIns="0" tIns="0" rIns="0" bIns="0" rtlCol="0"/>
          <a:lstStyle/>
          <a:p>
            <a:endParaRPr dirty="0"/>
          </a:p>
        </p:txBody>
      </p:sp>
      <p:sp>
        <p:nvSpPr>
          <p:cNvPr id="13" name="object 13"/>
          <p:cNvSpPr/>
          <p:nvPr/>
        </p:nvSpPr>
        <p:spPr>
          <a:xfrm>
            <a:off x="3001200" y="4667251"/>
            <a:ext cx="0" cy="192405"/>
          </a:xfrm>
          <a:custGeom>
            <a:avLst/>
            <a:gdLst/>
            <a:ahLst/>
            <a:cxnLst/>
            <a:rect l="l" t="t" r="r" b="b"/>
            <a:pathLst>
              <a:path h="192404">
                <a:moveTo>
                  <a:pt x="0" y="0"/>
                </a:moveTo>
                <a:lnTo>
                  <a:pt x="0" y="192150"/>
                </a:lnTo>
              </a:path>
            </a:pathLst>
          </a:custGeom>
          <a:ln w="39750">
            <a:solidFill>
              <a:srgbClr val="000000"/>
            </a:solidFill>
          </a:ln>
        </p:spPr>
        <p:txBody>
          <a:bodyPr wrap="square" lIns="0" tIns="0" rIns="0" bIns="0" rtlCol="0"/>
          <a:lstStyle/>
          <a:p>
            <a:endParaRPr dirty="0"/>
          </a:p>
        </p:txBody>
      </p:sp>
      <p:sp>
        <p:nvSpPr>
          <p:cNvPr id="14" name="object 14"/>
          <p:cNvSpPr/>
          <p:nvPr/>
        </p:nvSpPr>
        <p:spPr>
          <a:xfrm>
            <a:off x="3800982" y="4800472"/>
            <a:ext cx="114300" cy="166750"/>
          </a:xfrm>
          <a:prstGeom prst="rect">
            <a:avLst/>
          </a:prstGeom>
          <a:blipFill>
            <a:blip r:embed="rId3" cstate="print"/>
            <a:stretch>
              <a:fillRect/>
            </a:stretch>
          </a:blipFill>
        </p:spPr>
        <p:txBody>
          <a:bodyPr wrap="square" lIns="0" tIns="0" rIns="0" bIns="0" rtlCol="0"/>
          <a:lstStyle/>
          <a:p>
            <a:endParaRPr dirty="0"/>
          </a:p>
        </p:txBody>
      </p:sp>
      <p:sp>
        <p:nvSpPr>
          <p:cNvPr id="15" name="object 15"/>
          <p:cNvSpPr/>
          <p:nvPr/>
        </p:nvSpPr>
        <p:spPr>
          <a:xfrm>
            <a:off x="5399532" y="4168647"/>
            <a:ext cx="114300" cy="166750"/>
          </a:xfrm>
          <a:prstGeom prst="rect">
            <a:avLst/>
          </a:prstGeom>
          <a:blipFill>
            <a:blip r:embed="rId4" cstate="print"/>
            <a:stretch>
              <a:fillRect/>
            </a:stretch>
          </a:blipFill>
        </p:spPr>
        <p:txBody>
          <a:bodyPr wrap="square" lIns="0" tIns="0" rIns="0" bIns="0" rtlCol="0"/>
          <a:lstStyle/>
          <a:p>
            <a:endParaRPr dirty="0"/>
          </a:p>
        </p:txBody>
      </p:sp>
      <p:sp>
        <p:nvSpPr>
          <p:cNvPr id="16" name="object 16"/>
          <p:cNvSpPr txBox="1"/>
          <p:nvPr/>
        </p:nvSpPr>
        <p:spPr>
          <a:xfrm>
            <a:off x="2644776" y="4354513"/>
            <a:ext cx="744855" cy="226985"/>
          </a:xfrm>
          <a:prstGeom prst="rect">
            <a:avLst/>
          </a:prstGeom>
          <a:solidFill>
            <a:srgbClr val="008000"/>
          </a:solidFill>
          <a:ln w="38100">
            <a:solidFill>
              <a:srgbClr val="000000"/>
            </a:solidFill>
          </a:ln>
        </p:spPr>
        <p:txBody>
          <a:bodyPr vert="horz" wrap="square" lIns="0" tIns="41910" rIns="0" bIns="0" rtlCol="0">
            <a:spAutoFit/>
          </a:bodyPr>
          <a:lstStyle/>
          <a:p>
            <a:pPr marL="91440">
              <a:spcBef>
                <a:spcPts val="330"/>
              </a:spcBef>
            </a:pPr>
            <a:r>
              <a:rPr sz="1200" b="1" spc="-20" dirty="0">
                <a:solidFill>
                  <a:srgbClr val="FFFFFF"/>
                </a:solidFill>
                <a:latin typeface="Arial"/>
                <a:cs typeface="Arial"/>
              </a:rPr>
              <a:t>PISTA</a:t>
            </a:r>
            <a:endParaRPr sz="1200" dirty="0">
              <a:latin typeface="Arial"/>
              <a:cs typeface="Arial"/>
            </a:endParaRPr>
          </a:p>
        </p:txBody>
      </p:sp>
      <p:sp>
        <p:nvSpPr>
          <p:cNvPr id="17" name="object 17"/>
          <p:cNvSpPr txBox="1"/>
          <p:nvPr/>
        </p:nvSpPr>
        <p:spPr>
          <a:xfrm>
            <a:off x="4986402" y="4360863"/>
            <a:ext cx="923925" cy="226985"/>
          </a:xfrm>
          <a:prstGeom prst="rect">
            <a:avLst/>
          </a:prstGeom>
          <a:solidFill>
            <a:srgbClr val="008000"/>
          </a:solidFill>
          <a:ln w="38100">
            <a:solidFill>
              <a:srgbClr val="000000"/>
            </a:solidFill>
          </a:ln>
        </p:spPr>
        <p:txBody>
          <a:bodyPr vert="horz" wrap="square" lIns="0" tIns="41910" rIns="0" bIns="0" rtlCol="0">
            <a:spAutoFit/>
          </a:bodyPr>
          <a:lstStyle/>
          <a:p>
            <a:pPr marL="180340">
              <a:spcBef>
                <a:spcPts val="330"/>
              </a:spcBef>
            </a:pPr>
            <a:r>
              <a:rPr sz="1200" b="1" spc="-15" dirty="0">
                <a:solidFill>
                  <a:srgbClr val="FFFFFF"/>
                </a:solidFill>
                <a:latin typeface="Arial"/>
                <a:cs typeface="Arial"/>
              </a:rPr>
              <a:t>CAMPO</a:t>
            </a:r>
            <a:endParaRPr sz="1200" dirty="0">
              <a:latin typeface="Arial"/>
              <a:cs typeface="Arial"/>
            </a:endParaRPr>
          </a:p>
        </p:txBody>
      </p:sp>
      <p:sp>
        <p:nvSpPr>
          <p:cNvPr id="18" name="object 18"/>
          <p:cNvSpPr/>
          <p:nvPr/>
        </p:nvSpPr>
        <p:spPr>
          <a:xfrm>
            <a:off x="1952625" y="4787900"/>
            <a:ext cx="114300" cy="166624"/>
          </a:xfrm>
          <a:prstGeom prst="rect">
            <a:avLst/>
          </a:prstGeom>
          <a:blipFill>
            <a:blip r:embed="rId5" cstate="print"/>
            <a:stretch>
              <a:fillRect/>
            </a:stretch>
          </a:blipFill>
        </p:spPr>
        <p:txBody>
          <a:bodyPr wrap="square" lIns="0" tIns="0" rIns="0" bIns="0" rtlCol="0"/>
          <a:lstStyle/>
          <a:p>
            <a:endParaRPr dirty="0"/>
          </a:p>
        </p:txBody>
      </p:sp>
      <p:sp>
        <p:nvSpPr>
          <p:cNvPr id="19" name="object 19"/>
          <p:cNvSpPr/>
          <p:nvPr/>
        </p:nvSpPr>
        <p:spPr>
          <a:xfrm>
            <a:off x="2943733" y="4835397"/>
            <a:ext cx="114300" cy="166750"/>
          </a:xfrm>
          <a:prstGeom prst="rect">
            <a:avLst/>
          </a:prstGeom>
          <a:blipFill>
            <a:blip r:embed="rId6" cstate="print"/>
            <a:stretch>
              <a:fillRect/>
            </a:stretch>
          </a:blipFill>
        </p:spPr>
        <p:txBody>
          <a:bodyPr wrap="square" lIns="0" tIns="0" rIns="0" bIns="0" rtlCol="0"/>
          <a:lstStyle/>
          <a:p>
            <a:endParaRPr dirty="0"/>
          </a:p>
        </p:txBody>
      </p:sp>
      <p:sp>
        <p:nvSpPr>
          <p:cNvPr id="20" name="object 20"/>
          <p:cNvSpPr txBox="1"/>
          <p:nvPr/>
        </p:nvSpPr>
        <p:spPr>
          <a:xfrm>
            <a:off x="1617663" y="4994339"/>
            <a:ext cx="892175" cy="167995"/>
          </a:xfrm>
          <a:prstGeom prst="rect">
            <a:avLst/>
          </a:prstGeom>
          <a:solidFill>
            <a:srgbClr val="0000FF"/>
          </a:solidFill>
          <a:ln w="38100">
            <a:solidFill>
              <a:srgbClr val="000000"/>
            </a:solidFill>
          </a:ln>
        </p:spPr>
        <p:txBody>
          <a:bodyPr vert="horz" wrap="square" lIns="0" tIns="44450" rIns="0" bIns="0" rtlCol="0">
            <a:spAutoFit/>
          </a:bodyPr>
          <a:lstStyle/>
          <a:p>
            <a:pPr marL="90805">
              <a:spcBef>
                <a:spcPts val="350"/>
              </a:spcBef>
            </a:pPr>
            <a:r>
              <a:rPr sz="800" b="1" spc="-5" dirty="0">
                <a:solidFill>
                  <a:srgbClr val="FFFFFF"/>
                </a:solidFill>
                <a:latin typeface="Arial"/>
                <a:cs typeface="Arial"/>
              </a:rPr>
              <a:t>VELOCIDAD</a:t>
            </a:r>
            <a:endParaRPr sz="800" dirty="0">
              <a:latin typeface="Arial"/>
              <a:cs typeface="Arial"/>
            </a:endParaRPr>
          </a:p>
        </p:txBody>
      </p:sp>
      <p:sp>
        <p:nvSpPr>
          <p:cNvPr id="21" name="object 21"/>
          <p:cNvSpPr txBox="1"/>
          <p:nvPr/>
        </p:nvSpPr>
        <p:spPr>
          <a:xfrm>
            <a:off x="3583051" y="4992751"/>
            <a:ext cx="641350" cy="182742"/>
          </a:xfrm>
          <a:prstGeom prst="rect">
            <a:avLst/>
          </a:prstGeom>
          <a:solidFill>
            <a:srgbClr val="0000FF"/>
          </a:solidFill>
          <a:ln w="38100">
            <a:solidFill>
              <a:srgbClr val="000000"/>
            </a:solidFill>
          </a:ln>
        </p:spPr>
        <p:txBody>
          <a:bodyPr vert="horz" wrap="square" lIns="0" tIns="43815" rIns="0" bIns="0" rtlCol="0">
            <a:spAutoFit/>
          </a:bodyPr>
          <a:lstStyle/>
          <a:p>
            <a:pPr marL="114935">
              <a:spcBef>
                <a:spcPts val="345"/>
              </a:spcBef>
            </a:pPr>
            <a:r>
              <a:rPr sz="900" b="1" spc="-5" dirty="0">
                <a:solidFill>
                  <a:srgbClr val="FFFFFF"/>
                </a:solidFill>
                <a:latin typeface="Arial"/>
                <a:cs typeface="Arial"/>
              </a:rPr>
              <a:t>FONDO</a:t>
            </a:r>
            <a:endParaRPr sz="900" dirty="0">
              <a:latin typeface="Arial"/>
              <a:cs typeface="Arial"/>
            </a:endParaRPr>
          </a:p>
        </p:txBody>
      </p:sp>
      <p:sp>
        <p:nvSpPr>
          <p:cNvPr id="22" name="object 22"/>
          <p:cNvSpPr txBox="1"/>
          <p:nvPr/>
        </p:nvSpPr>
        <p:spPr>
          <a:xfrm>
            <a:off x="2595562" y="5011738"/>
            <a:ext cx="894080" cy="167995"/>
          </a:xfrm>
          <a:prstGeom prst="rect">
            <a:avLst/>
          </a:prstGeom>
          <a:solidFill>
            <a:srgbClr val="0000FF"/>
          </a:solidFill>
          <a:ln w="38100">
            <a:solidFill>
              <a:srgbClr val="000000"/>
            </a:solidFill>
          </a:ln>
        </p:spPr>
        <p:txBody>
          <a:bodyPr vert="horz" wrap="square" lIns="0" tIns="44450" rIns="0" bIns="0" rtlCol="0">
            <a:spAutoFit/>
          </a:bodyPr>
          <a:lstStyle/>
          <a:p>
            <a:pPr marL="91440">
              <a:spcBef>
                <a:spcPts val="350"/>
              </a:spcBef>
            </a:pPr>
            <a:r>
              <a:rPr sz="800" b="1" dirty="0">
                <a:solidFill>
                  <a:srgbClr val="FFFFFF"/>
                </a:solidFill>
                <a:latin typeface="Arial"/>
                <a:cs typeface="Arial"/>
              </a:rPr>
              <a:t>SEMIFONDO</a:t>
            </a:r>
            <a:endParaRPr sz="800" dirty="0">
              <a:latin typeface="Arial"/>
              <a:cs typeface="Arial"/>
            </a:endParaRPr>
          </a:p>
        </p:txBody>
      </p:sp>
      <p:sp>
        <p:nvSpPr>
          <p:cNvPr id="23" name="object 23"/>
          <p:cNvSpPr/>
          <p:nvPr/>
        </p:nvSpPr>
        <p:spPr>
          <a:xfrm>
            <a:off x="5459476" y="4671949"/>
            <a:ext cx="0" cy="167005"/>
          </a:xfrm>
          <a:custGeom>
            <a:avLst/>
            <a:gdLst/>
            <a:ahLst/>
            <a:cxnLst/>
            <a:rect l="l" t="t" r="r" b="b"/>
            <a:pathLst>
              <a:path h="167004">
                <a:moveTo>
                  <a:pt x="0" y="0"/>
                </a:moveTo>
                <a:lnTo>
                  <a:pt x="0" y="166750"/>
                </a:lnTo>
              </a:path>
            </a:pathLst>
          </a:custGeom>
          <a:ln w="38100">
            <a:solidFill>
              <a:srgbClr val="000000"/>
            </a:solidFill>
          </a:ln>
        </p:spPr>
        <p:txBody>
          <a:bodyPr wrap="square" lIns="0" tIns="0" rIns="0" bIns="0" rtlCol="0"/>
          <a:lstStyle/>
          <a:p>
            <a:endParaRPr dirty="0"/>
          </a:p>
        </p:txBody>
      </p:sp>
      <p:sp>
        <p:nvSpPr>
          <p:cNvPr id="24" name="object 24"/>
          <p:cNvSpPr/>
          <p:nvPr/>
        </p:nvSpPr>
        <p:spPr>
          <a:xfrm>
            <a:off x="4763007" y="4808347"/>
            <a:ext cx="114300" cy="168401"/>
          </a:xfrm>
          <a:prstGeom prst="rect">
            <a:avLst/>
          </a:prstGeom>
          <a:blipFill>
            <a:blip r:embed="rId7" cstate="print"/>
            <a:stretch>
              <a:fillRect/>
            </a:stretch>
          </a:blipFill>
        </p:spPr>
        <p:txBody>
          <a:bodyPr wrap="square" lIns="0" tIns="0" rIns="0" bIns="0" rtlCol="0"/>
          <a:lstStyle/>
          <a:p>
            <a:endParaRPr dirty="0"/>
          </a:p>
        </p:txBody>
      </p:sp>
      <p:sp>
        <p:nvSpPr>
          <p:cNvPr id="25" name="object 25"/>
          <p:cNvSpPr/>
          <p:nvPr/>
        </p:nvSpPr>
        <p:spPr>
          <a:xfrm>
            <a:off x="5822950" y="4813300"/>
            <a:ext cx="114300" cy="166624"/>
          </a:xfrm>
          <a:prstGeom prst="rect">
            <a:avLst/>
          </a:prstGeom>
          <a:blipFill>
            <a:blip r:embed="rId5" cstate="print"/>
            <a:stretch>
              <a:fillRect/>
            </a:stretch>
          </a:blipFill>
        </p:spPr>
        <p:txBody>
          <a:bodyPr wrap="square" lIns="0" tIns="0" rIns="0" bIns="0" rtlCol="0"/>
          <a:lstStyle/>
          <a:p>
            <a:endParaRPr dirty="0"/>
          </a:p>
        </p:txBody>
      </p:sp>
      <p:sp>
        <p:nvSpPr>
          <p:cNvPr id="26" name="object 26"/>
          <p:cNvSpPr txBox="1"/>
          <p:nvPr/>
        </p:nvSpPr>
        <p:spPr>
          <a:xfrm>
            <a:off x="4384675" y="4991100"/>
            <a:ext cx="831850" cy="182742"/>
          </a:xfrm>
          <a:prstGeom prst="rect">
            <a:avLst/>
          </a:prstGeom>
          <a:solidFill>
            <a:srgbClr val="0000FF"/>
          </a:solidFill>
          <a:ln w="38100">
            <a:solidFill>
              <a:srgbClr val="000000"/>
            </a:solidFill>
          </a:ln>
        </p:spPr>
        <p:txBody>
          <a:bodyPr vert="horz" wrap="square" lIns="0" tIns="43815" rIns="0" bIns="0" rtlCol="0">
            <a:spAutoFit/>
          </a:bodyPr>
          <a:lstStyle/>
          <a:p>
            <a:pPr marL="185420">
              <a:spcBef>
                <a:spcPts val="345"/>
              </a:spcBef>
            </a:pPr>
            <a:r>
              <a:rPr sz="900" b="1" spc="-5" dirty="0">
                <a:solidFill>
                  <a:srgbClr val="FFFFFF"/>
                </a:solidFill>
                <a:latin typeface="Arial"/>
                <a:cs typeface="Arial"/>
              </a:rPr>
              <a:t>SALTOS</a:t>
            </a:r>
            <a:endParaRPr sz="900" dirty="0">
              <a:latin typeface="Arial"/>
              <a:cs typeface="Arial"/>
            </a:endParaRPr>
          </a:p>
        </p:txBody>
      </p:sp>
      <p:sp>
        <p:nvSpPr>
          <p:cNvPr id="27" name="object 27"/>
          <p:cNvSpPr txBox="1"/>
          <p:nvPr/>
        </p:nvSpPr>
        <p:spPr>
          <a:xfrm>
            <a:off x="5340350" y="5003864"/>
            <a:ext cx="1085850" cy="167995"/>
          </a:xfrm>
          <a:prstGeom prst="rect">
            <a:avLst/>
          </a:prstGeom>
          <a:solidFill>
            <a:srgbClr val="0000FF"/>
          </a:solidFill>
          <a:ln w="38100">
            <a:solidFill>
              <a:srgbClr val="000000"/>
            </a:solidFill>
          </a:ln>
        </p:spPr>
        <p:txBody>
          <a:bodyPr vert="horz" wrap="square" lIns="0" tIns="44450" rIns="0" bIns="0" rtlCol="0">
            <a:spAutoFit/>
          </a:bodyPr>
          <a:lstStyle/>
          <a:p>
            <a:pPr marL="142875">
              <a:spcBef>
                <a:spcPts val="350"/>
              </a:spcBef>
            </a:pPr>
            <a:r>
              <a:rPr sz="800" b="1" spc="-10" dirty="0">
                <a:solidFill>
                  <a:srgbClr val="FFFFFF"/>
                </a:solidFill>
                <a:latin typeface="Arial"/>
                <a:cs typeface="Arial"/>
              </a:rPr>
              <a:t>LANZAMIENTOS</a:t>
            </a:r>
            <a:endParaRPr sz="800" dirty="0">
              <a:latin typeface="Arial"/>
              <a:cs typeface="Arial"/>
            </a:endParaRPr>
          </a:p>
        </p:txBody>
      </p:sp>
      <p:sp>
        <p:nvSpPr>
          <p:cNvPr id="28" name="object 28"/>
          <p:cNvSpPr txBox="1"/>
          <p:nvPr/>
        </p:nvSpPr>
        <p:spPr>
          <a:xfrm>
            <a:off x="8975725" y="4349814"/>
            <a:ext cx="1346200" cy="226985"/>
          </a:xfrm>
          <a:prstGeom prst="rect">
            <a:avLst/>
          </a:prstGeom>
          <a:solidFill>
            <a:srgbClr val="008000"/>
          </a:solidFill>
          <a:ln w="38100">
            <a:solidFill>
              <a:srgbClr val="000000"/>
            </a:solidFill>
          </a:ln>
        </p:spPr>
        <p:txBody>
          <a:bodyPr vert="horz" wrap="square" lIns="0" tIns="41910" rIns="0" bIns="0" rtlCol="0">
            <a:spAutoFit/>
          </a:bodyPr>
          <a:lstStyle/>
          <a:p>
            <a:pPr marL="153670">
              <a:spcBef>
                <a:spcPts val="330"/>
              </a:spcBef>
            </a:pPr>
            <a:r>
              <a:rPr sz="1200" b="1" spc="-10" dirty="0">
                <a:solidFill>
                  <a:srgbClr val="FFFFFF"/>
                </a:solidFill>
                <a:latin typeface="Arial"/>
                <a:cs typeface="Arial"/>
              </a:rPr>
              <a:t>COMBINADAS</a:t>
            </a:r>
            <a:endParaRPr sz="1200" dirty="0">
              <a:latin typeface="Arial"/>
              <a:cs typeface="Arial"/>
            </a:endParaRPr>
          </a:p>
        </p:txBody>
      </p:sp>
      <p:sp>
        <p:nvSpPr>
          <p:cNvPr id="29" name="object 29"/>
          <p:cNvSpPr/>
          <p:nvPr/>
        </p:nvSpPr>
        <p:spPr>
          <a:xfrm>
            <a:off x="9579482" y="4173347"/>
            <a:ext cx="114300" cy="166877"/>
          </a:xfrm>
          <a:prstGeom prst="rect">
            <a:avLst/>
          </a:prstGeom>
          <a:blipFill>
            <a:blip r:embed="rId8" cstate="print"/>
            <a:stretch>
              <a:fillRect/>
            </a:stretch>
          </a:blipFill>
        </p:spPr>
        <p:txBody>
          <a:bodyPr wrap="square" lIns="0" tIns="0" rIns="0" bIns="0" rtlCol="0"/>
          <a:lstStyle/>
          <a:p>
            <a:endParaRPr dirty="0"/>
          </a:p>
        </p:txBody>
      </p:sp>
      <p:sp>
        <p:nvSpPr>
          <p:cNvPr id="30" name="object 30"/>
          <p:cNvSpPr/>
          <p:nvPr/>
        </p:nvSpPr>
        <p:spPr>
          <a:xfrm>
            <a:off x="3028951" y="4170426"/>
            <a:ext cx="6624955" cy="0"/>
          </a:xfrm>
          <a:custGeom>
            <a:avLst/>
            <a:gdLst/>
            <a:ahLst/>
            <a:cxnLst/>
            <a:rect l="l" t="t" r="r" b="b"/>
            <a:pathLst>
              <a:path w="6624955">
                <a:moveTo>
                  <a:pt x="0" y="0"/>
                </a:moveTo>
                <a:lnTo>
                  <a:pt x="6624701" y="0"/>
                </a:lnTo>
              </a:path>
            </a:pathLst>
          </a:custGeom>
          <a:ln w="38100">
            <a:solidFill>
              <a:srgbClr val="000000"/>
            </a:solidFill>
          </a:ln>
        </p:spPr>
        <p:txBody>
          <a:bodyPr wrap="square" lIns="0" tIns="0" rIns="0" bIns="0" rtlCol="0"/>
          <a:lstStyle/>
          <a:p>
            <a:endParaRPr dirty="0"/>
          </a:p>
        </p:txBody>
      </p:sp>
      <p:sp>
        <p:nvSpPr>
          <p:cNvPr id="31" name="object 31"/>
          <p:cNvSpPr txBox="1"/>
          <p:nvPr/>
        </p:nvSpPr>
        <p:spPr>
          <a:xfrm>
            <a:off x="5365750" y="2586101"/>
            <a:ext cx="1490980" cy="473848"/>
          </a:xfrm>
          <a:prstGeom prst="rect">
            <a:avLst/>
          </a:prstGeom>
          <a:solidFill>
            <a:srgbClr val="0000FF"/>
          </a:solidFill>
          <a:ln w="38100">
            <a:solidFill>
              <a:srgbClr val="000000"/>
            </a:solidFill>
          </a:ln>
        </p:spPr>
        <p:txBody>
          <a:bodyPr vert="horz" wrap="square" lIns="0" tIns="103505" rIns="0" bIns="0" rtlCol="0">
            <a:spAutoFit/>
          </a:bodyPr>
          <a:lstStyle/>
          <a:p>
            <a:pPr marL="377190" marR="296545" indent="-111760">
              <a:spcBef>
                <a:spcPts val="815"/>
              </a:spcBef>
            </a:pPr>
            <a:r>
              <a:rPr sz="1200" b="1" spc="-5" dirty="0">
                <a:solidFill>
                  <a:srgbClr val="FFFFFF"/>
                </a:solidFill>
                <a:latin typeface="Arial"/>
                <a:cs typeface="Arial"/>
              </a:rPr>
              <a:t>HOMBRES</a:t>
            </a:r>
            <a:r>
              <a:rPr sz="1200" b="1" spc="-90" dirty="0">
                <a:solidFill>
                  <a:srgbClr val="FFFFFF"/>
                </a:solidFill>
                <a:latin typeface="Arial"/>
                <a:cs typeface="Arial"/>
              </a:rPr>
              <a:t> </a:t>
            </a:r>
            <a:r>
              <a:rPr sz="1200" b="1" dirty="0">
                <a:solidFill>
                  <a:srgbClr val="FFFFFF"/>
                </a:solidFill>
                <a:latin typeface="Arial"/>
                <a:cs typeface="Arial"/>
              </a:rPr>
              <a:t>Y  </a:t>
            </a:r>
            <a:r>
              <a:rPr sz="1200" b="1" spc="-5" dirty="0">
                <a:solidFill>
                  <a:srgbClr val="FFFFFF"/>
                </a:solidFill>
                <a:latin typeface="Arial"/>
                <a:cs typeface="Arial"/>
              </a:rPr>
              <a:t>MUJERES</a:t>
            </a:r>
            <a:endParaRPr sz="1200" dirty="0">
              <a:latin typeface="Arial"/>
              <a:cs typeface="Arial"/>
            </a:endParaRPr>
          </a:p>
        </p:txBody>
      </p:sp>
      <p:sp>
        <p:nvSpPr>
          <p:cNvPr id="32" name="object 32"/>
          <p:cNvSpPr/>
          <p:nvPr/>
        </p:nvSpPr>
        <p:spPr>
          <a:xfrm>
            <a:off x="6123051" y="3186049"/>
            <a:ext cx="0" cy="301625"/>
          </a:xfrm>
          <a:custGeom>
            <a:avLst/>
            <a:gdLst/>
            <a:ahLst/>
            <a:cxnLst/>
            <a:rect l="l" t="t" r="r" b="b"/>
            <a:pathLst>
              <a:path h="301625">
                <a:moveTo>
                  <a:pt x="0" y="0"/>
                </a:moveTo>
                <a:lnTo>
                  <a:pt x="0" y="301625"/>
                </a:lnTo>
              </a:path>
            </a:pathLst>
          </a:custGeom>
          <a:ln w="38100">
            <a:solidFill>
              <a:srgbClr val="000000"/>
            </a:solidFill>
          </a:ln>
        </p:spPr>
        <p:txBody>
          <a:bodyPr wrap="square" lIns="0" tIns="0" rIns="0" bIns="0" rtlCol="0"/>
          <a:lstStyle/>
          <a:p>
            <a:endParaRPr dirty="0"/>
          </a:p>
        </p:txBody>
      </p:sp>
      <p:sp>
        <p:nvSpPr>
          <p:cNvPr id="33" name="object 33"/>
          <p:cNvSpPr/>
          <p:nvPr/>
        </p:nvSpPr>
        <p:spPr>
          <a:xfrm>
            <a:off x="6123051" y="3862324"/>
            <a:ext cx="0" cy="301625"/>
          </a:xfrm>
          <a:custGeom>
            <a:avLst/>
            <a:gdLst/>
            <a:ahLst/>
            <a:cxnLst/>
            <a:rect l="l" t="t" r="r" b="b"/>
            <a:pathLst>
              <a:path h="301625">
                <a:moveTo>
                  <a:pt x="0" y="0"/>
                </a:moveTo>
                <a:lnTo>
                  <a:pt x="0" y="301625"/>
                </a:lnTo>
              </a:path>
            </a:pathLst>
          </a:custGeom>
          <a:ln w="38100">
            <a:solidFill>
              <a:srgbClr val="000000"/>
            </a:solidFill>
          </a:ln>
        </p:spPr>
        <p:txBody>
          <a:bodyPr wrap="square" lIns="0" tIns="0" rIns="0" bIns="0" rtlCol="0"/>
          <a:lstStyle/>
          <a:p>
            <a:endParaRPr dirty="0"/>
          </a:p>
        </p:txBody>
      </p:sp>
      <p:sp>
        <p:nvSpPr>
          <p:cNvPr id="34" name="object 34"/>
          <p:cNvSpPr/>
          <p:nvPr/>
        </p:nvSpPr>
        <p:spPr>
          <a:xfrm>
            <a:off x="9652000" y="4686301"/>
            <a:ext cx="0" cy="167005"/>
          </a:xfrm>
          <a:custGeom>
            <a:avLst/>
            <a:gdLst/>
            <a:ahLst/>
            <a:cxnLst/>
            <a:rect l="l" t="t" r="r" b="b"/>
            <a:pathLst>
              <a:path h="167004">
                <a:moveTo>
                  <a:pt x="0" y="0"/>
                </a:moveTo>
                <a:lnTo>
                  <a:pt x="0" y="166624"/>
                </a:lnTo>
              </a:path>
            </a:pathLst>
          </a:custGeom>
          <a:ln w="38100">
            <a:solidFill>
              <a:srgbClr val="000000"/>
            </a:solidFill>
          </a:ln>
        </p:spPr>
        <p:txBody>
          <a:bodyPr wrap="square" lIns="0" tIns="0" rIns="0" bIns="0" rtlCol="0"/>
          <a:lstStyle/>
          <a:p>
            <a:endParaRPr dirty="0"/>
          </a:p>
        </p:txBody>
      </p:sp>
      <p:sp>
        <p:nvSpPr>
          <p:cNvPr id="35" name="object 35"/>
          <p:cNvSpPr/>
          <p:nvPr/>
        </p:nvSpPr>
        <p:spPr>
          <a:xfrm>
            <a:off x="9085706" y="4830572"/>
            <a:ext cx="114300" cy="166877"/>
          </a:xfrm>
          <a:prstGeom prst="rect">
            <a:avLst/>
          </a:prstGeom>
          <a:blipFill>
            <a:blip r:embed="rId9" cstate="print"/>
            <a:stretch>
              <a:fillRect/>
            </a:stretch>
          </a:blipFill>
        </p:spPr>
        <p:txBody>
          <a:bodyPr wrap="square" lIns="0" tIns="0" rIns="0" bIns="0" rtlCol="0"/>
          <a:lstStyle/>
          <a:p>
            <a:endParaRPr dirty="0"/>
          </a:p>
        </p:txBody>
      </p:sp>
      <p:sp>
        <p:nvSpPr>
          <p:cNvPr id="36" name="object 36"/>
          <p:cNvSpPr/>
          <p:nvPr/>
        </p:nvSpPr>
        <p:spPr>
          <a:xfrm>
            <a:off x="10144632" y="4825872"/>
            <a:ext cx="114300" cy="166750"/>
          </a:xfrm>
          <a:prstGeom prst="rect">
            <a:avLst/>
          </a:prstGeom>
          <a:blipFill>
            <a:blip r:embed="rId3" cstate="print"/>
            <a:stretch>
              <a:fillRect/>
            </a:stretch>
          </a:blipFill>
        </p:spPr>
        <p:txBody>
          <a:bodyPr wrap="square" lIns="0" tIns="0" rIns="0" bIns="0" rtlCol="0"/>
          <a:lstStyle/>
          <a:p>
            <a:endParaRPr dirty="0"/>
          </a:p>
        </p:txBody>
      </p:sp>
      <p:sp>
        <p:nvSpPr>
          <p:cNvPr id="37" name="object 37"/>
          <p:cNvSpPr txBox="1"/>
          <p:nvPr/>
        </p:nvSpPr>
        <p:spPr>
          <a:xfrm>
            <a:off x="9232264" y="4976748"/>
            <a:ext cx="920750" cy="182742"/>
          </a:xfrm>
          <a:prstGeom prst="rect">
            <a:avLst/>
          </a:prstGeom>
          <a:solidFill>
            <a:srgbClr val="FF0066"/>
          </a:solidFill>
          <a:ln w="38100">
            <a:solidFill>
              <a:srgbClr val="000000"/>
            </a:solidFill>
          </a:ln>
        </p:spPr>
        <p:txBody>
          <a:bodyPr vert="horz" wrap="square" lIns="0" tIns="43815" rIns="0" bIns="0" rtlCol="0">
            <a:spAutoFit/>
          </a:bodyPr>
          <a:lstStyle/>
          <a:p>
            <a:pPr marL="112395">
              <a:spcBef>
                <a:spcPts val="345"/>
              </a:spcBef>
            </a:pPr>
            <a:r>
              <a:rPr sz="900" b="1" spc="-5" dirty="0">
                <a:solidFill>
                  <a:srgbClr val="FFFFFF"/>
                </a:solidFill>
                <a:latin typeface="Arial"/>
                <a:cs typeface="Arial"/>
              </a:rPr>
              <a:t>PENTATLON</a:t>
            </a:r>
            <a:endParaRPr sz="900" dirty="0">
              <a:latin typeface="Arial"/>
              <a:cs typeface="Arial"/>
            </a:endParaRPr>
          </a:p>
        </p:txBody>
      </p:sp>
      <p:sp>
        <p:nvSpPr>
          <p:cNvPr id="39" name="object 39"/>
          <p:cNvSpPr/>
          <p:nvPr/>
        </p:nvSpPr>
        <p:spPr>
          <a:xfrm>
            <a:off x="9123427" y="4838700"/>
            <a:ext cx="1089025" cy="0"/>
          </a:xfrm>
          <a:custGeom>
            <a:avLst/>
            <a:gdLst/>
            <a:ahLst/>
            <a:cxnLst/>
            <a:rect l="l" t="t" r="r" b="b"/>
            <a:pathLst>
              <a:path w="1089025">
                <a:moveTo>
                  <a:pt x="0" y="0"/>
                </a:moveTo>
                <a:lnTo>
                  <a:pt x="1089025" y="0"/>
                </a:lnTo>
              </a:path>
            </a:pathLst>
          </a:custGeom>
          <a:ln w="38100">
            <a:solidFill>
              <a:srgbClr val="000000"/>
            </a:solidFill>
          </a:ln>
        </p:spPr>
        <p:txBody>
          <a:bodyPr wrap="square" lIns="0" tIns="0" rIns="0" bIns="0" rtlCol="0"/>
          <a:lstStyle/>
          <a:p>
            <a:endParaRPr dirty="0"/>
          </a:p>
        </p:txBody>
      </p:sp>
      <p:sp>
        <p:nvSpPr>
          <p:cNvPr id="40" name="object 40"/>
          <p:cNvSpPr/>
          <p:nvPr/>
        </p:nvSpPr>
        <p:spPr>
          <a:xfrm>
            <a:off x="7430008" y="4155947"/>
            <a:ext cx="114300" cy="166750"/>
          </a:xfrm>
          <a:prstGeom prst="rect">
            <a:avLst/>
          </a:prstGeom>
          <a:blipFill>
            <a:blip r:embed="rId3" cstate="print"/>
            <a:stretch>
              <a:fillRect/>
            </a:stretch>
          </a:blipFill>
        </p:spPr>
        <p:txBody>
          <a:bodyPr wrap="square" lIns="0" tIns="0" rIns="0" bIns="0" rtlCol="0"/>
          <a:lstStyle/>
          <a:p>
            <a:endParaRPr dirty="0"/>
          </a:p>
        </p:txBody>
      </p:sp>
      <p:sp>
        <p:nvSpPr>
          <p:cNvPr id="41" name="object 41"/>
          <p:cNvSpPr txBox="1"/>
          <p:nvPr/>
        </p:nvSpPr>
        <p:spPr>
          <a:xfrm>
            <a:off x="7016751" y="4348163"/>
            <a:ext cx="923925" cy="226985"/>
          </a:xfrm>
          <a:prstGeom prst="rect">
            <a:avLst/>
          </a:prstGeom>
          <a:solidFill>
            <a:srgbClr val="008000"/>
          </a:solidFill>
          <a:ln w="38100">
            <a:solidFill>
              <a:srgbClr val="000000"/>
            </a:solidFill>
          </a:ln>
        </p:spPr>
        <p:txBody>
          <a:bodyPr vert="horz" wrap="square" lIns="0" tIns="41910" rIns="0" bIns="0" rtlCol="0">
            <a:spAutoFit/>
          </a:bodyPr>
          <a:lstStyle/>
          <a:p>
            <a:pPr marL="258445">
              <a:spcBef>
                <a:spcPts val="330"/>
              </a:spcBef>
            </a:pPr>
            <a:r>
              <a:rPr sz="1200" b="1" spc="-25" dirty="0">
                <a:solidFill>
                  <a:srgbClr val="FFFFFF"/>
                </a:solidFill>
                <a:latin typeface="Arial"/>
                <a:cs typeface="Arial"/>
              </a:rPr>
              <a:t>RUTA</a:t>
            </a:r>
            <a:endParaRPr sz="1200" dirty="0">
              <a:latin typeface="Arial"/>
              <a:cs typeface="Arial"/>
            </a:endParaRPr>
          </a:p>
        </p:txBody>
      </p:sp>
      <p:sp>
        <p:nvSpPr>
          <p:cNvPr id="42" name="object 42"/>
          <p:cNvSpPr/>
          <p:nvPr/>
        </p:nvSpPr>
        <p:spPr>
          <a:xfrm>
            <a:off x="7489825" y="4673601"/>
            <a:ext cx="0" cy="167005"/>
          </a:xfrm>
          <a:custGeom>
            <a:avLst/>
            <a:gdLst/>
            <a:ahLst/>
            <a:cxnLst/>
            <a:rect l="l" t="t" r="r" b="b"/>
            <a:pathLst>
              <a:path h="167004">
                <a:moveTo>
                  <a:pt x="0" y="0"/>
                </a:moveTo>
                <a:lnTo>
                  <a:pt x="0" y="166750"/>
                </a:lnTo>
              </a:path>
            </a:pathLst>
          </a:custGeom>
          <a:ln w="38100">
            <a:solidFill>
              <a:srgbClr val="000000"/>
            </a:solidFill>
          </a:ln>
        </p:spPr>
        <p:txBody>
          <a:bodyPr wrap="square" lIns="0" tIns="0" rIns="0" bIns="0" rtlCol="0"/>
          <a:lstStyle/>
          <a:p>
            <a:endParaRPr dirty="0"/>
          </a:p>
        </p:txBody>
      </p:sp>
      <p:sp>
        <p:nvSpPr>
          <p:cNvPr id="43" name="object 43"/>
          <p:cNvSpPr/>
          <p:nvPr/>
        </p:nvSpPr>
        <p:spPr>
          <a:xfrm>
            <a:off x="6877558" y="4824222"/>
            <a:ext cx="114300" cy="168401"/>
          </a:xfrm>
          <a:prstGeom prst="rect">
            <a:avLst/>
          </a:prstGeom>
          <a:blipFill>
            <a:blip r:embed="rId7" cstate="print"/>
            <a:stretch>
              <a:fillRect/>
            </a:stretch>
          </a:blipFill>
        </p:spPr>
        <p:txBody>
          <a:bodyPr wrap="square" lIns="0" tIns="0" rIns="0" bIns="0" rtlCol="0"/>
          <a:lstStyle/>
          <a:p>
            <a:endParaRPr dirty="0"/>
          </a:p>
        </p:txBody>
      </p:sp>
      <p:sp>
        <p:nvSpPr>
          <p:cNvPr id="44" name="object 44"/>
          <p:cNvSpPr/>
          <p:nvPr/>
        </p:nvSpPr>
        <p:spPr>
          <a:xfrm>
            <a:off x="8018398" y="4829175"/>
            <a:ext cx="114300" cy="166624"/>
          </a:xfrm>
          <a:prstGeom prst="rect">
            <a:avLst/>
          </a:prstGeom>
          <a:blipFill>
            <a:blip r:embed="rId5" cstate="print"/>
            <a:stretch>
              <a:fillRect/>
            </a:stretch>
          </a:blipFill>
        </p:spPr>
        <p:txBody>
          <a:bodyPr wrap="square" lIns="0" tIns="0" rIns="0" bIns="0" rtlCol="0"/>
          <a:lstStyle/>
          <a:p>
            <a:endParaRPr dirty="0"/>
          </a:p>
        </p:txBody>
      </p:sp>
      <p:sp>
        <p:nvSpPr>
          <p:cNvPr id="46" name="object 46"/>
          <p:cNvSpPr txBox="1"/>
          <p:nvPr/>
        </p:nvSpPr>
        <p:spPr>
          <a:xfrm>
            <a:off x="7067350" y="4986144"/>
            <a:ext cx="922655" cy="197490"/>
          </a:xfrm>
          <a:prstGeom prst="rect">
            <a:avLst/>
          </a:prstGeom>
          <a:solidFill>
            <a:srgbClr val="0000FF"/>
          </a:solidFill>
          <a:ln w="38100">
            <a:solidFill>
              <a:srgbClr val="000000"/>
            </a:solidFill>
          </a:ln>
        </p:spPr>
        <p:txBody>
          <a:bodyPr vert="horz" wrap="square" lIns="0" tIns="43180" rIns="0" bIns="0" rtlCol="0">
            <a:spAutoFit/>
          </a:bodyPr>
          <a:lstStyle/>
          <a:p>
            <a:pPr marL="139700">
              <a:spcBef>
                <a:spcPts val="340"/>
              </a:spcBef>
            </a:pPr>
            <a:r>
              <a:rPr sz="1000" b="1" spc="-10" dirty="0">
                <a:solidFill>
                  <a:srgbClr val="FFFFFF"/>
                </a:solidFill>
                <a:latin typeface="Arial"/>
                <a:cs typeface="Arial"/>
              </a:rPr>
              <a:t>MARATON</a:t>
            </a:r>
            <a:endParaRPr sz="1000" dirty="0">
              <a:latin typeface="Arial"/>
              <a:cs typeface="Arial"/>
            </a:endParaRPr>
          </a:p>
        </p:txBody>
      </p:sp>
      <p:sp>
        <p:nvSpPr>
          <p:cNvPr id="47" name="object 47"/>
          <p:cNvSpPr/>
          <p:nvPr/>
        </p:nvSpPr>
        <p:spPr>
          <a:xfrm>
            <a:off x="2006600" y="4805299"/>
            <a:ext cx="1871980" cy="635"/>
          </a:xfrm>
          <a:custGeom>
            <a:avLst/>
            <a:gdLst/>
            <a:ahLst/>
            <a:cxnLst/>
            <a:rect l="l" t="t" r="r" b="b"/>
            <a:pathLst>
              <a:path w="1871980" h="635">
                <a:moveTo>
                  <a:pt x="0" y="0"/>
                </a:moveTo>
                <a:lnTo>
                  <a:pt x="1871726" y="126"/>
                </a:lnTo>
              </a:path>
            </a:pathLst>
          </a:custGeom>
          <a:ln w="28575">
            <a:solidFill>
              <a:srgbClr val="000000"/>
            </a:solidFill>
          </a:ln>
        </p:spPr>
        <p:txBody>
          <a:bodyPr wrap="square" lIns="0" tIns="0" rIns="0" bIns="0" rtlCol="0"/>
          <a:lstStyle/>
          <a:p>
            <a:endParaRPr dirty="0"/>
          </a:p>
        </p:txBody>
      </p:sp>
      <p:sp>
        <p:nvSpPr>
          <p:cNvPr id="48" name="object 48"/>
          <p:cNvSpPr/>
          <p:nvPr/>
        </p:nvSpPr>
        <p:spPr>
          <a:xfrm>
            <a:off x="4813301" y="4819650"/>
            <a:ext cx="1081405" cy="0"/>
          </a:xfrm>
          <a:custGeom>
            <a:avLst/>
            <a:gdLst/>
            <a:ahLst/>
            <a:cxnLst/>
            <a:rect l="l" t="t" r="r" b="b"/>
            <a:pathLst>
              <a:path w="1081404">
                <a:moveTo>
                  <a:pt x="0" y="0"/>
                </a:moveTo>
                <a:lnTo>
                  <a:pt x="1081151" y="0"/>
                </a:lnTo>
              </a:path>
            </a:pathLst>
          </a:custGeom>
          <a:ln w="28575">
            <a:solidFill>
              <a:srgbClr val="000000"/>
            </a:solidFill>
          </a:ln>
        </p:spPr>
        <p:txBody>
          <a:bodyPr wrap="square" lIns="0" tIns="0" rIns="0" bIns="0" rtlCol="0"/>
          <a:lstStyle/>
          <a:p>
            <a:endParaRPr dirty="0"/>
          </a:p>
        </p:txBody>
      </p:sp>
      <p:sp>
        <p:nvSpPr>
          <p:cNvPr id="49" name="object 49"/>
          <p:cNvSpPr/>
          <p:nvPr/>
        </p:nvSpPr>
        <p:spPr>
          <a:xfrm>
            <a:off x="6931026" y="4833874"/>
            <a:ext cx="1152525" cy="635"/>
          </a:xfrm>
          <a:custGeom>
            <a:avLst/>
            <a:gdLst/>
            <a:ahLst/>
            <a:cxnLst/>
            <a:rect l="l" t="t" r="r" b="b"/>
            <a:pathLst>
              <a:path w="1152525" h="635">
                <a:moveTo>
                  <a:pt x="0" y="0"/>
                </a:moveTo>
                <a:lnTo>
                  <a:pt x="1152525" y="126"/>
                </a:lnTo>
              </a:path>
            </a:pathLst>
          </a:custGeom>
          <a:ln w="28575">
            <a:solidFill>
              <a:srgbClr val="000000"/>
            </a:solidFill>
          </a:ln>
        </p:spPr>
        <p:txBody>
          <a:bodyPr wrap="square" lIns="0" tIns="0" rIns="0" bIns="0" rtlCol="0"/>
          <a:lstStyle/>
          <a:p>
            <a:endParaRPr dirty="0"/>
          </a:p>
        </p:txBody>
      </p:sp>
      <p:pic>
        <p:nvPicPr>
          <p:cNvPr id="51" name="3 Imagen" descr="Go to Official website of World Para Athletics">
            <a:hlinkClick r:id="rId10" tooltip="&quot;Go to Official website of World Para Athletics&quot;"/>
          </p:cNvPr>
          <p:cNvPicPr>
            <a:picLocks noChangeAspect="1" noChangeArrowheads="1"/>
          </p:cNvPicPr>
          <p:nvPr/>
        </p:nvPicPr>
        <p:blipFill>
          <a:blip r:embed="rId11" cstate="print"/>
          <a:srcRect/>
          <a:stretch>
            <a:fillRect/>
          </a:stretch>
        </p:blipFill>
        <p:spPr bwMode="auto">
          <a:xfrm>
            <a:off x="206832" y="0"/>
            <a:ext cx="1398588" cy="981075"/>
          </a:xfrm>
          <a:prstGeom prst="rect">
            <a:avLst/>
          </a:prstGeom>
          <a:noFill/>
          <a:ln w="9525">
            <a:noFill/>
            <a:miter lim="800000"/>
            <a:headEnd/>
            <a:tailEnd/>
          </a:ln>
        </p:spPr>
      </p:pic>
    </p:spTree>
    <p:extLst>
      <p:ext uri="{BB962C8B-B14F-4D97-AF65-F5344CB8AC3E}">
        <p14:creationId xmlns:p14="http://schemas.microsoft.com/office/powerpoint/2010/main" val="83444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6380" y="571647"/>
            <a:ext cx="7415530" cy="1243289"/>
          </a:xfrm>
          <a:prstGeom prst="rect">
            <a:avLst/>
          </a:prstGeom>
        </p:spPr>
        <p:txBody>
          <a:bodyPr vert="horz" wrap="square" lIns="0" tIns="12065" rIns="0" bIns="0" rtlCol="0" anchor="ctr">
            <a:spAutoFit/>
          </a:bodyPr>
          <a:lstStyle/>
          <a:p>
            <a:pPr marL="12700" marR="5080" algn="ctr">
              <a:lnSpc>
                <a:spcPct val="100000"/>
              </a:lnSpc>
              <a:spcBef>
                <a:spcPts val="95"/>
              </a:spcBef>
            </a:pPr>
            <a:r>
              <a:rPr lang="es-PE" sz="4000" spc="-10" dirty="0"/>
              <a:t>CLASIFICACION FUNCIONAL.</a:t>
            </a:r>
            <a:r>
              <a:rPr sz="4000" spc="-10" dirty="0"/>
              <a:t>  </a:t>
            </a:r>
            <a:endParaRPr sz="4000" dirty="0"/>
          </a:p>
        </p:txBody>
      </p:sp>
      <p:sp>
        <p:nvSpPr>
          <p:cNvPr id="3" name="object 3"/>
          <p:cNvSpPr txBox="1"/>
          <p:nvPr/>
        </p:nvSpPr>
        <p:spPr>
          <a:xfrm>
            <a:off x="3821938" y="6052821"/>
            <a:ext cx="4326890" cy="513715"/>
          </a:xfrm>
          <a:prstGeom prst="rect">
            <a:avLst/>
          </a:prstGeom>
        </p:spPr>
        <p:txBody>
          <a:bodyPr vert="horz" wrap="square" lIns="0" tIns="12700" rIns="0" bIns="0" rtlCol="0">
            <a:spAutoFit/>
          </a:bodyPr>
          <a:lstStyle/>
          <a:p>
            <a:pPr marL="12700">
              <a:spcBef>
                <a:spcPts val="100"/>
              </a:spcBef>
            </a:pPr>
            <a:r>
              <a:rPr lang="es-PE" sz="3200" spc="-90" dirty="0">
                <a:latin typeface="Tahoma"/>
                <a:cs typeface="Tahoma"/>
              </a:rPr>
              <a:t>LIC</a:t>
            </a:r>
            <a:r>
              <a:rPr sz="3200" spc="-90" dirty="0">
                <a:latin typeface="Tahoma"/>
                <a:cs typeface="Tahoma"/>
              </a:rPr>
              <a:t>. </a:t>
            </a:r>
            <a:r>
              <a:rPr lang="es-PE" sz="3200" spc="-90" dirty="0">
                <a:latin typeface="Tahoma"/>
                <a:cs typeface="Tahoma"/>
              </a:rPr>
              <a:t>MIGUEL CALMET</a:t>
            </a:r>
            <a:r>
              <a:rPr sz="3200" dirty="0">
                <a:latin typeface="Tahoma"/>
                <a:cs typeface="Tahoma"/>
              </a:rPr>
              <a:t>.</a:t>
            </a:r>
          </a:p>
        </p:txBody>
      </p:sp>
      <p:sp>
        <p:nvSpPr>
          <p:cNvPr id="5" name="object 5"/>
          <p:cNvSpPr/>
          <p:nvPr/>
        </p:nvSpPr>
        <p:spPr>
          <a:xfrm>
            <a:off x="4999290" y="2366413"/>
            <a:ext cx="1641755" cy="1619308"/>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02794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1631</Words>
  <Application>Microsoft Office PowerPoint</Application>
  <PresentationFormat>Panorámica</PresentationFormat>
  <Paragraphs>253</Paragraphs>
  <Slides>40</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Arial Black</vt:lpstr>
      <vt:lpstr>Calibri</vt:lpstr>
      <vt:lpstr>Calibri Light</vt:lpstr>
      <vt:lpstr>Tahoma</vt:lpstr>
      <vt:lpstr>Times New Roman</vt:lpstr>
      <vt:lpstr>Wingdings</vt:lpstr>
      <vt:lpstr>Tema de Office</vt:lpstr>
      <vt:lpstr>Presentación de PowerPoint</vt:lpstr>
      <vt:lpstr>INTRODUCCION AL DEPORTE ADAPTADO </vt:lpstr>
      <vt:lpstr>Presentación de PowerPoint</vt:lpstr>
      <vt:lpstr>Presentación de PowerPoint</vt:lpstr>
      <vt:lpstr>Presentación de PowerPoint</vt:lpstr>
      <vt:lpstr>PROGRAMA DE  ENTRENAMIENTO. </vt:lpstr>
      <vt:lpstr>  PRUEBAS DEPORTIVAS</vt:lpstr>
      <vt:lpstr>PRUEBAS DEL PARA ATLETISMO</vt:lpstr>
      <vt:lpstr>CLASIFICACION FUNCIONAL.  </vt:lpstr>
      <vt:lpstr>Presentación de PowerPoint</vt:lpstr>
      <vt:lpstr>    MESA DE CLASIFICACION ESTA COMPUESTA </vt:lpstr>
      <vt:lpstr>    APRENDAMOS A RECONECER LAS       CLASIFICACIONES FUNCIONALES. </vt:lpstr>
      <vt:lpstr>Presentación de PowerPoint</vt:lpstr>
      <vt:lpstr>Presentación de PowerPoint</vt:lpstr>
      <vt:lpstr>Presentación de PowerPoint</vt:lpstr>
      <vt:lpstr>PARALISIS CEREBRAL (PC)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PROGRAMACION DEL  ENTRENAMIENTO</vt:lpstr>
      <vt:lpstr>Presentación de PowerPoint</vt:lpstr>
      <vt:lpstr>PROTOCOLO DE LOS  TEST FISICOS</vt:lpstr>
      <vt:lpstr>Presentación de PowerPoint</vt:lpstr>
      <vt:lpstr>TEST DE LANZAMIENTO DE BALON  MEDICINAL.</vt:lpstr>
      <vt:lpstr>FUERZA</vt:lpstr>
      <vt:lpstr>FACTORES INTERNOS QUE AFECTAN LA BUENA PARTICIPACION DE UN ATLETA EN COMPETENCIA</vt:lpstr>
      <vt:lpstr>FACTORES EXTERNOS QUE AFECTAN LA BUENA PARTICIPACION DE UN ATLETA EN COMPETENCIA</vt:lpstr>
      <vt:lpstr>Aspectos Importantes para un entrenador para personas con discapacidad</vt:lpstr>
      <vt:lpstr>Presentación de PowerPoint</vt:lpstr>
      <vt:lpstr>Presentación de PowerPoint</vt:lpstr>
      <vt:lpstr>Presentación de PowerPoint</vt:lpstr>
      <vt:lpstr>Atletas amputados Miembro  Superior</vt:lpstr>
      <vt:lpstr>Presentación de PowerPoint</vt:lpstr>
      <vt:lpstr>Presentación de PowerPoint</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 AL PARA ATLETISMO PROGRAMA DE  ENTRENAMIENTO.</dc:title>
  <dc:creator>admin</dc:creator>
  <cp:lastModifiedBy>INTEL</cp:lastModifiedBy>
  <cp:revision>167</cp:revision>
  <dcterms:created xsi:type="dcterms:W3CDTF">2019-04-07T16:15:46Z</dcterms:created>
  <dcterms:modified xsi:type="dcterms:W3CDTF">2021-06-22T01:18:30Z</dcterms:modified>
</cp:coreProperties>
</file>